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56" r:id="rId2"/>
    <p:sldId id="257" r:id="rId3"/>
    <p:sldId id="268" r:id="rId4"/>
    <p:sldId id="269" r:id="rId5"/>
    <p:sldId id="274" r:id="rId6"/>
    <p:sldId id="270" r:id="rId7"/>
    <p:sldId id="260" r:id="rId8"/>
    <p:sldId id="271" r:id="rId9"/>
    <p:sldId id="263" r:id="rId10"/>
    <p:sldId id="272" r:id="rId11"/>
    <p:sldId id="273" r:id="rId12"/>
    <p:sldId id="259" r:id="rId13"/>
    <p:sldId id="261" r:id="rId14"/>
    <p:sldId id="262" r:id="rId15"/>
    <p:sldId id="265" r:id="rId16"/>
    <p:sldId id="267" r:id="rId17"/>
    <p:sldId id="264" r:id="rId18"/>
    <p:sldId id="275" r:id="rId19"/>
    <p:sldId id="25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4CBD9-2848-4B6E-89DF-B23ED8B89BE8}" type="datetimeFigureOut">
              <a:rPr lang="zh-CN" altLang="en-US" smtClean="0"/>
              <a:t>2022/6/16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12F6C1-6B2F-4B45-8BD6-888F9AE28C6F}" type="slidenum">
              <a:rPr lang="zh-CN" altLang="en-US" smtClean="0"/>
              <a:t>‹#›</a:t>
            </a:fld>
            <a:endParaRPr lang="zh-CN" altLang="en-US"/>
          </a:p>
        </p:txBody>
      </p:sp>
    </p:spTree>
    <p:extLst>
      <p:ext uri="{BB962C8B-B14F-4D97-AF65-F5344CB8AC3E}">
        <p14:creationId xmlns:p14="http://schemas.microsoft.com/office/powerpoint/2010/main" val="1275164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基于人体生理信号检测疲劳度中，针对脑电波信号的检测方法（</a:t>
            </a:r>
            <a:r>
              <a:rPr lang="en-US" altLang="zh-CN" dirty="0"/>
              <a:t>EEG</a:t>
            </a:r>
            <a:r>
              <a:rPr lang="zh-CN" altLang="en-US" dirty="0"/>
              <a:t>）是目前生理指标检测中最为精确的。</a:t>
            </a:r>
            <a:endParaRPr lang="en-US" altLang="zh-CN" dirty="0"/>
          </a:p>
          <a:p>
            <a:r>
              <a:rPr lang="zh-CN" altLang="en-US" dirty="0"/>
              <a:t>基于人体生理信号检测还会受到心理活动影响，容易出现“伪疲劳”现象，个体差异也会导致数据通用性受到影响</a:t>
            </a:r>
            <a:endParaRPr lang="en-US" altLang="zh-CN" dirty="0"/>
          </a:p>
        </p:txBody>
      </p:sp>
      <p:sp>
        <p:nvSpPr>
          <p:cNvPr id="4" name="灯片编号占位符 3"/>
          <p:cNvSpPr>
            <a:spLocks noGrp="1"/>
          </p:cNvSpPr>
          <p:nvPr>
            <p:ph type="sldNum" sz="quarter" idx="5"/>
          </p:nvPr>
        </p:nvSpPr>
        <p:spPr/>
        <p:txBody>
          <a:bodyPr/>
          <a:lstStyle/>
          <a:p>
            <a:fld id="{E5C365F9-F162-45EC-8D58-966F806D1FD4}" type="slidenum">
              <a:rPr lang="zh-CN" altLang="en-US" smtClean="0"/>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67822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82143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7721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432523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6078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3978152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526395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176560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36051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153563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8D54465-F64F-4D90-BD4A-C69AEDBEF3A1}" type="datetimeFigureOut">
              <a:rPr lang="zh-CN" altLang="en-US" smtClean="0"/>
              <a:t>2022/6/16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41523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8D54465-F64F-4D90-BD4A-C69AEDBEF3A1}" type="datetimeFigureOut">
              <a:rPr lang="zh-CN" altLang="en-US" smtClean="0"/>
              <a:t>2022/6/16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375779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D54465-F64F-4D90-BD4A-C69AEDBEF3A1}" type="datetimeFigureOut">
              <a:rPr lang="zh-CN" altLang="en-US" smtClean="0"/>
              <a:t>2022/6/16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89180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54465-F64F-4D90-BD4A-C69AEDBEF3A1}" type="datetimeFigureOut">
              <a:rPr lang="zh-CN" altLang="en-US" smtClean="0"/>
              <a:t>2022/6/16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9781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D54465-F64F-4D90-BD4A-C69AEDBEF3A1}" type="datetimeFigureOut">
              <a:rPr lang="zh-CN" altLang="en-US" smtClean="0"/>
              <a:t>2022/6/16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82970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286BE2-2890-4E6D-82AB-AFC73D151F5B}" type="slidenum">
              <a:rPr lang="zh-CN" altLang="en-US" smtClean="0"/>
              <a:t>‹#›</a:t>
            </a:fld>
            <a:endParaRPr lang="zh-CN" altLang="en-US"/>
          </a:p>
        </p:txBody>
      </p:sp>
      <p:sp>
        <p:nvSpPr>
          <p:cNvPr id="5" name="Date Placeholder 4"/>
          <p:cNvSpPr>
            <a:spLocks noGrp="1"/>
          </p:cNvSpPr>
          <p:nvPr>
            <p:ph type="dt" sz="half" idx="10"/>
          </p:nvPr>
        </p:nvSpPr>
        <p:spPr/>
        <p:txBody>
          <a:bodyPr/>
          <a:lstStyle/>
          <a:p>
            <a:fld id="{28D54465-F64F-4D90-BD4A-C69AEDBEF3A1}" type="datetimeFigureOut">
              <a:rPr lang="zh-CN" altLang="en-US" smtClean="0"/>
              <a:t>2022/6/16</a:t>
            </a:fld>
            <a:endParaRPr lang="zh-CN" altLang="en-US"/>
          </a:p>
        </p:txBody>
      </p:sp>
    </p:spTree>
    <p:extLst>
      <p:ext uri="{BB962C8B-B14F-4D97-AF65-F5344CB8AC3E}">
        <p14:creationId xmlns:p14="http://schemas.microsoft.com/office/powerpoint/2010/main" val="78181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D54465-F64F-4D90-BD4A-C69AEDBEF3A1}" type="datetimeFigureOut">
              <a:rPr lang="zh-CN" altLang="en-US" smtClean="0"/>
              <a:t>2022/6/16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5624014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69BE4-D86B-39E8-2CA6-96330B400E48}"/>
              </a:ext>
            </a:extLst>
          </p:cNvPr>
          <p:cNvSpPr>
            <a:spLocks noGrp="1"/>
          </p:cNvSpPr>
          <p:nvPr>
            <p:ph type="ctrTitle"/>
          </p:nvPr>
        </p:nvSpPr>
        <p:spPr>
          <a:xfrm>
            <a:off x="554180" y="1458110"/>
            <a:ext cx="9513456" cy="842818"/>
          </a:xfrm>
        </p:spPr>
        <p:txBody>
          <a:bodyPr/>
          <a:lstStyle/>
          <a:p>
            <a:pPr algn="ctr"/>
            <a:r>
              <a:rPr lang="zh-CN" altLang="en-US" sz="4800" dirty="0">
                <a:solidFill>
                  <a:schemeClr val="tx1"/>
                </a:solidFill>
              </a:rPr>
              <a:t>基于人脸特征点的疲劳度检测系统</a:t>
            </a:r>
          </a:p>
        </p:txBody>
      </p:sp>
      <p:sp>
        <p:nvSpPr>
          <p:cNvPr id="3" name="副标题 2">
            <a:extLst>
              <a:ext uri="{FF2B5EF4-FFF2-40B4-BE49-F238E27FC236}">
                <a16:creationId xmlns:a16="http://schemas.microsoft.com/office/drawing/2014/main" id="{9E0AFF26-0CA7-3016-5EA2-4DD3A07CFC43}"/>
              </a:ext>
            </a:extLst>
          </p:cNvPr>
          <p:cNvSpPr>
            <a:spLocks noGrp="1"/>
          </p:cNvSpPr>
          <p:nvPr>
            <p:ph type="subTitle" idx="1"/>
          </p:nvPr>
        </p:nvSpPr>
        <p:spPr>
          <a:xfrm>
            <a:off x="1330457" y="4023124"/>
            <a:ext cx="7766936" cy="1096899"/>
          </a:xfrm>
        </p:spPr>
        <p:txBody>
          <a:bodyPr>
            <a:normAutofit/>
          </a:bodyPr>
          <a:lstStyle/>
          <a:p>
            <a:pPr algn="ctr"/>
            <a:r>
              <a:rPr lang="zh-CN" altLang="en-US" sz="2000" dirty="0"/>
              <a:t>汇报人 第二小组</a:t>
            </a:r>
            <a:endParaRPr lang="en-US" altLang="zh-CN" sz="2000" dirty="0"/>
          </a:p>
          <a:p>
            <a:pPr algn="ctr"/>
            <a:r>
              <a:rPr lang="zh-CN" altLang="en-US" sz="2000" dirty="0"/>
              <a:t>陈博楷 陈鹏宇 陈劲宇 陈帅</a:t>
            </a:r>
          </a:p>
        </p:txBody>
      </p:sp>
    </p:spTree>
    <p:extLst>
      <p:ext uri="{BB962C8B-B14F-4D97-AF65-F5344CB8AC3E}">
        <p14:creationId xmlns:p14="http://schemas.microsoft.com/office/powerpoint/2010/main" val="178658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A50DA22-087A-5CA7-8D3A-20E352B17AC3}"/>
              </a:ext>
            </a:extLst>
          </p:cNvPr>
          <p:cNvSpPr txBox="1">
            <a:spLocks/>
          </p:cNvSpPr>
          <p:nvPr/>
        </p:nvSpPr>
        <p:spPr>
          <a:xfrm>
            <a:off x="594207" y="1137661"/>
            <a:ext cx="9501138" cy="22059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t>O-net</a:t>
            </a:r>
            <a:r>
              <a:rPr lang="zh-CN" altLang="en-US" sz="2800" dirty="0"/>
              <a:t>网络</a:t>
            </a:r>
          </a:p>
          <a:p>
            <a:pPr marL="0" indent="457200">
              <a:buFont typeface="Wingdings 3" charset="2"/>
              <a:buNone/>
            </a:pPr>
            <a:r>
              <a:rPr lang="en-US" altLang="zh-CN" sz="2400" dirty="0">
                <a:solidFill>
                  <a:srgbClr val="4D4D4D"/>
                </a:solidFill>
                <a:latin typeface="-apple-system"/>
              </a:rPr>
              <a:t>O</a:t>
            </a:r>
            <a:r>
              <a:rPr lang="en-US" altLang="zh-CN" sz="2400" b="0" i="0" dirty="0">
                <a:solidFill>
                  <a:srgbClr val="4D4D4D"/>
                </a:solidFill>
                <a:effectLst/>
                <a:latin typeface="-apple-system"/>
              </a:rPr>
              <a:t>-net</a:t>
            </a:r>
            <a:r>
              <a:rPr lang="zh-CN" altLang="en-US" sz="2400" dirty="0">
                <a:solidFill>
                  <a:srgbClr val="4D4D4D"/>
                </a:solidFill>
                <a:latin typeface="-apple-system"/>
              </a:rPr>
              <a:t>的</a:t>
            </a:r>
            <a:r>
              <a:rPr lang="zh-CN" altLang="en-US" sz="2400" b="0" i="0" dirty="0">
                <a:solidFill>
                  <a:srgbClr val="4D4D4D"/>
                </a:solidFill>
                <a:effectLst/>
                <a:latin typeface="-apple-system"/>
              </a:rPr>
              <a:t>基本结构是一个较为复杂的卷积神经网络，相对于</a:t>
            </a:r>
            <a:r>
              <a:rPr lang="en-US" altLang="zh-CN" sz="2400" b="0" i="0" dirty="0">
                <a:solidFill>
                  <a:srgbClr val="4D4D4D"/>
                </a:solidFill>
                <a:effectLst/>
                <a:latin typeface="-apple-system"/>
              </a:rPr>
              <a:t>R-net</a:t>
            </a:r>
            <a:r>
              <a:rPr lang="zh-CN" altLang="en-US" sz="2400" b="0" i="0" dirty="0">
                <a:solidFill>
                  <a:srgbClr val="4D4D4D"/>
                </a:solidFill>
                <a:effectLst/>
                <a:latin typeface="-apple-system"/>
              </a:rPr>
              <a:t>来说多了一个卷积层。</a:t>
            </a:r>
            <a:r>
              <a:rPr lang="en-US" altLang="zh-CN" sz="2400" b="0" i="0" dirty="0">
                <a:solidFill>
                  <a:srgbClr val="4D4D4D"/>
                </a:solidFill>
                <a:effectLst/>
                <a:latin typeface="-apple-system"/>
              </a:rPr>
              <a:t>O-net</a:t>
            </a:r>
            <a:r>
              <a:rPr lang="zh-CN" altLang="en-US" sz="2400" b="0" i="0" dirty="0">
                <a:solidFill>
                  <a:srgbClr val="4D4D4D"/>
                </a:solidFill>
                <a:effectLst/>
                <a:latin typeface="-apple-system"/>
              </a:rPr>
              <a:t>的效果与</a:t>
            </a:r>
            <a:r>
              <a:rPr lang="en-US" altLang="zh-CN" sz="2400" b="0" i="0" dirty="0">
                <a:solidFill>
                  <a:srgbClr val="4D4D4D"/>
                </a:solidFill>
                <a:effectLst/>
                <a:latin typeface="-apple-system"/>
              </a:rPr>
              <a:t>R-net</a:t>
            </a:r>
            <a:r>
              <a:rPr lang="zh-CN" altLang="en-US" sz="2400" b="0" i="0" dirty="0">
                <a:solidFill>
                  <a:srgbClr val="4D4D4D"/>
                </a:solidFill>
                <a:effectLst/>
                <a:latin typeface="-apple-system"/>
              </a:rPr>
              <a:t>的区别在于这一层结构会通过更多的监督来识别面部的区域，而且会对人的面部特征点进行回归，最终输出类别，标定框和五个人脸面部特征点。</a:t>
            </a:r>
            <a:endParaRPr lang="en-US" altLang="zh-CN" sz="2400" dirty="0"/>
          </a:p>
        </p:txBody>
      </p:sp>
      <p:pic>
        <p:nvPicPr>
          <p:cNvPr id="4098" name="Picture 2">
            <a:extLst>
              <a:ext uri="{FF2B5EF4-FFF2-40B4-BE49-F238E27FC236}">
                <a16:creationId xmlns:a16="http://schemas.microsoft.com/office/drawing/2014/main" id="{45196EF5-CF61-230F-7C11-6782153CB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417" t="52515" r="9443"/>
          <a:stretch/>
        </p:blipFill>
        <p:spPr bwMode="auto">
          <a:xfrm>
            <a:off x="594207" y="3514436"/>
            <a:ext cx="9347201" cy="204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725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A50DA22-087A-5CA7-8D3A-20E352B17AC3}"/>
              </a:ext>
            </a:extLst>
          </p:cNvPr>
          <p:cNvSpPr txBox="1">
            <a:spLocks/>
          </p:cNvSpPr>
          <p:nvPr/>
        </p:nvSpPr>
        <p:spPr>
          <a:xfrm>
            <a:off x="542670" y="4498109"/>
            <a:ext cx="8646008" cy="198120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非极大抑制</a:t>
            </a:r>
            <a:r>
              <a:rPr lang="en-US" altLang="zh-CN" sz="2800" dirty="0"/>
              <a:t>NMS</a:t>
            </a:r>
            <a:endParaRPr lang="zh-CN" altLang="en-US" sz="2800" dirty="0"/>
          </a:p>
          <a:p>
            <a:pPr marL="0" indent="457200">
              <a:buFont typeface="Wingdings 3" charset="2"/>
              <a:buNone/>
            </a:pPr>
            <a:r>
              <a:rPr lang="zh-CN" altLang="en-US" sz="2400" dirty="0">
                <a:solidFill>
                  <a:srgbClr val="4D4D4D"/>
                </a:solidFill>
                <a:latin typeface="-apple-system"/>
              </a:rPr>
              <a:t> 非极大抑制的主要作用在于将一定区域内属于同一种得分最高的框筛选出来并将与该框重合度较高且得分相对低的框剔除掉。操作方式为：</a:t>
            </a:r>
            <a:r>
              <a:rPr lang="zh-CN" altLang="en-US" sz="2400" b="0" i="0" dirty="0">
                <a:solidFill>
                  <a:srgbClr val="4D4D4D"/>
                </a:solidFill>
                <a:effectLst/>
                <a:latin typeface="-apple-system"/>
              </a:rPr>
              <a:t>把所有候选框按置信度大小排列，将置信度最大的候选框与其余候选框依次计算交并比，当交并比大于某一阈值时将这个候选框删除。然后在剩余未删除的框中重复操作。</a:t>
            </a:r>
            <a:endParaRPr lang="en-US" altLang="zh-CN" sz="2400" dirty="0"/>
          </a:p>
        </p:txBody>
      </p:sp>
      <p:pic>
        <p:nvPicPr>
          <p:cNvPr id="1026" name="Picture 2">
            <a:extLst>
              <a:ext uri="{FF2B5EF4-FFF2-40B4-BE49-F238E27FC236}">
                <a16:creationId xmlns:a16="http://schemas.microsoft.com/office/drawing/2014/main" id="{91A633E1-72DE-9587-8571-FFAC412E5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70" y="540426"/>
            <a:ext cx="9606588" cy="364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14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793759" y="554181"/>
            <a:ext cx="8479549" cy="831274"/>
          </a:xfrm>
        </p:spPr>
        <p:txBody>
          <a:bodyPr>
            <a:normAutofit/>
          </a:bodyPr>
          <a:lstStyle/>
          <a:p>
            <a:r>
              <a:rPr lang="en-US" altLang="zh-CN" dirty="0"/>
              <a:t>MTCNN</a:t>
            </a:r>
            <a:r>
              <a:rPr lang="zh-CN" altLang="en-US" dirty="0"/>
              <a:t>网络结构</a:t>
            </a:r>
          </a:p>
        </p:txBody>
      </p:sp>
      <p:pic>
        <p:nvPicPr>
          <p:cNvPr id="4" name="Picture 2">
            <a:extLst>
              <a:ext uri="{FF2B5EF4-FFF2-40B4-BE49-F238E27FC236}">
                <a16:creationId xmlns:a16="http://schemas.microsoft.com/office/drawing/2014/main" id="{FF0C807C-EC0E-2CE3-AB7F-E626C361D4D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952" r="15715" b="5046"/>
          <a:stretch/>
        </p:blipFill>
        <p:spPr bwMode="auto">
          <a:xfrm>
            <a:off x="793759" y="1385455"/>
            <a:ext cx="8479549" cy="4618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74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677334" y="794326"/>
            <a:ext cx="8596668" cy="905165"/>
          </a:xfrm>
        </p:spPr>
        <p:txBody>
          <a:bodyPr>
            <a:normAutofit/>
          </a:bodyPr>
          <a:lstStyle/>
          <a:p>
            <a:r>
              <a:rPr lang="en-US" altLang="zh-CN" dirty="0"/>
              <a:t>MTCNN</a:t>
            </a:r>
            <a:r>
              <a:rPr lang="zh-CN" altLang="en-US" dirty="0"/>
              <a:t>网络训练</a:t>
            </a:r>
          </a:p>
        </p:txBody>
      </p:sp>
      <p:sp>
        <p:nvSpPr>
          <p:cNvPr id="3" name="内容占位符 2">
            <a:extLst>
              <a:ext uri="{FF2B5EF4-FFF2-40B4-BE49-F238E27FC236}">
                <a16:creationId xmlns:a16="http://schemas.microsoft.com/office/drawing/2014/main" id="{69FFB5E0-AF77-2401-FA71-A754B66F1D56}"/>
              </a:ext>
            </a:extLst>
          </p:cNvPr>
          <p:cNvSpPr>
            <a:spLocks noGrp="1"/>
          </p:cNvSpPr>
          <p:nvPr>
            <p:ph idx="1"/>
          </p:nvPr>
        </p:nvSpPr>
        <p:spPr>
          <a:xfrm>
            <a:off x="677334" y="1699491"/>
            <a:ext cx="8789939" cy="3879272"/>
          </a:xfrm>
        </p:spPr>
        <p:txBody>
          <a:bodyPr>
            <a:noAutofit/>
          </a:bodyPr>
          <a:lstStyle/>
          <a:p>
            <a:pPr marL="0" indent="0">
              <a:buNone/>
            </a:pPr>
            <a:r>
              <a:rPr lang="zh-CN" altLang="en-US" sz="2400" dirty="0"/>
              <a:t>原论文中使用了</a:t>
            </a:r>
            <a:r>
              <a:rPr lang="en-US" altLang="zh-CN" sz="2400" dirty="0" err="1"/>
              <a:t>Wider_face</a:t>
            </a:r>
            <a:r>
              <a:rPr lang="en-US" altLang="zh-CN" sz="2400" dirty="0"/>
              <a:t> </a:t>
            </a:r>
            <a:r>
              <a:rPr lang="zh-CN" altLang="en-US" sz="2400" dirty="0"/>
              <a:t>和</a:t>
            </a:r>
            <a:r>
              <a:rPr lang="en-US" altLang="zh-CN" sz="2400" dirty="0" err="1"/>
              <a:t>CelebA</a:t>
            </a:r>
            <a:r>
              <a:rPr lang="zh-CN" altLang="en-US" sz="2400" dirty="0"/>
              <a:t>数据库，其中</a:t>
            </a:r>
            <a:r>
              <a:rPr lang="en-US" altLang="zh-CN" sz="2400" dirty="0" err="1"/>
              <a:t>Wider_face</a:t>
            </a:r>
            <a:r>
              <a:rPr lang="zh-CN" altLang="en-US" sz="2400" dirty="0"/>
              <a:t>用于检测任务的训练，</a:t>
            </a:r>
            <a:r>
              <a:rPr lang="en-US" altLang="zh-CN" sz="2400" dirty="0" err="1"/>
              <a:t>CelebA</a:t>
            </a:r>
            <a:r>
              <a:rPr lang="zh-CN" altLang="en-US" sz="2400" dirty="0"/>
              <a:t>用于关键点的训练．训练集分为四种</a:t>
            </a:r>
            <a:r>
              <a:rPr lang="en-US" altLang="zh-CN" sz="2400" dirty="0"/>
              <a:t>:</a:t>
            </a:r>
            <a:r>
              <a:rPr lang="zh-CN" altLang="en-US" sz="2400" dirty="0"/>
              <a:t>负样本，正样本，部分样本，关键点样本。三个样本的比例为</a:t>
            </a:r>
            <a:r>
              <a:rPr lang="en-US" altLang="zh-CN" sz="2400" dirty="0"/>
              <a:t>3: 1: 1: 2</a:t>
            </a:r>
            <a:r>
              <a:rPr lang="zh-CN" altLang="en-US" sz="2400" dirty="0"/>
              <a:t>。</a:t>
            </a:r>
            <a:endParaRPr lang="en-US" altLang="zh-CN" sz="2400" dirty="0"/>
          </a:p>
          <a:p>
            <a:pPr marL="0" indent="0">
              <a:buNone/>
            </a:pPr>
            <a:r>
              <a:rPr lang="zh-CN" altLang="en-US" sz="2400" dirty="0"/>
              <a:t>训练主要包括三个任务</a:t>
            </a:r>
            <a:endParaRPr lang="en-US" altLang="zh-CN" sz="2400" dirty="0"/>
          </a:p>
          <a:p>
            <a:pPr marL="0" indent="0">
              <a:buNone/>
            </a:pPr>
            <a:r>
              <a:rPr lang="zh-CN" altLang="en-US" sz="2400" dirty="0"/>
              <a:t>人脸分类任务：利用正样本和负样本进行训练</a:t>
            </a:r>
            <a:endParaRPr lang="en-US" altLang="zh-CN" sz="2400" dirty="0"/>
          </a:p>
          <a:p>
            <a:pPr marL="0" indent="0">
              <a:buNone/>
            </a:pPr>
            <a:r>
              <a:rPr lang="zh-CN" altLang="en-US" sz="2400" dirty="0"/>
              <a:t>人脸边框回归任务：利用正样本和部分样本进行训练</a:t>
            </a:r>
            <a:endParaRPr lang="en-US" altLang="zh-CN" sz="2400" dirty="0"/>
          </a:p>
          <a:p>
            <a:pPr marL="0" indent="0">
              <a:buNone/>
            </a:pPr>
            <a:r>
              <a:rPr lang="zh-CN" altLang="en-US" sz="2400" dirty="0"/>
              <a:t>关键点检测任务：利用关键点样本进行训练</a:t>
            </a:r>
          </a:p>
        </p:txBody>
      </p:sp>
    </p:spTree>
    <p:extLst>
      <p:ext uri="{BB962C8B-B14F-4D97-AF65-F5344CB8AC3E}">
        <p14:creationId xmlns:p14="http://schemas.microsoft.com/office/powerpoint/2010/main" val="356457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9FFB5E0-AF77-2401-FA71-A754B66F1D56}"/>
              </a:ext>
            </a:extLst>
          </p:cNvPr>
          <p:cNvSpPr>
            <a:spLocks noGrp="1"/>
          </p:cNvSpPr>
          <p:nvPr>
            <p:ph idx="1"/>
          </p:nvPr>
        </p:nvSpPr>
        <p:spPr>
          <a:xfrm>
            <a:off x="603442" y="520700"/>
            <a:ext cx="6776412" cy="549594"/>
          </a:xfrm>
        </p:spPr>
        <p:txBody>
          <a:bodyPr>
            <a:normAutofit fontScale="92500" lnSpcReduction="20000"/>
          </a:bodyPr>
          <a:lstStyle/>
          <a:p>
            <a:r>
              <a:rPr lang="en-US" altLang="zh-CN" sz="4000" dirty="0"/>
              <a:t>CNN</a:t>
            </a:r>
            <a:r>
              <a:rPr lang="zh-CN" altLang="en-US" sz="4000" dirty="0"/>
              <a:t>网络的结构如下：</a:t>
            </a:r>
            <a:endParaRPr lang="en-US" altLang="zh-CN" sz="4000" dirty="0"/>
          </a:p>
          <a:p>
            <a:endParaRPr lang="zh-CN" altLang="en-US" dirty="0"/>
          </a:p>
        </p:txBody>
      </p:sp>
      <p:pic>
        <p:nvPicPr>
          <p:cNvPr id="5" name="图片 4">
            <a:extLst>
              <a:ext uri="{FF2B5EF4-FFF2-40B4-BE49-F238E27FC236}">
                <a16:creationId xmlns:a16="http://schemas.microsoft.com/office/drawing/2014/main" id="{A6E0327C-0760-D482-A8C4-F6BCBA6775FF}"/>
              </a:ext>
            </a:extLst>
          </p:cNvPr>
          <p:cNvPicPr>
            <a:picLocks noChangeAspect="1"/>
          </p:cNvPicPr>
          <p:nvPr/>
        </p:nvPicPr>
        <p:blipFill rotWithShape="1">
          <a:blip r:embed="rId2">
            <a:extLst>
              <a:ext uri="{28A0092B-C50C-407E-A947-70E740481C1C}">
                <a14:useLocalDpi xmlns:a14="http://schemas.microsoft.com/office/drawing/2010/main" val="0"/>
              </a:ext>
            </a:extLst>
          </a:blip>
          <a:srcRect l="9529" t="56599" r="68142" b="4852"/>
          <a:stretch/>
        </p:blipFill>
        <p:spPr>
          <a:xfrm>
            <a:off x="1141430" y="1359499"/>
            <a:ext cx="3408218" cy="4764795"/>
          </a:xfrm>
          <a:prstGeom prst="rect">
            <a:avLst/>
          </a:prstGeom>
        </p:spPr>
      </p:pic>
      <p:pic>
        <p:nvPicPr>
          <p:cNvPr id="7" name="图片 6">
            <a:extLst>
              <a:ext uri="{FF2B5EF4-FFF2-40B4-BE49-F238E27FC236}">
                <a16:creationId xmlns:a16="http://schemas.microsoft.com/office/drawing/2014/main" id="{A6FB08D5-7C44-06AF-FB6C-0FAC0722244C}"/>
              </a:ext>
            </a:extLst>
          </p:cNvPr>
          <p:cNvPicPr>
            <a:picLocks noChangeAspect="1"/>
          </p:cNvPicPr>
          <p:nvPr/>
        </p:nvPicPr>
        <p:blipFill rotWithShape="1">
          <a:blip r:embed="rId2">
            <a:extLst>
              <a:ext uri="{28A0092B-C50C-407E-A947-70E740481C1C}">
                <a14:useLocalDpi xmlns:a14="http://schemas.microsoft.com/office/drawing/2010/main" val="0"/>
              </a:ext>
            </a:extLst>
          </a:blip>
          <a:srcRect r="62119" b="39125"/>
          <a:stretch/>
        </p:blipFill>
        <p:spPr>
          <a:xfrm>
            <a:off x="5881669" y="520700"/>
            <a:ext cx="2996369" cy="5976554"/>
          </a:xfrm>
          <a:prstGeom prst="rect">
            <a:avLst/>
          </a:prstGeom>
        </p:spPr>
      </p:pic>
    </p:spTree>
    <p:extLst>
      <p:ext uri="{BB962C8B-B14F-4D97-AF65-F5344CB8AC3E}">
        <p14:creationId xmlns:p14="http://schemas.microsoft.com/office/powerpoint/2010/main" val="416144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677334" y="323271"/>
            <a:ext cx="8596668" cy="677374"/>
          </a:xfrm>
        </p:spPr>
        <p:txBody>
          <a:bodyPr>
            <a:normAutofit/>
          </a:bodyPr>
          <a:lstStyle/>
          <a:p>
            <a:r>
              <a:rPr lang="en-US" altLang="zh-CN" dirty="0"/>
              <a:t>CNN</a:t>
            </a:r>
            <a:r>
              <a:rPr lang="zh-CN" altLang="en-US" dirty="0"/>
              <a:t>网络训练情况</a:t>
            </a:r>
          </a:p>
        </p:txBody>
      </p:sp>
      <p:sp>
        <p:nvSpPr>
          <p:cNvPr id="3" name="内容占位符 2">
            <a:extLst>
              <a:ext uri="{FF2B5EF4-FFF2-40B4-BE49-F238E27FC236}">
                <a16:creationId xmlns:a16="http://schemas.microsoft.com/office/drawing/2014/main" id="{69FFB5E0-AF77-2401-FA71-A754B66F1D56}"/>
              </a:ext>
            </a:extLst>
          </p:cNvPr>
          <p:cNvSpPr>
            <a:spLocks noGrp="1"/>
          </p:cNvSpPr>
          <p:nvPr>
            <p:ph idx="1"/>
          </p:nvPr>
        </p:nvSpPr>
        <p:spPr>
          <a:xfrm>
            <a:off x="677334" y="1156944"/>
            <a:ext cx="4765964" cy="434829"/>
          </a:xfrm>
        </p:spPr>
        <p:txBody>
          <a:bodyPr>
            <a:normAutofit/>
          </a:bodyPr>
          <a:lstStyle/>
          <a:p>
            <a:r>
              <a:rPr lang="en-US" altLang="zh-CN" sz="2000" dirty="0"/>
              <a:t>CNN</a:t>
            </a:r>
            <a:r>
              <a:rPr lang="zh-CN" altLang="en-US" sz="2000" dirty="0"/>
              <a:t>网络训练损失函数图像如下：</a:t>
            </a:r>
            <a:endParaRPr lang="en-US" altLang="zh-CN" sz="2000" dirty="0"/>
          </a:p>
        </p:txBody>
      </p:sp>
      <p:pic>
        <p:nvPicPr>
          <p:cNvPr id="5" name="图片 4">
            <a:extLst>
              <a:ext uri="{FF2B5EF4-FFF2-40B4-BE49-F238E27FC236}">
                <a16:creationId xmlns:a16="http://schemas.microsoft.com/office/drawing/2014/main" id="{8D8D05A2-F309-C2B7-D255-43C5D70A3BC9}"/>
              </a:ext>
            </a:extLst>
          </p:cNvPr>
          <p:cNvPicPr>
            <a:picLocks noChangeAspect="1"/>
          </p:cNvPicPr>
          <p:nvPr/>
        </p:nvPicPr>
        <p:blipFill rotWithShape="1">
          <a:blip r:embed="rId2">
            <a:extLst>
              <a:ext uri="{28A0092B-C50C-407E-A947-70E740481C1C}">
                <a14:useLocalDpi xmlns:a14="http://schemas.microsoft.com/office/drawing/2010/main" val="0"/>
              </a:ext>
            </a:extLst>
          </a:blip>
          <a:srcRect l="3319" t="8401" r="7407"/>
          <a:stretch/>
        </p:blipFill>
        <p:spPr>
          <a:xfrm>
            <a:off x="677334" y="1966297"/>
            <a:ext cx="4886036" cy="3759982"/>
          </a:xfrm>
          <a:prstGeom prst="rect">
            <a:avLst/>
          </a:prstGeom>
        </p:spPr>
      </p:pic>
      <p:pic>
        <p:nvPicPr>
          <p:cNvPr id="6" name="图片 5">
            <a:extLst>
              <a:ext uri="{FF2B5EF4-FFF2-40B4-BE49-F238E27FC236}">
                <a16:creationId xmlns:a16="http://schemas.microsoft.com/office/drawing/2014/main" id="{3BB2265C-718E-8ECF-2220-69734DA70EFE}"/>
              </a:ext>
            </a:extLst>
          </p:cNvPr>
          <p:cNvPicPr>
            <a:picLocks noChangeAspect="1"/>
          </p:cNvPicPr>
          <p:nvPr/>
        </p:nvPicPr>
        <p:blipFill rotWithShape="1">
          <a:blip r:embed="rId3"/>
          <a:srcRect l="1" t="22847" r="12791"/>
          <a:stretch/>
        </p:blipFill>
        <p:spPr>
          <a:xfrm>
            <a:off x="5795818" y="2254576"/>
            <a:ext cx="4773388" cy="3183425"/>
          </a:xfrm>
          <a:prstGeom prst="rect">
            <a:avLst/>
          </a:prstGeom>
        </p:spPr>
      </p:pic>
      <p:sp>
        <p:nvSpPr>
          <p:cNvPr id="7" name="内容占位符 2">
            <a:extLst>
              <a:ext uri="{FF2B5EF4-FFF2-40B4-BE49-F238E27FC236}">
                <a16:creationId xmlns:a16="http://schemas.microsoft.com/office/drawing/2014/main" id="{48E6A865-D1E7-033B-B7F8-33024088C58B}"/>
              </a:ext>
            </a:extLst>
          </p:cNvPr>
          <p:cNvSpPr txBox="1">
            <a:spLocks/>
          </p:cNvSpPr>
          <p:nvPr/>
        </p:nvSpPr>
        <p:spPr>
          <a:xfrm>
            <a:off x="5795818" y="1000645"/>
            <a:ext cx="4368800" cy="11822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dirty="0"/>
              <a:t>训练后</a:t>
            </a:r>
            <a:r>
              <a:rPr lang="en-US" altLang="zh-CN" sz="2000" dirty="0"/>
              <a:t>CNN</a:t>
            </a:r>
            <a:r>
              <a:rPr lang="zh-CN" altLang="en-US" sz="2000" dirty="0"/>
              <a:t>网络在测试集中表现如下，在</a:t>
            </a:r>
            <a:r>
              <a:rPr lang="en-US" altLang="zh-CN" sz="2000" dirty="0"/>
              <a:t>4360</a:t>
            </a:r>
            <a:r>
              <a:rPr lang="zh-CN" altLang="en-US" sz="2000" dirty="0"/>
              <a:t>张测试集中，预测错误数量为</a:t>
            </a:r>
            <a:r>
              <a:rPr lang="en-US" altLang="zh-CN" sz="2000" dirty="0"/>
              <a:t>303</a:t>
            </a:r>
            <a:r>
              <a:rPr lang="zh-CN" altLang="en-US" sz="2000" dirty="0"/>
              <a:t>张，正确率为</a:t>
            </a:r>
            <a:r>
              <a:rPr lang="en-US" altLang="zh-CN" sz="2000" dirty="0"/>
              <a:t>93.05%</a:t>
            </a:r>
          </a:p>
        </p:txBody>
      </p:sp>
    </p:spTree>
    <p:extLst>
      <p:ext uri="{BB962C8B-B14F-4D97-AF65-F5344CB8AC3E}">
        <p14:creationId xmlns:p14="http://schemas.microsoft.com/office/powerpoint/2010/main" val="77022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778934" y="429801"/>
            <a:ext cx="8596668" cy="852905"/>
          </a:xfrm>
        </p:spPr>
        <p:txBody>
          <a:bodyPr>
            <a:normAutofit/>
          </a:bodyPr>
          <a:lstStyle/>
          <a:p>
            <a:r>
              <a:rPr lang="zh-CN" altLang="en-US" sz="4000" dirty="0"/>
              <a:t>网络连接方式</a:t>
            </a:r>
          </a:p>
        </p:txBody>
      </p:sp>
      <p:sp>
        <p:nvSpPr>
          <p:cNvPr id="3" name="内容占位符 2">
            <a:extLst>
              <a:ext uri="{FF2B5EF4-FFF2-40B4-BE49-F238E27FC236}">
                <a16:creationId xmlns:a16="http://schemas.microsoft.com/office/drawing/2014/main" id="{69FFB5E0-AF77-2401-FA71-A754B66F1D56}"/>
              </a:ext>
            </a:extLst>
          </p:cNvPr>
          <p:cNvSpPr>
            <a:spLocks noGrp="1"/>
          </p:cNvSpPr>
          <p:nvPr>
            <p:ph idx="1"/>
          </p:nvPr>
        </p:nvSpPr>
        <p:spPr>
          <a:xfrm>
            <a:off x="677333" y="1438275"/>
            <a:ext cx="4765964" cy="2078183"/>
          </a:xfrm>
        </p:spPr>
        <p:txBody>
          <a:bodyPr>
            <a:normAutofit/>
          </a:bodyPr>
          <a:lstStyle/>
          <a:p>
            <a:r>
              <a:rPr lang="en-US" altLang="zh-CN" sz="2000" dirty="0"/>
              <a:t>MTCNN</a:t>
            </a:r>
            <a:r>
              <a:rPr lang="zh-CN" altLang="en-US" sz="2000" dirty="0"/>
              <a:t>网络输出结果为人脸位置框坐标以及人脸五关键点坐标，根据五点坐标中双眼坐标可以确定眼睛框选大小。</a:t>
            </a:r>
            <a:endParaRPr lang="en-US" altLang="zh-CN" sz="2000" dirty="0"/>
          </a:p>
          <a:p>
            <a:r>
              <a:rPr lang="zh-CN" altLang="en-US" sz="2000" dirty="0"/>
              <a:t>由坐标点建立眼睛位置框的理论基础为“三庭五眼”理论，其理论图如下：</a:t>
            </a:r>
            <a:endParaRPr lang="en-US" altLang="zh-CN" sz="2000" dirty="0"/>
          </a:p>
        </p:txBody>
      </p:sp>
      <p:sp>
        <p:nvSpPr>
          <p:cNvPr id="7" name="内容占位符 2">
            <a:extLst>
              <a:ext uri="{FF2B5EF4-FFF2-40B4-BE49-F238E27FC236}">
                <a16:creationId xmlns:a16="http://schemas.microsoft.com/office/drawing/2014/main" id="{48E6A865-D1E7-033B-B7F8-33024088C58B}"/>
              </a:ext>
            </a:extLst>
          </p:cNvPr>
          <p:cNvSpPr txBox="1">
            <a:spLocks/>
          </p:cNvSpPr>
          <p:nvPr/>
        </p:nvSpPr>
        <p:spPr>
          <a:xfrm>
            <a:off x="5795818" y="752762"/>
            <a:ext cx="4368800" cy="68551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dirty="0"/>
              <a:t>系统中相关代码及运行后截图效果如下：</a:t>
            </a:r>
            <a:endParaRPr lang="en-US" altLang="zh-CN" sz="2000" dirty="0"/>
          </a:p>
        </p:txBody>
      </p:sp>
      <p:pic>
        <p:nvPicPr>
          <p:cNvPr id="8" name="图片 7">
            <a:extLst>
              <a:ext uri="{FF2B5EF4-FFF2-40B4-BE49-F238E27FC236}">
                <a16:creationId xmlns:a16="http://schemas.microsoft.com/office/drawing/2014/main" id="{7964D188-764C-F3EA-4BDB-5626C073C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003" y="3542236"/>
            <a:ext cx="2479287" cy="2687472"/>
          </a:xfrm>
          <a:prstGeom prst="rect">
            <a:avLst/>
          </a:prstGeom>
        </p:spPr>
      </p:pic>
      <p:pic>
        <p:nvPicPr>
          <p:cNvPr id="10" name="图片 9">
            <a:extLst>
              <a:ext uri="{FF2B5EF4-FFF2-40B4-BE49-F238E27FC236}">
                <a16:creationId xmlns:a16="http://schemas.microsoft.com/office/drawing/2014/main" id="{552F4609-B781-96BC-A14A-B69663B81B6F}"/>
              </a:ext>
            </a:extLst>
          </p:cNvPr>
          <p:cNvPicPr>
            <a:picLocks noChangeAspect="1"/>
          </p:cNvPicPr>
          <p:nvPr/>
        </p:nvPicPr>
        <p:blipFill rotWithShape="1">
          <a:blip r:embed="rId3"/>
          <a:srcRect l="18770" r="39734" b="54024"/>
          <a:stretch/>
        </p:blipFill>
        <p:spPr>
          <a:xfrm>
            <a:off x="6225901" y="3605844"/>
            <a:ext cx="4210096" cy="2623864"/>
          </a:xfrm>
          <a:prstGeom prst="rect">
            <a:avLst/>
          </a:prstGeom>
        </p:spPr>
      </p:pic>
      <p:pic>
        <p:nvPicPr>
          <p:cNvPr id="14" name="图片 13">
            <a:extLst>
              <a:ext uri="{FF2B5EF4-FFF2-40B4-BE49-F238E27FC236}">
                <a16:creationId xmlns:a16="http://schemas.microsoft.com/office/drawing/2014/main" id="{E3BAC895-F545-0EF1-6D39-D9A5A40427D8}"/>
              </a:ext>
            </a:extLst>
          </p:cNvPr>
          <p:cNvPicPr>
            <a:picLocks noChangeAspect="1"/>
          </p:cNvPicPr>
          <p:nvPr/>
        </p:nvPicPr>
        <p:blipFill>
          <a:blip r:embed="rId4"/>
          <a:stretch>
            <a:fillRect/>
          </a:stretch>
        </p:blipFill>
        <p:spPr>
          <a:xfrm>
            <a:off x="5516751" y="1438275"/>
            <a:ext cx="5672603" cy="2103961"/>
          </a:xfrm>
          <a:prstGeom prst="rect">
            <a:avLst/>
          </a:prstGeom>
        </p:spPr>
      </p:pic>
    </p:spTree>
    <p:extLst>
      <p:ext uri="{BB962C8B-B14F-4D97-AF65-F5344CB8AC3E}">
        <p14:creationId xmlns:p14="http://schemas.microsoft.com/office/powerpoint/2010/main" val="835507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789852" y="535709"/>
            <a:ext cx="7305751" cy="838128"/>
          </a:xfrm>
        </p:spPr>
        <p:txBody>
          <a:bodyPr>
            <a:normAutofit/>
          </a:bodyPr>
          <a:lstStyle/>
          <a:p>
            <a:r>
              <a:rPr lang="en-US" altLang="zh-CN" sz="4000" dirty="0">
                <a:latin typeface="+mj-ea"/>
              </a:rPr>
              <a:t>5.</a:t>
            </a:r>
            <a:r>
              <a:rPr lang="zh-CN" altLang="en-US" sz="4000" dirty="0">
                <a:latin typeface="+mj-ea"/>
              </a:rPr>
              <a:t>系统运行结果</a:t>
            </a:r>
          </a:p>
        </p:txBody>
      </p:sp>
      <p:sp>
        <p:nvSpPr>
          <p:cNvPr id="5" name="文本框 4">
            <a:extLst>
              <a:ext uri="{FF2B5EF4-FFF2-40B4-BE49-F238E27FC236}">
                <a16:creationId xmlns:a16="http://schemas.microsoft.com/office/drawing/2014/main" id="{7DF08CCE-93CA-98C9-BD02-28241876E99E}"/>
              </a:ext>
            </a:extLst>
          </p:cNvPr>
          <p:cNvSpPr txBox="1"/>
          <p:nvPr/>
        </p:nvSpPr>
        <p:spPr>
          <a:xfrm>
            <a:off x="789852" y="5759271"/>
            <a:ext cx="7042584" cy="369332"/>
          </a:xfrm>
          <a:prstGeom prst="rect">
            <a:avLst/>
          </a:prstGeom>
          <a:noFill/>
        </p:spPr>
        <p:txBody>
          <a:bodyPr wrap="square" rtlCol="0">
            <a:spAutoFit/>
          </a:bodyPr>
          <a:lstStyle/>
          <a:p>
            <a:r>
              <a:rPr lang="zh-CN" altLang="en-US" dirty="0"/>
              <a:t>视频时长</a:t>
            </a:r>
            <a:r>
              <a:rPr lang="en-US" altLang="zh-CN" dirty="0"/>
              <a:t>30</a:t>
            </a:r>
            <a:r>
              <a:rPr lang="zh-CN" altLang="en-US" dirty="0"/>
              <a:t>秒，运行时间</a:t>
            </a:r>
            <a:r>
              <a:rPr lang="en-US" altLang="zh-CN" dirty="0"/>
              <a:t>1</a:t>
            </a:r>
            <a:r>
              <a:rPr lang="zh-CN" altLang="en-US" dirty="0"/>
              <a:t>分</a:t>
            </a:r>
            <a:r>
              <a:rPr lang="en-US" altLang="zh-CN" dirty="0"/>
              <a:t>57</a:t>
            </a:r>
            <a:r>
              <a:rPr lang="zh-CN" altLang="en-US"/>
              <a:t>秒。</a:t>
            </a:r>
            <a:endParaRPr lang="zh-CN" altLang="en-US" dirty="0"/>
          </a:p>
        </p:txBody>
      </p:sp>
      <p:pic>
        <p:nvPicPr>
          <p:cNvPr id="7" name="result">
            <a:hlinkClick r:id="" action="ppaction://media"/>
            <a:extLst>
              <a:ext uri="{FF2B5EF4-FFF2-40B4-BE49-F238E27FC236}">
                <a16:creationId xmlns:a16="http://schemas.microsoft.com/office/drawing/2014/main" id="{EDD2F3E6-48DF-85B8-E608-797FD9851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861506" y="1488281"/>
            <a:ext cx="7073842" cy="3979646"/>
          </a:xfrm>
        </p:spPr>
      </p:pic>
    </p:spTree>
    <p:extLst>
      <p:ext uri="{BB962C8B-B14F-4D97-AF65-F5344CB8AC3E}">
        <p14:creationId xmlns:p14="http://schemas.microsoft.com/office/powerpoint/2010/main" val="337474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209"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789852" y="535709"/>
            <a:ext cx="7305751" cy="838128"/>
          </a:xfrm>
        </p:spPr>
        <p:txBody>
          <a:bodyPr>
            <a:normAutofit/>
          </a:bodyPr>
          <a:lstStyle/>
          <a:p>
            <a:r>
              <a:rPr lang="en-US" altLang="zh-CN" sz="4000" dirty="0">
                <a:latin typeface="+mj-ea"/>
              </a:rPr>
              <a:t>6.</a:t>
            </a:r>
            <a:r>
              <a:rPr lang="zh-CN" altLang="en-US" sz="4000" dirty="0">
                <a:latin typeface="+mj-ea"/>
              </a:rPr>
              <a:t>未来改进思路</a:t>
            </a:r>
          </a:p>
        </p:txBody>
      </p:sp>
      <p:sp>
        <p:nvSpPr>
          <p:cNvPr id="4" name="内容占位符 3">
            <a:extLst>
              <a:ext uri="{FF2B5EF4-FFF2-40B4-BE49-F238E27FC236}">
                <a16:creationId xmlns:a16="http://schemas.microsoft.com/office/drawing/2014/main" id="{F239063F-F26D-F1FA-97B4-33BEE4C2FBF0}"/>
              </a:ext>
            </a:extLst>
          </p:cNvPr>
          <p:cNvSpPr>
            <a:spLocks noGrp="1"/>
          </p:cNvSpPr>
          <p:nvPr>
            <p:ph idx="1"/>
          </p:nvPr>
        </p:nvSpPr>
        <p:spPr>
          <a:xfrm>
            <a:off x="640387" y="1488614"/>
            <a:ext cx="8891539" cy="4431896"/>
          </a:xfrm>
        </p:spPr>
        <p:txBody>
          <a:bodyPr>
            <a:normAutofit/>
          </a:bodyPr>
          <a:lstStyle/>
          <a:p>
            <a:r>
              <a:rPr lang="zh-CN" altLang="en-US" sz="2400" dirty="0"/>
              <a:t>目前该网络存在的主要问题有两个，首先是识别的实时性比较差，其次是识别准确率还要再次提高。</a:t>
            </a:r>
            <a:endParaRPr lang="en-US" altLang="zh-CN" sz="2400" dirty="0"/>
          </a:p>
          <a:p>
            <a:r>
              <a:rPr lang="zh-CN" altLang="en-US" sz="2400" dirty="0"/>
              <a:t>针对识别的实时性问题，经过讨论提出几个思路：其一是优化代码结构，在项目中有部分功能可以继续优化来减少检测时间。其二是优化部分网络结构，可以将人脸识别的关键点数量减少为只检测双眼，也可以考虑使用</a:t>
            </a:r>
            <a:r>
              <a:rPr lang="en-US" altLang="zh-CN" sz="2400" dirty="0" err="1"/>
              <a:t>dilb</a:t>
            </a:r>
            <a:r>
              <a:rPr lang="zh-CN" altLang="en-US" sz="2400" dirty="0"/>
              <a:t>的</a:t>
            </a:r>
            <a:r>
              <a:rPr lang="en-US" altLang="zh-CN" sz="2400" dirty="0"/>
              <a:t>68</a:t>
            </a:r>
            <a:r>
              <a:rPr lang="zh-CN" altLang="en-US" sz="2400" dirty="0"/>
              <a:t>点检测，但同样需要优化至只检测双眼，可以进行对比来看两种方案的优劣。</a:t>
            </a:r>
            <a:endParaRPr lang="en-US" altLang="zh-CN" sz="2400" dirty="0"/>
          </a:p>
          <a:p>
            <a:r>
              <a:rPr lang="zh-CN" altLang="en-US" sz="2400" dirty="0"/>
              <a:t>针对识别的准确率问题，思路如下：其一是构建一个全面准确的数据集，目前的数据集在数量和质量上都稍有欠缺。其二是修改</a:t>
            </a:r>
            <a:r>
              <a:rPr lang="en-US" altLang="zh-CN" sz="2400" dirty="0"/>
              <a:t>CNN</a:t>
            </a:r>
            <a:r>
              <a:rPr lang="zh-CN" altLang="en-US" sz="2400" dirty="0"/>
              <a:t>网络结构，比如添加层数，修改损失函数等。</a:t>
            </a:r>
          </a:p>
        </p:txBody>
      </p:sp>
    </p:spTree>
    <p:extLst>
      <p:ext uri="{BB962C8B-B14F-4D97-AF65-F5344CB8AC3E}">
        <p14:creationId xmlns:p14="http://schemas.microsoft.com/office/powerpoint/2010/main" val="1088581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317F62C-CEBB-2CF8-55B1-9889AEBD7E91}"/>
              </a:ext>
            </a:extLst>
          </p:cNvPr>
          <p:cNvSpPr>
            <a:spLocks noGrp="1"/>
          </p:cNvSpPr>
          <p:nvPr>
            <p:ph type="title"/>
          </p:nvPr>
        </p:nvSpPr>
        <p:spPr>
          <a:xfrm>
            <a:off x="2054745" y="2768600"/>
            <a:ext cx="6641638" cy="1320800"/>
          </a:xfrm>
        </p:spPr>
        <p:txBody>
          <a:bodyPr>
            <a:normAutofit/>
          </a:bodyPr>
          <a:lstStyle/>
          <a:p>
            <a:pPr algn="ctr"/>
            <a:r>
              <a:rPr lang="zh-CN" altLang="en-US" sz="6600" dirty="0">
                <a:solidFill>
                  <a:schemeClr val="tx1"/>
                </a:solidFill>
              </a:rPr>
              <a:t>谢谢</a:t>
            </a:r>
          </a:p>
        </p:txBody>
      </p:sp>
    </p:spTree>
    <p:extLst>
      <p:ext uri="{BB962C8B-B14F-4D97-AF65-F5344CB8AC3E}">
        <p14:creationId xmlns:p14="http://schemas.microsoft.com/office/powerpoint/2010/main" val="373837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267B2-FFF9-A6FC-95C6-B6D274E07E96}"/>
              </a:ext>
            </a:extLst>
          </p:cNvPr>
          <p:cNvSpPr>
            <a:spLocks noGrp="1"/>
          </p:cNvSpPr>
          <p:nvPr>
            <p:ph type="title"/>
          </p:nvPr>
        </p:nvSpPr>
        <p:spPr>
          <a:xfrm>
            <a:off x="1434715" y="779692"/>
            <a:ext cx="6157576" cy="1187652"/>
          </a:xfrm>
        </p:spPr>
        <p:txBody>
          <a:bodyPr>
            <a:normAutofit/>
          </a:bodyPr>
          <a:lstStyle/>
          <a:p>
            <a:r>
              <a:rPr lang="zh-CN" altLang="en-US" sz="5400" dirty="0"/>
              <a:t>目录</a:t>
            </a:r>
          </a:p>
        </p:txBody>
      </p:sp>
      <p:sp>
        <p:nvSpPr>
          <p:cNvPr id="3" name="内容占位符 2">
            <a:extLst>
              <a:ext uri="{FF2B5EF4-FFF2-40B4-BE49-F238E27FC236}">
                <a16:creationId xmlns:a16="http://schemas.microsoft.com/office/drawing/2014/main" id="{3A1FF97E-FB10-F0B8-FEF3-B7C0F51E21C5}"/>
              </a:ext>
            </a:extLst>
          </p:cNvPr>
          <p:cNvSpPr>
            <a:spLocks noGrp="1"/>
          </p:cNvSpPr>
          <p:nvPr>
            <p:ph idx="1"/>
          </p:nvPr>
        </p:nvSpPr>
        <p:spPr>
          <a:xfrm>
            <a:off x="1434715" y="1967344"/>
            <a:ext cx="6083684" cy="4008583"/>
          </a:xfrm>
        </p:spPr>
        <p:txBody>
          <a:bodyPr>
            <a:normAutofit/>
          </a:bodyPr>
          <a:lstStyle/>
          <a:p>
            <a:r>
              <a:rPr lang="en-US" altLang="zh-CN" sz="3200" dirty="0">
                <a:latin typeface="+mn-ea"/>
              </a:rPr>
              <a:t>1.</a:t>
            </a:r>
            <a:r>
              <a:rPr lang="zh-CN" altLang="en-US" sz="3200" dirty="0">
                <a:latin typeface="+mn-ea"/>
              </a:rPr>
              <a:t>研究背景简介</a:t>
            </a:r>
            <a:endParaRPr lang="en-US" altLang="zh-CN" sz="3200" dirty="0">
              <a:latin typeface="+mn-ea"/>
            </a:endParaRPr>
          </a:p>
          <a:p>
            <a:r>
              <a:rPr lang="en-US" altLang="zh-CN" sz="3200" dirty="0"/>
              <a:t>2.</a:t>
            </a:r>
            <a:r>
              <a:rPr lang="zh-CN" altLang="en-US" sz="3200" dirty="0"/>
              <a:t>研究问题定义</a:t>
            </a:r>
            <a:endParaRPr lang="en-US" altLang="zh-CN" sz="3200" dirty="0"/>
          </a:p>
          <a:p>
            <a:r>
              <a:rPr lang="en-US" altLang="zh-CN" sz="3200" dirty="0"/>
              <a:t>3.</a:t>
            </a:r>
            <a:r>
              <a:rPr lang="zh-CN" altLang="en-US" sz="3200" dirty="0"/>
              <a:t>数据集介绍</a:t>
            </a:r>
            <a:endParaRPr lang="en-US" altLang="zh-CN" sz="3200" dirty="0"/>
          </a:p>
          <a:p>
            <a:r>
              <a:rPr lang="en-US" altLang="zh-CN" sz="3200" dirty="0"/>
              <a:t>4.</a:t>
            </a:r>
            <a:r>
              <a:rPr lang="zh-CN" altLang="en-US" sz="3200" dirty="0"/>
              <a:t>算法模块介绍</a:t>
            </a:r>
            <a:endParaRPr lang="en-US" altLang="zh-CN" sz="3200" dirty="0"/>
          </a:p>
          <a:p>
            <a:r>
              <a:rPr lang="en-US" altLang="zh-CN" sz="3200" dirty="0"/>
              <a:t>5.</a:t>
            </a:r>
            <a:r>
              <a:rPr lang="zh-CN" altLang="en-US" sz="3200" dirty="0"/>
              <a:t>系统运行结果</a:t>
            </a:r>
            <a:endParaRPr lang="en-US" altLang="zh-CN" sz="3200" dirty="0"/>
          </a:p>
          <a:p>
            <a:r>
              <a:rPr lang="en-US" altLang="zh-CN" sz="3200" dirty="0"/>
              <a:t>6.</a:t>
            </a:r>
            <a:r>
              <a:rPr lang="zh-CN" altLang="en-US" sz="3200" dirty="0"/>
              <a:t>未来改进思路</a:t>
            </a:r>
            <a:endParaRPr lang="en-US" altLang="zh-CN" sz="3200" dirty="0"/>
          </a:p>
        </p:txBody>
      </p:sp>
    </p:spTree>
    <p:extLst>
      <p:ext uri="{BB962C8B-B14F-4D97-AF65-F5344CB8AC3E}">
        <p14:creationId xmlns:p14="http://schemas.microsoft.com/office/powerpoint/2010/main" val="240013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563418"/>
            <a:ext cx="9787523" cy="764638"/>
          </a:xfrm>
        </p:spPr>
        <p:txBody>
          <a:bodyPr/>
          <a:lstStyle/>
          <a:p>
            <a:r>
              <a:rPr lang="en-US" altLang="zh-CN" sz="4000" dirty="0"/>
              <a:t>1.</a:t>
            </a:r>
            <a:r>
              <a:rPr lang="zh-CN" altLang="en-US" sz="4000" dirty="0"/>
              <a:t>研究背景简介</a:t>
            </a:r>
          </a:p>
        </p:txBody>
      </p:sp>
      <p:graphicFrame>
        <p:nvGraphicFramePr>
          <p:cNvPr id="7" name="表格 7"/>
          <p:cNvGraphicFramePr>
            <a:graphicFrameLocks noGrp="1"/>
          </p:cNvGraphicFramePr>
          <p:nvPr>
            <p:ph idx="1"/>
            <p:extLst>
              <p:ext uri="{D42A27DB-BD31-4B8C-83A1-F6EECF244321}">
                <p14:modId xmlns:p14="http://schemas.microsoft.com/office/powerpoint/2010/main" val="3461526493"/>
              </p:ext>
            </p:extLst>
          </p:nvPr>
        </p:nvGraphicFramePr>
        <p:xfrm>
          <a:off x="533400" y="1367244"/>
          <a:ext cx="9787523" cy="4310745"/>
        </p:xfrm>
        <a:graphic>
          <a:graphicData uri="http://schemas.openxmlformats.org/drawingml/2006/table">
            <a:tbl>
              <a:tblPr firstRow="1" bandRow="1">
                <a:tableStyleId>{5C22544A-7EE6-4342-B048-85BDC9FD1C3A}</a:tableStyleId>
              </a:tblPr>
              <a:tblGrid>
                <a:gridCol w="2446881">
                  <a:extLst>
                    <a:ext uri="{9D8B030D-6E8A-4147-A177-3AD203B41FA5}">
                      <a16:colId xmlns:a16="http://schemas.microsoft.com/office/drawing/2014/main" val="20000"/>
                    </a:ext>
                  </a:extLst>
                </a:gridCol>
                <a:gridCol w="2446881">
                  <a:extLst>
                    <a:ext uri="{9D8B030D-6E8A-4147-A177-3AD203B41FA5}">
                      <a16:colId xmlns:a16="http://schemas.microsoft.com/office/drawing/2014/main" val="20001"/>
                    </a:ext>
                  </a:extLst>
                </a:gridCol>
                <a:gridCol w="1955478">
                  <a:extLst>
                    <a:ext uri="{9D8B030D-6E8A-4147-A177-3AD203B41FA5}">
                      <a16:colId xmlns:a16="http://schemas.microsoft.com/office/drawing/2014/main" val="20002"/>
                    </a:ext>
                  </a:extLst>
                </a:gridCol>
                <a:gridCol w="2938283">
                  <a:extLst>
                    <a:ext uri="{9D8B030D-6E8A-4147-A177-3AD203B41FA5}">
                      <a16:colId xmlns:a16="http://schemas.microsoft.com/office/drawing/2014/main" val="20003"/>
                    </a:ext>
                  </a:extLst>
                </a:gridCol>
              </a:tblGrid>
              <a:tr h="1040675">
                <a:tc>
                  <a:txBody>
                    <a:bodyPr/>
                    <a:lstStyle/>
                    <a:p>
                      <a:pPr algn="ctr"/>
                      <a:r>
                        <a:rPr lang="zh-CN" altLang="en-US" sz="2800" dirty="0"/>
                        <a:t>类型</a:t>
                      </a:r>
                    </a:p>
                  </a:txBody>
                  <a:tcPr/>
                </a:tc>
                <a:tc>
                  <a:txBody>
                    <a:bodyPr/>
                    <a:lstStyle/>
                    <a:p>
                      <a:pPr algn="ctr"/>
                      <a:r>
                        <a:rPr lang="zh-CN" altLang="en-US" sz="2800" dirty="0"/>
                        <a:t>指标</a:t>
                      </a:r>
                    </a:p>
                  </a:txBody>
                  <a:tcPr/>
                </a:tc>
                <a:tc>
                  <a:txBody>
                    <a:bodyPr/>
                    <a:lstStyle/>
                    <a:p>
                      <a:pPr algn="ctr"/>
                      <a:r>
                        <a:rPr lang="zh-CN" altLang="en-US" sz="2800" dirty="0"/>
                        <a:t>优点</a:t>
                      </a:r>
                    </a:p>
                  </a:txBody>
                  <a:tcPr/>
                </a:tc>
                <a:tc>
                  <a:txBody>
                    <a:bodyPr/>
                    <a:lstStyle/>
                    <a:p>
                      <a:pPr algn="ctr"/>
                      <a:r>
                        <a:rPr lang="zh-CN" altLang="en-US" sz="2800" dirty="0"/>
                        <a:t>缺点</a:t>
                      </a:r>
                    </a:p>
                  </a:txBody>
                  <a:tcPr/>
                </a:tc>
                <a:extLst>
                  <a:ext uri="{0D108BD9-81ED-4DB2-BD59-A6C34878D82A}">
                    <a16:rowId xmlns:a16="http://schemas.microsoft.com/office/drawing/2014/main" val="10000"/>
                  </a:ext>
                </a:extLst>
              </a:tr>
              <a:tr h="1040675">
                <a:tc>
                  <a:txBody>
                    <a:bodyPr/>
                    <a:lstStyle/>
                    <a:p>
                      <a:pPr algn="ctr"/>
                      <a:r>
                        <a:rPr lang="zh-CN" altLang="en-US" dirty="0">
                          <a:latin typeface="宋体" panose="02010600030101010101" pitchFamily="2" charset="-122"/>
                          <a:ea typeface="宋体" panose="02010600030101010101" pitchFamily="2" charset="-122"/>
                        </a:rPr>
                        <a:t>基于人体生理信号</a:t>
                      </a:r>
                    </a:p>
                  </a:txBody>
                  <a:tcPr/>
                </a:tc>
                <a:tc>
                  <a:txBody>
                    <a:bodyPr/>
                    <a:lstStyle/>
                    <a:p>
                      <a:pPr algn="ctr"/>
                      <a:r>
                        <a:rPr lang="zh-CN" altLang="en-US" dirty="0">
                          <a:latin typeface="宋体" panose="02010600030101010101" pitchFamily="2" charset="-122"/>
                          <a:ea typeface="宋体" panose="02010600030101010101" pitchFamily="2" charset="-122"/>
                        </a:rPr>
                        <a:t>呼吸频率变换、脑电波快波减少慢波增加，皮电信号变化</a:t>
                      </a:r>
                    </a:p>
                  </a:txBody>
                  <a:tcPr/>
                </a:tc>
                <a:tc>
                  <a:txBody>
                    <a:bodyPr/>
                    <a:lstStyle/>
                    <a:p>
                      <a:pPr algn="ctr"/>
                      <a:r>
                        <a:rPr lang="zh-CN" altLang="en-US" dirty="0">
                          <a:latin typeface="宋体" panose="02010600030101010101" pitchFamily="2" charset="-122"/>
                          <a:ea typeface="宋体" panose="02010600030101010101" pitchFamily="2" charset="-122"/>
                        </a:rPr>
                        <a:t>检测精度高</a:t>
                      </a:r>
                    </a:p>
                  </a:txBody>
                  <a:tcPr/>
                </a:tc>
                <a:tc>
                  <a:txBody>
                    <a:bodyPr/>
                    <a:lstStyle/>
                    <a:p>
                      <a:pPr algn="ctr"/>
                      <a:r>
                        <a:rPr lang="zh-CN" altLang="en-US" dirty="0">
                          <a:latin typeface="宋体" panose="02010600030101010101" pitchFamily="2" charset="-122"/>
                          <a:ea typeface="宋体" panose="02010600030101010101" pitchFamily="2" charset="-122"/>
                        </a:rPr>
                        <a:t>仪器复杂，硬件要求高，接触测量影响正常驾驶，实际应用局限大</a:t>
                      </a:r>
                    </a:p>
                  </a:txBody>
                  <a:tcPr/>
                </a:tc>
                <a:extLst>
                  <a:ext uri="{0D108BD9-81ED-4DB2-BD59-A6C34878D82A}">
                    <a16:rowId xmlns:a16="http://schemas.microsoft.com/office/drawing/2014/main" val="10001"/>
                  </a:ext>
                </a:extLst>
              </a:tr>
              <a:tr h="1040675">
                <a:tc>
                  <a:txBody>
                    <a:bodyPr/>
                    <a:lstStyle/>
                    <a:p>
                      <a:pPr algn="ctr"/>
                      <a:r>
                        <a:rPr lang="zh-CN" altLang="en-US" dirty="0">
                          <a:latin typeface="宋体" panose="02010600030101010101" pitchFamily="2" charset="-122"/>
                          <a:ea typeface="宋体" panose="02010600030101010101" pitchFamily="2" charset="-122"/>
                        </a:rPr>
                        <a:t>基于车辆行驶变化</a:t>
                      </a:r>
                    </a:p>
                  </a:txBody>
                  <a:tcPr/>
                </a:tc>
                <a:tc>
                  <a:txBody>
                    <a:bodyPr/>
                    <a:lstStyle/>
                    <a:p>
                      <a:pPr algn="ctr"/>
                      <a:r>
                        <a:rPr lang="zh-CN" altLang="en-US" dirty="0">
                          <a:latin typeface="宋体" panose="02010600030101010101" pitchFamily="2" charset="-122"/>
                          <a:ea typeface="宋体" panose="02010600030101010101" pitchFamily="2" charset="-122"/>
                        </a:rPr>
                        <a:t>车辆速度，横向偏移程度，侧向加速度，行驶轨迹变化</a:t>
                      </a:r>
                    </a:p>
                  </a:txBody>
                  <a:tcPr/>
                </a:tc>
                <a:tc>
                  <a:txBody>
                    <a:bodyPr/>
                    <a:lstStyle/>
                    <a:p>
                      <a:pPr algn="ctr"/>
                      <a:r>
                        <a:rPr lang="zh-CN" altLang="en-US" dirty="0">
                          <a:latin typeface="宋体" panose="02010600030101010101" pitchFamily="2" charset="-122"/>
                          <a:ea typeface="宋体" panose="02010600030101010101" pitchFamily="2" charset="-122"/>
                        </a:rPr>
                        <a:t>信息易采集，不影响驾驶</a:t>
                      </a:r>
                    </a:p>
                  </a:txBody>
                  <a:tcPr/>
                </a:tc>
                <a:tc>
                  <a:txBody>
                    <a:bodyPr/>
                    <a:lstStyle/>
                    <a:p>
                      <a:pPr algn="ctr"/>
                      <a:r>
                        <a:rPr lang="zh-CN" altLang="en-US" dirty="0">
                          <a:latin typeface="宋体" panose="02010600030101010101" pitchFamily="2" charset="-122"/>
                          <a:ea typeface="宋体" panose="02010600030101010101" pitchFamily="2" charset="-122"/>
                        </a:rPr>
                        <a:t>易受路况，驾驶习惯，车辆型号，天气变化等影响</a:t>
                      </a:r>
                    </a:p>
                  </a:txBody>
                  <a:tcPr/>
                </a:tc>
                <a:extLst>
                  <a:ext uri="{0D108BD9-81ED-4DB2-BD59-A6C34878D82A}">
                    <a16:rowId xmlns:a16="http://schemas.microsoft.com/office/drawing/2014/main" val="10002"/>
                  </a:ext>
                </a:extLst>
              </a:tr>
              <a:tr h="1040675">
                <a:tc>
                  <a:txBody>
                    <a:bodyPr/>
                    <a:lstStyle/>
                    <a:p>
                      <a:pPr algn="ctr"/>
                      <a:r>
                        <a:rPr lang="zh-CN" altLang="en-US" dirty="0">
                          <a:latin typeface="宋体" panose="02010600030101010101" pitchFamily="2" charset="-122"/>
                          <a:ea typeface="宋体" panose="02010600030101010101" pitchFamily="2" charset="-122"/>
                        </a:rPr>
                        <a:t>基于人体可视特征</a:t>
                      </a:r>
                    </a:p>
                  </a:txBody>
                  <a:tcPr/>
                </a:tc>
                <a:tc>
                  <a:txBody>
                    <a:bodyPr/>
                    <a:lstStyle/>
                    <a:p>
                      <a:pPr algn="ctr"/>
                      <a:r>
                        <a:rPr lang="zh-CN" altLang="en-US" dirty="0">
                          <a:latin typeface="宋体" panose="02010600030101010101" pitchFamily="2" charset="-122"/>
                          <a:ea typeface="宋体" panose="02010600030101010101" pitchFamily="2" charset="-122"/>
                        </a:rPr>
                        <a:t>头部特征，眼部特征等</a:t>
                      </a:r>
                      <a:endParaRPr lang="en-US"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如：频繁点头，眼睛闭合，眨眼频率上升</a:t>
                      </a:r>
                    </a:p>
                  </a:txBody>
                  <a:tcPr/>
                </a:tc>
                <a:tc>
                  <a:txBody>
                    <a:bodyPr/>
                    <a:lstStyle/>
                    <a:p>
                      <a:pPr algn="ctr"/>
                      <a:r>
                        <a:rPr lang="zh-CN" altLang="en-US" dirty="0">
                          <a:latin typeface="宋体" panose="02010600030101010101" pitchFamily="2" charset="-122"/>
                          <a:ea typeface="宋体" panose="02010600030101010101" pitchFamily="2" charset="-122"/>
                        </a:rPr>
                        <a:t>精度较高，不影响驾驶，测量方便</a:t>
                      </a:r>
                    </a:p>
                  </a:txBody>
                  <a:tcPr/>
                </a:tc>
                <a:tc>
                  <a:txBody>
                    <a:bodyPr/>
                    <a:lstStyle/>
                    <a:p>
                      <a:pPr algn="ctr"/>
                      <a:r>
                        <a:rPr lang="zh-CN" altLang="en-US" dirty="0">
                          <a:latin typeface="宋体" panose="02010600030101010101" pitchFamily="2" charset="-122"/>
                          <a:ea typeface="宋体" panose="02010600030101010101" pitchFamily="2" charset="-122"/>
                        </a:rPr>
                        <a:t>受光照变化影响大，对实时性要求较高</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77647-1BDB-4B00-B958-BD9DF17C0DBB}"/>
              </a:ext>
            </a:extLst>
          </p:cNvPr>
          <p:cNvSpPr>
            <a:spLocks noGrp="1"/>
          </p:cNvSpPr>
          <p:nvPr>
            <p:ph type="title"/>
          </p:nvPr>
        </p:nvSpPr>
        <p:spPr>
          <a:xfrm>
            <a:off x="876880" y="666999"/>
            <a:ext cx="9774555" cy="968827"/>
          </a:xfrm>
        </p:spPr>
        <p:txBody>
          <a:bodyPr/>
          <a:lstStyle/>
          <a:p>
            <a:r>
              <a:rPr lang="en-US" altLang="zh-CN" sz="4000" dirty="0"/>
              <a:t>2.</a:t>
            </a:r>
            <a:r>
              <a:rPr lang="zh-CN" altLang="en-US" sz="4000" dirty="0"/>
              <a:t>研究问题定义</a:t>
            </a:r>
          </a:p>
        </p:txBody>
      </p:sp>
      <p:sp>
        <p:nvSpPr>
          <p:cNvPr id="3" name="内容占位符 2">
            <a:extLst>
              <a:ext uri="{FF2B5EF4-FFF2-40B4-BE49-F238E27FC236}">
                <a16:creationId xmlns:a16="http://schemas.microsoft.com/office/drawing/2014/main" id="{5E2EE3BA-64E2-426C-8949-791282D173CC}"/>
              </a:ext>
            </a:extLst>
          </p:cNvPr>
          <p:cNvSpPr>
            <a:spLocks noGrp="1"/>
          </p:cNvSpPr>
          <p:nvPr>
            <p:ph idx="1"/>
          </p:nvPr>
        </p:nvSpPr>
        <p:spPr>
          <a:xfrm>
            <a:off x="876880" y="1716563"/>
            <a:ext cx="7472793" cy="2929328"/>
          </a:xfrm>
        </p:spPr>
        <p:txBody>
          <a:bodyPr>
            <a:normAutofit lnSpcReduction="10000"/>
          </a:bodyPr>
          <a:lstStyle/>
          <a:p>
            <a:r>
              <a:rPr lang="en-US" altLang="zh-CN" sz="3200" dirty="0">
                <a:latin typeface="宋体" panose="02010600030101010101" pitchFamily="2" charset="-122"/>
                <a:ea typeface="宋体" panose="02010600030101010101" pitchFamily="2" charset="-122"/>
              </a:rPr>
              <a:t>1.</a:t>
            </a:r>
            <a:r>
              <a:rPr lang="zh-CN" altLang="en-US" sz="3200" dirty="0">
                <a:latin typeface="宋体" panose="02010600030101010101" pitchFamily="2" charset="-122"/>
                <a:ea typeface="宋体" panose="02010600030101010101" pitchFamily="2" charset="-122"/>
              </a:rPr>
              <a:t>收集图像</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2.</a:t>
            </a:r>
            <a:r>
              <a:rPr lang="zh-CN" altLang="en-US" sz="3200" dirty="0">
                <a:latin typeface="宋体" panose="02010600030101010101" pitchFamily="2" charset="-122"/>
                <a:ea typeface="宋体" panose="02010600030101010101" pitchFamily="2" charset="-122"/>
              </a:rPr>
              <a:t>对图像进行预处理</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3.</a:t>
            </a:r>
            <a:r>
              <a:rPr lang="zh-CN" altLang="en-US" sz="3200" dirty="0">
                <a:latin typeface="宋体" panose="02010600030101010101" pitchFamily="2" charset="-122"/>
                <a:ea typeface="宋体" panose="02010600030101010101" pitchFamily="2" charset="-122"/>
              </a:rPr>
              <a:t>图像人脸位置及关键点判定</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4.</a:t>
            </a:r>
            <a:r>
              <a:rPr lang="zh-CN" altLang="en-US" sz="3200" dirty="0">
                <a:latin typeface="宋体" panose="02010600030101010101" pitchFamily="2" charset="-122"/>
                <a:ea typeface="宋体" panose="02010600030101010101" pitchFamily="2" charset="-122"/>
              </a:rPr>
              <a:t>眨眼检测</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5.</a:t>
            </a:r>
            <a:r>
              <a:rPr lang="zh-CN" altLang="en-US" sz="3200" dirty="0">
                <a:latin typeface="宋体" panose="02010600030101010101" pitchFamily="2" charset="-122"/>
                <a:ea typeface="宋体" panose="02010600030101010101" pitchFamily="2" charset="-122"/>
              </a:rPr>
              <a:t>输出眨眼情况</a:t>
            </a:r>
          </a:p>
        </p:txBody>
      </p:sp>
    </p:spTree>
    <p:extLst>
      <p:ext uri="{BB962C8B-B14F-4D97-AF65-F5344CB8AC3E}">
        <p14:creationId xmlns:p14="http://schemas.microsoft.com/office/powerpoint/2010/main" val="76396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677333" y="571401"/>
            <a:ext cx="8596668" cy="789680"/>
          </a:xfrm>
        </p:spPr>
        <p:txBody>
          <a:bodyPr>
            <a:normAutofit/>
          </a:bodyPr>
          <a:lstStyle/>
          <a:p>
            <a:r>
              <a:rPr lang="en-US" altLang="zh-CN" sz="4000" dirty="0"/>
              <a:t>3.</a:t>
            </a:r>
            <a:r>
              <a:rPr lang="zh-CN" altLang="en-US" sz="4000" dirty="0"/>
              <a:t>数据集介绍</a:t>
            </a:r>
          </a:p>
        </p:txBody>
      </p:sp>
      <p:sp>
        <p:nvSpPr>
          <p:cNvPr id="3" name="内容占位符 2">
            <a:extLst>
              <a:ext uri="{FF2B5EF4-FFF2-40B4-BE49-F238E27FC236}">
                <a16:creationId xmlns:a16="http://schemas.microsoft.com/office/drawing/2014/main" id="{69FFB5E0-AF77-2401-FA71-A754B66F1D56}"/>
              </a:ext>
            </a:extLst>
          </p:cNvPr>
          <p:cNvSpPr>
            <a:spLocks noGrp="1"/>
          </p:cNvSpPr>
          <p:nvPr>
            <p:ph idx="1"/>
          </p:nvPr>
        </p:nvSpPr>
        <p:spPr>
          <a:xfrm>
            <a:off x="677333" y="1325388"/>
            <a:ext cx="8711779" cy="1694903"/>
          </a:xfrm>
        </p:spPr>
        <p:txBody>
          <a:bodyPr>
            <a:normAutofit/>
          </a:bodyPr>
          <a:lstStyle/>
          <a:p>
            <a:pPr marL="0" indent="457200">
              <a:buNone/>
            </a:pPr>
            <a:r>
              <a:rPr lang="en-US" altLang="zh-CN" sz="2400" b="0" i="0" dirty="0">
                <a:solidFill>
                  <a:srgbClr val="2E373E"/>
                </a:solidFill>
                <a:effectLst/>
                <a:latin typeface="-apple-system"/>
              </a:rPr>
              <a:t>  CEW</a:t>
            </a:r>
            <a:r>
              <a:rPr lang="zh-CN" altLang="en-US" sz="2400" b="0" i="0" dirty="0">
                <a:solidFill>
                  <a:srgbClr val="2E373E"/>
                </a:solidFill>
                <a:effectLst/>
                <a:latin typeface="-apple-system"/>
              </a:rPr>
              <a:t>（</a:t>
            </a:r>
            <a:r>
              <a:rPr lang="en-US" altLang="zh-CN" sz="2400" b="0" i="0" dirty="0">
                <a:solidFill>
                  <a:srgbClr val="2E373E"/>
                </a:solidFill>
                <a:effectLst/>
                <a:latin typeface="-apple-system"/>
              </a:rPr>
              <a:t>Closed eyes in the wild</a:t>
            </a:r>
            <a:r>
              <a:rPr lang="zh-CN" altLang="en-US" sz="2400" b="0" i="0" dirty="0">
                <a:solidFill>
                  <a:srgbClr val="2E373E"/>
                </a:solidFill>
                <a:effectLst/>
                <a:latin typeface="-apple-system"/>
              </a:rPr>
              <a:t>）闭眼数据集由南京航空航天大学提供，包含了 </a:t>
            </a:r>
            <a:r>
              <a:rPr lang="en-US" altLang="zh-CN" sz="2400" b="0" i="0" dirty="0">
                <a:solidFill>
                  <a:srgbClr val="2E373E"/>
                </a:solidFill>
                <a:effectLst/>
                <a:latin typeface="-apple-system"/>
              </a:rPr>
              <a:t>2423 </a:t>
            </a:r>
            <a:r>
              <a:rPr lang="zh-CN" altLang="en-US" sz="2400" b="0" i="0" dirty="0">
                <a:solidFill>
                  <a:srgbClr val="2E373E"/>
                </a:solidFill>
                <a:effectLst/>
                <a:latin typeface="-apple-system"/>
              </a:rPr>
              <a:t>个测试者睁眼与闭眼状态的照片，照片的差异化体现于测试者个体的差异以及各种环境的变化，如光照、模糊度、遮挡等因素。</a:t>
            </a:r>
            <a:endParaRPr lang="en-US" altLang="zh-CN" sz="2400" dirty="0"/>
          </a:p>
          <a:p>
            <a:endParaRPr lang="zh-CN" altLang="en-US" dirty="0"/>
          </a:p>
        </p:txBody>
      </p:sp>
      <p:pic>
        <p:nvPicPr>
          <p:cNvPr id="8" name="图片 7">
            <a:extLst>
              <a:ext uri="{FF2B5EF4-FFF2-40B4-BE49-F238E27FC236}">
                <a16:creationId xmlns:a16="http://schemas.microsoft.com/office/drawing/2014/main" id="{AA8DC304-4DE7-9662-1525-464A5D9B57C3}"/>
              </a:ext>
            </a:extLst>
          </p:cNvPr>
          <p:cNvPicPr>
            <a:picLocks noChangeAspect="1"/>
          </p:cNvPicPr>
          <p:nvPr/>
        </p:nvPicPr>
        <p:blipFill>
          <a:blip r:embed="rId2"/>
          <a:stretch>
            <a:fillRect/>
          </a:stretch>
        </p:blipFill>
        <p:spPr>
          <a:xfrm>
            <a:off x="677333" y="3257991"/>
            <a:ext cx="4298334" cy="3028608"/>
          </a:xfrm>
          <a:prstGeom prst="rect">
            <a:avLst/>
          </a:prstGeom>
        </p:spPr>
      </p:pic>
      <p:sp>
        <p:nvSpPr>
          <p:cNvPr id="4" name="文本框 3">
            <a:extLst>
              <a:ext uri="{FF2B5EF4-FFF2-40B4-BE49-F238E27FC236}">
                <a16:creationId xmlns:a16="http://schemas.microsoft.com/office/drawing/2014/main" id="{2BA21DB3-F799-2AE5-FA1F-EC85A71F9C35}"/>
              </a:ext>
            </a:extLst>
          </p:cNvPr>
          <p:cNvSpPr txBox="1"/>
          <p:nvPr/>
        </p:nvSpPr>
        <p:spPr>
          <a:xfrm>
            <a:off x="4956678" y="3429000"/>
            <a:ext cx="4298334" cy="2677656"/>
          </a:xfrm>
          <a:prstGeom prst="rect">
            <a:avLst/>
          </a:prstGeom>
          <a:noFill/>
        </p:spPr>
        <p:txBody>
          <a:bodyPr wrap="square" rtlCol="0">
            <a:spAutoFit/>
          </a:bodyPr>
          <a:lstStyle/>
          <a:p>
            <a:pPr indent="457200"/>
            <a:r>
              <a:rPr lang="zh-CN" altLang="en-US" sz="2400" dirty="0"/>
              <a:t>  原始数据集包含</a:t>
            </a:r>
            <a:r>
              <a:rPr lang="en-US" altLang="zh-CN" sz="2400" dirty="0"/>
              <a:t>1192</a:t>
            </a:r>
            <a:r>
              <a:rPr lang="zh-CN" altLang="en-US" sz="2400" dirty="0"/>
              <a:t>张左眼（和右眼）闭眼图像，</a:t>
            </a:r>
            <a:r>
              <a:rPr lang="en-US" altLang="zh-CN" sz="2400" dirty="0"/>
              <a:t>1231</a:t>
            </a:r>
            <a:r>
              <a:rPr lang="zh-CN" altLang="en-US" sz="2400" dirty="0"/>
              <a:t>张左眼（和右眼）睁眼图像，总共</a:t>
            </a:r>
            <a:r>
              <a:rPr lang="en-US" altLang="zh-CN" sz="2400" dirty="0"/>
              <a:t>4846</a:t>
            </a:r>
            <a:r>
              <a:rPr lang="zh-CN" altLang="en-US" sz="2400" dirty="0"/>
              <a:t>张灰度眼睛图像。</a:t>
            </a:r>
            <a:endParaRPr lang="en-US" altLang="zh-CN" sz="2400" dirty="0"/>
          </a:p>
          <a:p>
            <a:pPr indent="457200"/>
            <a:r>
              <a:rPr lang="zh-CN" altLang="en-US" sz="2400" dirty="0"/>
              <a:t>  通过数据增强，将</a:t>
            </a:r>
            <a:r>
              <a:rPr lang="en-US" altLang="zh-CN" sz="2400" dirty="0"/>
              <a:t>4846</a:t>
            </a:r>
            <a:r>
              <a:rPr lang="zh-CN" altLang="en-US" sz="2400" dirty="0"/>
              <a:t>张眼睛图像扩充为</a:t>
            </a:r>
            <a:r>
              <a:rPr lang="en-US" altLang="zh-CN" sz="2400" dirty="0"/>
              <a:t>14538</a:t>
            </a:r>
            <a:r>
              <a:rPr lang="zh-CN" altLang="en-US" sz="2400" dirty="0"/>
              <a:t>张眼睛图像。</a:t>
            </a:r>
          </a:p>
        </p:txBody>
      </p:sp>
    </p:spTree>
    <p:extLst>
      <p:ext uri="{BB962C8B-B14F-4D97-AF65-F5344CB8AC3E}">
        <p14:creationId xmlns:p14="http://schemas.microsoft.com/office/powerpoint/2010/main" val="3768053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A3A0A-2B1A-EE34-59D0-AD1D74D82752}"/>
              </a:ext>
            </a:extLst>
          </p:cNvPr>
          <p:cNvSpPr>
            <a:spLocks noGrp="1"/>
          </p:cNvSpPr>
          <p:nvPr>
            <p:ph type="title"/>
          </p:nvPr>
        </p:nvSpPr>
        <p:spPr>
          <a:xfrm>
            <a:off x="529551" y="711201"/>
            <a:ext cx="8596668" cy="738909"/>
          </a:xfrm>
        </p:spPr>
        <p:txBody>
          <a:bodyPr>
            <a:normAutofit/>
          </a:bodyPr>
          <a:lstStyle/>
          <a:p>
            <a:r>
              <a:rPr lang="en-US" altLang="zh-CN" sz="4000" dirty="0"/>
              <a:t>4.</a:t>
            </a:r>
            <a:r>
              <a:rPr lang="zh-CN" altLang="en-US" sz="4000" dirty="0"/>
              <a:t>算法模块介绍</a:t>
            </a:r>
          </a:p>
        </p:txBody>
      </p:sp>
      <p:sp>
        <p:nvSpPr>
          <p:cNvPr id="3" name="内容占位符 2">
            <a:extLst>
              <a:ext uri="{FF2B5EF4-FFF2-40B4-BE49-F238E27FC236}">
                <a16:creationId xmlns:a16="http://schemas.microsoft.com/office/drawing/2014/main" id="{71B416DA-DEDE-EC5E-A6D7-87D0DA1F3651}"/>
              </a:ext>
            </a:extLst>
          </p:cNvPr>
          <p:cNvSpPr>
            <a:spLocks noGrp="1"/>
          </p:cNvSpPr>
          <p:nvPr>
            <p:ph idx="1"/>
          </p:nvPr>
        </p:nvSpPr>
        <p:spPr>
          <a:xfrm>
            <a:off x="529551" y="1565563"/>
            <a:ext cx="9408775" cy="1794162"/>
          </a:xfrm>
        </p:spPr>
        <p:txBody>
          <a:bodyPr>
            <a:normAutofit/>
          </a:bodyPr>
          <a:lstStyle/>
          <a:p>
            <a:r>
              <a:rPr lang="zh-CN" altLang="en-US" sz="2400" dirty="0"/>
              <a:t>本系统使用的算法模块有两部分，分别是</a:t>
            </a:r>
            <a:r>
              <a:rPr lang="en-US" altLang="zh-CN" sz="2400" dirty="0"/>
              <a:t>MTCNN</a:t>
            </a:r>
            <a:r>
              <a:rPr lang="zh-CN" altLang="en-US" sz="2400" dirty="0"/>
              <a:t>网络和</a:t>
            </a:r>
            <a:r>
              <a:rPr lang="en-US" altLang="zh-CN" sz="2400" dirty="0"/>
              <a:t>CNN</a:t>
            </a:r>
            <a:r>
              <a:rPr lang="zh-CN" altLang="en-US" sz="2400" dirty="0"/>
              <a:t>网络。</a:t>
            </a:r>
            <a:endParaRPr lang="en-US" altLang="zh-CN" sz="2400" dirty="0"/>
          </a:p>
          <a:p>
            <a:r>
              <a:rPr lang="en-US" altLang="zh-CN" sz="2400" dirty="0"/>
              <a:t>MTCNN</a:t>
            </a:r>
            <a:r>
              <a:rPr lang="zh-CN" altLang="en-US" sz="2400" dirty="0"/>
              <a:t>网络用于判断并框选人脸位置，并在人脸框内使用五个点标定人脸关键点。</a:t>
            </a:r>
            <a:r>
              <a:rPr lang="en-US" altLang="zh-CN" sz="2400" dirty="0"/>
              <a:t>CNN</a:t>
            </a:r>
            <a:r>
              <a:rPr lang="zh-CN" altLang="en-US" sz="2400" dirty="0"/>
              <a:t>网络用于判断眨眼情况，输入为一张眼部图片，输出为眼睛睁闭情况。</a:t>
            </a:r>
          </a:p>
        </p:txBody>
      </p:sp>
      <p:sp>
        <p:nvSpPr>
          <p:cNvPr id="4" name="矩形: 圆角 3">
            <a:extLst>
              <a:ext uri="{FF2B5EF4-FFF2-40B4-BE49-F238E27FC236}">
                <a16:creationId xmlns:a16="http://schemas.microsoft.com/office/drawing/2014/main" id="{BB10295B-B38F-83DE-8019-411D1E6993C9}"/>
              </a:ext>
            </a:extLst>
          </p:cNvPr>
          <p:cNvSpPr/>
          <p:nvPr/>
        </p:nvSpPr>
        <p:spPr>
          <a:xfrm>
            <a:off x="987521" y="4987634"/>
            <a:ext cx="1234594"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输入图像</a:t>
            </a:r>
          </a:p>
        </p:txBody>
      </p:sp>
      <p:sp>
        <p:nvSpPr>
          <p:cNvPr id="5" name="矩形: 圆角 4">
            <a:extLst>
              <a:ext uri="{FF2B5EF4-FFF2-40B4-BE49-F238E27FC236}">
                <a16:creationId xmlns:a16="http://schemas.microsoft.com/office/drawing/2014/main" id="{E8E2A0A6-3572-6C85-A757-04860FC46588}"/>
              </a:ext>
            </a:extLst>
          </p:cNvPr>
          <p:cNvSpPr/>
          <p:nvPr/>
        </p:nvSpPr>
        <p:spPr>
          <a:xfrm>
            <a:off x="3101878" y="4987636"/>
            <a:ext cx="1234594"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MTCNN</a:t>
            </a:r>
            <a:endParaRPr lang="zh-CN" altLang="en-US" dirty="0"/>
          </a:p>
        </p:txBody>
      </p:sp>
      <p:sp>
        <p:nvSpPr>
          <p:cNvPr id="6" name="矩形: 圆角 5">
            <a:extLst>
              <a:ext uri="{FF2B5EF4-FFF2-40B4-BE49-F238E27FC236}">
                <a16:creationId xmlns:a16="http://schemas.microsoft.com/office/drawing/2014/main" id="{CBF89112-1E63-AB71-D078-968F5AF4BE6C}"/>
              </a:ext>
            </a:extLst>
          </p:cNvPr>
          <p:cNvSpPr/>
          <p:nvPr/>
        </p:nvSpPr>
        <p:spPr>
          <a:xfrm>
            <a:off x="5216235" y="4987634"/>
            <a:ext cx="1234594"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CNN</a:t>
            </a:r>
            <a:endParaRPr lang="zh-CN" altLang="en-US" dirty="0"/>
          </a:p>
        </p:txBody>
      </p:sp>
      <p:sp>
        <p:nvSpPr>
          <p:cNvPr id="7" name="矩形: 圆角 6">
            <a:extLst>
              <a:ext uri="{FF2B5EF4-FFF2-40B4-BE49-F238E27FC236}">
                <a16:creationId xmlns:a16="http://schemas.microsoft.com/office/drawing/2014/main" id="{3FA3D094-7F0A-2611-4986-6DACDAD52BFC}"/>
              </a:ext>
            </a:extLst>
          </p:cNvPr>
          <p:cNvSpPr/>
          <p:nvPr/>
        </p:nvSpPr>
        <p:spPr>
          <a:xfrm>
            <a:off x="7330592" y="4987633"/>
            <a:ext cx="1234594"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输出</a:t>
            </a:r>
          </a:p>
        </p:txBody>
      </p:sp>
      <p:cxnSp>
        <p:nvCxnSpPr>
          <p:cNvPr id="16" name="直接箭头连接符 15">
            <a:extLst>
              <a:ext uri="{FF2B5EF4-FFF2-40B4-BE49-F238E27FC236}">
                <a16:creationId xmlns:a16="http://schemas.microsoft.com/office/drawing/2014/main" id="{9659DDA1-725A-B227-3D15-DF297823D787}"/>
              </a:ext>
            </a:extLst>
          </p:cNvPr>
          <p:cNvCxnSpPr>
            <a:stCxn id="4" idx="3"/>
            <a:endCxn id="5" idx="1"/>
          </p:cNvCxnSpPr>
          <p:nvPr/>
        </p:nvCxnSpPr>
        <p:spPr>
          <a:xfrm>
            <a:off x="2222115" y="5223162"/>
            <a:ext cx="879763"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32CD648-A829-22A0-6CC7-81A40C82FF81}"/>
              </a:ext>
            </a:extLst>
          </p:cNvPr>
          <p:cNvCxnSpPr/>
          <p:nvPr/>
        </p:nvCxnSpPr>
        <p:spPr>
          <a:xfrm>
            <a:off x="6450829" y="5223160"/>
            <a:ext cx="879763"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4CC98878-CA43-080A-6F5C-280CCC2A28DF}"/>
              </a:ext>
            </a:extLst>
          </p:cNvPr>
          <p:cNvSpPr/>
          <p:nvPr/>
        </p:nvSpPr>
        <p:spPr>
          <a:xfrm>
            <a:off x="3101878" y="3832510"/>
            <a:ext cx="1234594" cy="613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截取眼睛图像</a:t>
            </a:r>
          </a:p>
        </p:txBody>
      </p:sp>
      <p:cxnSp>
        <p:nvCxnSpPr>
          <p:cNvPr id="22" name="连接符: 肘形 21">
            <a:extLst>
              <a:ext uri="{FF2B5EF4-FFF2-40B4-BE49-F238E27FC236}">
                <a16:creationId xmlns:a16="http://schemas.microsoft.com/office/drawing/2014/main" id="{EE1083CF-AF9A-8A88-7B4B-9CB7582019B4}"/>
              </a:ext>
            </a:extLst>
          </p:cNvPr>
          <p:cNvCxnSpPr>
            <a:stCxn id="20" idx="3"/>
            <a:endCxn id="6" idx="0"/>
          </p:cNvCxnSpPr>
          <p:nvPr/>
        </p:nvCxnSpPr>
        <p:spPr>
          <a:xfrm>
            <a:off x="4336472" y="4139045"/>
            <a:ext cx="1497060" cy="848589"/>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32791CA2-1ACF-85D8-DD73-A69A8BF7FFC4}"/>
              </a:ext>
            </a:extLst>
          </p:cNvPr>
          <p:cNvCxnSpPr>
            <a:stCxn id="4" idx="0"/>
            <a:endCxn id="20" idx="1"/>
          </p:cNvCxnSpPr>
          <p:nvPr/>
        </p:nvCxnSpPr>
        <p:spPr>
          <a:xfrm rot="5400000" flipH="1" flipV="1">
            <a:off x="1929054" y="3814810"/>
            <a:ext cx="848589" cy="1497060"/>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EE3898F-7D92-1437-FB6B-93753EFAFB16}"/>
              </a:ext>
            </a:extLst>
          </p:cNvPr>
          <p:cNvCxnSpPr>
            <a:stCxn id="5" idx="0"/>
            <a:endCxn id="20" idx="2"/>
          </p:cNvCxnSpPr>
          <p:nvPr/>
        </p:nvCxnSpPr>
        <p:spPr>
          <a:xfrm flipV="1">
            <a:off x="3719175" y="4445579"/>
            <a:ext cx="0" cy="54205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26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AE08C-8761-4BCD-50D8-71D82D306060}"/>
              </a:ext>
            </a:extLst>
          </p:cNvPr>
          <p:cNvSpPr>
            <a:spLocks noGrp="1"/>
          </p:cNvSpPr>
          <p:nvPr>
            <p:ph type="title"/>
          </p:nvPr>
        </p:nvSpPr>
        <p:spPr>
          <a:xfrm>
            <a:off x="677334" y="613436"/>
            <a:ext cx="8596668" cy="757382"/>
          </a:xfrm>
        </p:spPr>
        <p:txBody>
          <a:bodyPr/>
          <a:lstStyle/>
          <a:p>
            <a:r>
              <a:rPr lang="en-US" altLang="zh-CN" dirty="0">
                <a:solidFill>
                  <a:schemeClr val="tx1"/>
                </a:solidFill>
              </a:rPr>
              <a:t>MTCNN</a:t>
            </a:r>
            <a:r>
              <a:rPr lang="zh-CN" altLang="en-US" dirty="0">
                <a:solidFill>
                  <a:schemeClr val="tx1"/>
                </a:solidFill>
              </a:rPr>
              <a:t>算法原理</a:t>
            </a:r>
          </a:p>
        </p:txBody>
      </p:sp>
      <p:sp>
        <p:nvSpPr>
          <p:cNvPr id="3" name="内容占位符 2">
            <a:extLst>
              <a:ext uri="{FF2B5EF4-FFF2-40B4-BE49-F238E27FC236}">
                <a16:creationId xmlns:a16="http://schemas.microsoft.com/office/drawing/2014/main" id="{AF4B1B5B-4E3F-DA95-00D5-11966D027D89}"/>
              </a:ext>
            </a:extLst>
          </p:cNvPr>
          <p:cNvSpPr>
            <a:spLocks noGrp="1"/>
          </p:cNvSpPr>
          <p:nvPr>
            <p:ph idx="1"/>
          </p:nvPr>
        </p:nvSpPr>
        <p:spPr>
          <a:xfrm>
            <a:off x="538789" y="1370818"/>
            <a:ext cx="8974666" cy="1876425"/>
          </a:xfrm>
        </p:spPr>
        <p:txBody>
          <a:bodyPr>
            <a:normAutofit/>
          </a:bodyPr>
          <a:lstStyle/>
          <a:p>
            <a:pPr marL="0" indent="457200">
              <a:buNone/>
            </a:pPr>
            <a:r>
              <a:rPr lang="en-US" altLang="zh-CN" sz="2000" dirty="0"/>
              <a:t> MTCNN</a:t>
            </a:r>
            <a:r>
              <a:rPr lang="zh-CN" altLang="en-US" sz="2000" dirty="0"/>
              <a:t>网络主要采用三个级联的网络，候选框加分类器的思想，进行快速高效的人脸检测。三个级联的网络分别是快速生成候选窗口的</a:t>
            </a:r>
            <a:r>
              <a:rPr lang="en-US" altLang="zh-CN" sz="2000" dirty="0"/>
              <a:t>P-Net</a:t>
            </a:r>
            <a:r>
              <a:rPr lang="zh-CN" altLang="en-US" sz="2000" dirty="0"/>
              <a:t>、进行高精度候选窗口过滤的</a:t>
            </a:r>
            <a:r>
              <a:rPr lang="en-US" altLang="zh-CN" sz="2000" dirty="0"/>
              <a:t>R-Net</a:t>
            </a:r>
            <a:r>
              <a:rPr lang="zh-CN" altLang="en-US" sz="2000" dirty="0"/>
              <a:t>和生成最终边界框与人脸关键点的</a:t>
            </a:r>
            <a:r>
              <a:rPr lang="en-US" altLang="zh-CN" sz="2000" dirty="0"/>
              <a:t>O-Net</a:t>
            </a:r>
            <a:r>
              <a:rPr lang="zh-CN" altLang="en-US" sz="2000" dirty="0"/>
              <a:t>。该模型也用到了图像金字塔、边框回归、非最大值抑制等技术。其主要流程如下：</a:t>
            </a:r>
            <a:endParaRPr lang="en-US" altLang="zh-CN" sz="2000" dirty="0"/>
          </a:p>
          <a:p>
            <a:pPr marL="0" indent="0" algn="ctr">
              <a:buNone/>
            </a:pPr>
            <a:r>
              <a:rPr lang="zh-CN" altLang="en-US" sz="2800" dirty="0"/>
              <a:t>构建图像金字塔 </a:t>
            </a:r>
            <a:r>
              <a:rPr lang="en-US" altLang="zh-CN" sz="2800" dirty="0">
                <a:sym typeface="Wingdings" panose="05000000000000000000" pitchFamily="2" charset="2"/>
              </a:rPr>
              <a:t> </a:t>
            </a:r>
            <a:r>
              <a:rPr lang="en-US" altLang="zh-CN" sz="2800" dirty="0"/>
              <a:t>P-net </a:t>
            </a:r>
            <a:r>
              <a:rPr lang="en-US" altLang="zh-CN" sz="2800" dirty="0">
                <a:sym typeface="Wingdings" panose="05000000000000000000" pitchFamily="2" charset="2"/>
              </a:rPr>
              <a:t> R-net  O-net</a:t>
            </a:r>
            <a:endParaRPr lang="en-US" altLang="zh-CN" sz="2800" dirty="0"/>
          </a:p>
          <a:p>
            <a:pPr marL="0" indent="0">
              <a:buNone/>
            </a:pPr>
            <a:endParaRPr lang="zh-CN" altLang="en-US" dirty="0"/>
          </a:p>
        </p:txBody>
      </p:sp>
      <p:pic>
        <p:nvPicPr>
          <p:cNvPr id="1026" name="Picture 2">
            <a:extLst>
              <a:ext uri="{FF2B5EF4-FFF2-40B4-BE49-F238E27FC236}">
                <a16:creationId xmlns:a16="http://schemas.microsoft.com/office/drawing/2014/main" id="{9F1E9DBA-3C50-368E-72ED-69EF89B40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64" y="3429000"/>
            <a:ext cx="9180791" cy="178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63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FB12814-8B66-44D7-A2F5-1DDBAD6AC0CE}"/>
              </a:ext>
            </a:extLst>
          </p:cNvPr>
          <p:cNvSpPr>
            <a:spLocks noGrp="1"/>
          </p:cNvSpPr>
          <p:nvPr>
            <p:ph idx="1"/>
          </p:nvPr>
        </p:nvSpPr>
        <p:spPr>
          <a:xfrm>
            <a:off x="594207" y="655062"/>
            <a:ext cx="9501138" cy="1820283"/>
          </a:xfrm>
        </p:spPr>
        <p:txBody>
          <a:bodyPr>
            <a:normAutofit/>
          </a:bodyPr>
          <a:lstStyle/>
          <a:p>
            <a:r>
              <a:rPr lang="zh-CN" altLang="en-US" sz="2800" dirty="0"/>
              <a:t>构建图像金字塔</a:t>
            </a:r>
            <a:endParaRPr lang="en-US" altLang="zh-CN" sz="2800" dirty="0"/>
          </a:p>
          <a:p>
            <a:pPr marL="0" indent="457200">
              <a:buNone/>
            </a:pPr>
            <a:r>
              <a:rPr lang="zh-CN" altLang="en-US" sz="2400" dirty="0"/>
              <a:t>首先将图片进行不同尺度变换，以适应不同大小的人脸检测。构建方式为通过不同缩放系数</a:t>
            </a:r>
            <a:r>
              <a:rPr lang="en-US" altLang="zh-CN" sz="2400" dirty="0"/>
              <a:t>factor</a:t>
            </a:r>
            <a:r>
              <a:rPr lang="zh-CN" altLang="en-US" sz="2400" dirty="0"/>
              <a:t>对图片进行缩放，每次缩小为原来的</a:t>
            </a:r>
            <a:r>
              <a:rPr lang="en-US" altLang="zh-CN" sz="2400" dirty="0"/>
              <a:t>factor</a:t>
            </a:r>
            <a:r>
              <a:rPr lang="zh-CN" altLang="en-US" sz="2400" dirty="0"/>
              <a:t>大小，但是缩放最小尺寸不可以小于</a:t>
            </a:r>
            <a:r>
              <a:rPr lang="en-US" altLang="zh-CN" sz="2400" dirty="0"/>
              <a:t>12</a:t>
            </a:r>
            <a:r>
              <a:rPr lang="zh-CN" altLang="en-US" sz="2400" dirty="0"/>
              <a:t>。</a:t>
            </a:r>
            <a:endParaRPr lang="en-US" altLang="zh-CN" sz="2400" dirty="0"/>
          </a:p>
        </p:txBody>
      </p:sp>
      <p:sp>
        <p:nvSpPr>
          <p:cNvPr id="4" name="内容占位符 2">
            <a:extLst>
              <a:ext uri="{FF2B5EF4-FFF2-40B4-BE49-F238E27FC236}">
                <a16:creationId xmlns:a16="http://schemas.microsoft.com/office/drawing/2014/main" id="{8A50DA22-087A-5CA7-8D3A-20E352B17AC3}"/>
              </a:ext>
            </a:extLst>
          </p:cNvPr>
          <p:cNvSpPr txBox="1">
            <a:spLocks/>
          </p:cNvSpPr>
          <p:nvPr/>
        </p:nvSpPr>
        <p:spPr>
          <a:xfrm>
            <a:off x="594207" y="2475345"/>
            <a:ext cx="9501138" cy="162118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t>P-net</a:t>
            </a:r>
            <a:r>
              <a:rPr lang="zh-CN" altLang="en-US" sz="2800" dirty="0"/>
              <a:t>网络</a:t>
            </a:r>
          </a:p>
          <a:p>
            <a:pPr marL="0" indent="457200">
              <a:buFont typeface="Wingdings 3" charset="2"/>
              <a:buNone/>
            </a:pPr>
            <a:r>
              <a:rPr lang="en-US" altLang="zh-CN" sz="2400" b="0" i="0" dirty="0">
                <a:solidFill>
                  <a:srgbClr val="4D4D4D"/>
                </a:solidFill>
                <a:effectLst/>
                <a:latin typeface="-apple-system"/>
              </a:rPr>
              <a:t>P-net</a:t>
            </a:r>
            <a:r>
              <a:rPr lang="zh-CN" altLang="en-US" sz="2400" dirty="0">
                <a:solidFill>
                  <a:srgbClr val="4D4D4D"/>
                </a:solidFill>
                <a:latin typeface="-apple-system"/>
              </a:rPr>
              <a:t>网络的</a:t>
            </a:r>
            <a:r>
              <a:rPr lang="zh-CN" altLang="en-US" sz="2400" b="0" i="0" dirty="0">
                <a:solidFill>
                  <a:srgbClr val="4D4D4D"/>
                </a:solidFill>
                <a:effectLst/>
                <a:latin typeface="-apple-system"/>
              </a:rPr>
              <a:t>基本构造是全卷积网络。对构建完成的图像金字塔，通过一个</a:t>
            </a:r>
            <a:r>
              <a:rPr lang="en-US" altLang="zh-CN" sz="2400" b="0" i="0" dirty="0">
                <a:solidFill>
                  <a:srgbClr val="4D4D4D"/>
                </a:solidFill>
                <a:effectLst/>
                <a:latin typeface="-apple-system"/>
              </a:rPr>
              <a:t>FCN</a:t>
            </a:r>
            <a:r>
              <a:rPr lang="zh-CN" altLang="en-US" sz="2400" b="0" i="0" dirty="0">
                <a:solidFill>
                  <a:srgbClr val="4D4D4D"/>
                </a:solidFill>
                <a:effectLst/>
                <a:latin typeface="-apple-system"/>
              </a:rPr>
              <a:t>进行初步特征提取与标定边框。输出为类别、标定框位置和关键点坐标（这部分代码中未标出）。</a:t>
            </a:r>
            <a:endParaRPr lang="en-US" altLang="zh-CN" sz="2400" dirty="0"/>
          </a:p>
        </p:txBody>
      </p:sp>
      <p:pic>
        <p:nvPicPr>
          <p:cNvPr id="2050" name="Picture 2">
            <a:extLst>
              <a:ext uri="{FF2B5EF4-FFF2-40B4-BE49-F238E27FC236}">
                <a16:creationId xmlns:a16="http://schemas.microsoft.com/office/drawing/2014/main" id="{5A6DB6B4-1568-CBED-B023-54CFBEF286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251" b="47913"/>
          <a:stretch/>
        </p:blipFill>
        <p:spPr bwMode="auto">
          <a:xfrm>
            <a:off x="2078856" y="4096529"/>
            <a:ext cx="6531840" cy="224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043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A50DA22-087A-5CA7-8D3A-20E352B17AC3}"/>
              </a:ext>
            </a:extLst>
          </p:cNvPr>
          <p:cNvSpPr txBox="1">
            <a:spLocks/>
          </p:cNvSpPr>
          <p:nvPr/>
        </p:nvSpPr>
        <p:spPr>
          <a:xfrm>
            <a:off x="584971" y="1109952"/>
            <a:ext cx="9501138" cy="2246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t>R-net</a:t>
            </a:r>
            <a:r>
              <a:rPr lang="zh-CN" altLang="en-US" sz="2800" dirty="0"/>
              <a:t>网络</a:t>
            </a:r>
          </a:p>
          <a:p>
            <a:pPr marL="0" indent="457200">
              <a:buFont typeface="Wingdings 3" charset="2"/>
              <a:buNone/>
            </a:pPr>
            <a:r>
              <a:rPr lang="en-US" altLang="zh-CN" sz="2400" b="0" i="0" dirty="0">
                <a:solidFill>
                  <a:srgbClr val="4D4D4D"/>
                </a:solidFill>
                <a:effectLst/>
                <a:latin typeface="-apple-system"/>
              </a:rPr>
              <a:t>R-net</a:t>
            </a:r>
            <a:r>
              <a:rPr lang="zh-CN" altLang="en-US" sz="2400" dirty="0">
                <a:solidFill>
                  <a:srgbClr val="4D4D4D"/>
                </a:solidFill>
                <a:latin typeface="-apple-system"/>
              </a:rPr>
              <a:t>的</a:t>
            </a:r>
            <a:r>
              <a:rPr lang="zh-CN" altLang="en-US" sz="2400" b="0" i="0" dirty="0">
                <a:solidFill>
                  <a:srgbClr val="4D4D4D"/>
                </a:solidFill>
                <a:effectLst/>
                <a:latin typeface="-apple-system"/>
              </a:rPr>
              <a:t>基本构造是一个卷积神经网络，相对于</a:t>
            </a:r>
            <a:r>
              <a:rPr lang="en-US" altLang="zh-CN" sz="2400" b="0" i="0" dirty="0">
                <a:solidFill>
                  <a:srgbClr val="4D4D4D"/>
                </a:solidFill>
                <a:effectLst/>
                <a:latin typeface="-apple-system"/>
              </a:rPr>
              <a:t>P-Net</a:t>
            </a:r>
            <a:r>
              <a:rPr lang="zh-CN" altLang="en-US" sz="2400" b="0" i="0" dirty="0">
                <a:solidFill>
                  <a:srgbClr val="4D4D4D"/>
                </a:solidFill>
                <a:effectLst/>
                <a:latin typeface="-apple-system"/>
              </a:rPr>
              <a:t>增加了一个全连接层，因此对于输入数据的筛选会更加严格。图片经过</a:t>
            </a:r>
            <a:r>
              <a:rPr lang="en-US" altLang="zh-CN" sz="2400" b="0" i="0" dirty="0">
                <a:solidFill>
                  <a:srgbClr val="4D4D4D"/>
                </a:solidFill>
                <a:effectLst/>
                <a:latin typeface="-apple-system"/>
              </a:rPr>
              <a:t>P-Net</a:t>
            </a:r>
            <a:r>
              <a:rPr lang="zh-CN" altLang="en-US" sz="2400" b="0" i="0" dirty="0">
                <a:solidFill>
                  <a:srgbClr val="4D4D4D"/>
                </a:solidFill>
                <a:effectLst/>
                <a:latin typeface="-apple-system"/>
              </a:rPr>
              <a:t>后会留下许多预测窗口，将所有的预测窗口送入</a:t>
            </a:r>
            <a:r>
              <a:rPr lang="en-US" altLang="zh-CN" sz="2400" b="0" i="0" dirty="0">
                <a:solidFill>
                  <a:srgbClr val="4D4D4D"/>
                </a:solidFill>
                <a:effectLst/>
                <a:latin typeface="-apple-system"/>
              </a:rPr>
              <a:t>R-net</a:t>
            </a:r>
            <a:r>
              <a:rPr lang="zh-CN" altLang="en-US" sz="2400" b="0" i="0" dirty="0">
                <a:solidFill>
                  <a:srgbClr val="4D4D4D"/>
                </a:solidFill>
                <a:effectLst/>
                <a:latin typeface="-apple-system"/>
              </a:rPr>
              <a:t>，</a:t>
            </a:r>
            <a:r>
              <a:rPr lang="en-US" altLang="zh-CN" sz="2400" b="0" i="0" dirty="0">
                <a:solidFill>
                  <a:srgbClr val="4D4D4D"/>
                </a:solidFill>
                <a:effectLst/>
                <a:latin typeface="-apple-system"/>
              </a:rPr>
              <a:t>R-net</a:t>
            </a:r>
            <a:r>
              <a:rPr lang="zh-CN" altLang="en-US" sz="2400" b="0" i="0" dirty="0">
                <a:solidFill>
                  <a:srgbClr val="4D4D4D"/>
                </a:solidFill>
                <a:effectLst/>
                <a:latin typeface="-apple-system"/>
              </a:rPr>
              <a:t>会滤除大量效果比较差的候选框。输出同</a:t>
            </a:r>
            <a:r>
              <a:rPr lang="en-US" altLang="zh-CN" sz="2400" b="0" i="0" dirty="0">
                <a:solidFill>
                  <a:srgbClr val="4D4D4D"/>
                </a:solidFill>
                <a:effectLst/>
                <a:latin typeface="-apple-system"/>
              </a:rPr>
              <a:t>P-net</a:t>
            </a:r>
            <a:r>
              <a:rPr lang="zh-CN" altLang="en-US" sz="2400" b="0" i="0" dirty="0">
                <a:solidFill>
                  <a:srgbClr val="4D4D4D"/>
                </a:solidFill>
                <a:effectLst/>
                <a:latin typeface="-apple-system"/>
              </a:rPr>
              <a:t>网络。</a:t>
            </a:r>
            <a:endParaRPr lang="en-US" altLang="zh-CN" sz="2400" dirty="0"/>
          </a:p>
        </p:txBody>
      </p:sp>
      <p:pic>
        <p:nvPicPr>
          <p:cNvPr id="3074" name="Picture 2">
            <a:extLst>
              <a:ext uri="{FF2B5EF4-FFF2-40B4-BE49-F238E27FC236}">
                <a16:creationId xmlns:a16="http://schemas.microsoft.com/office/drawing/2014/main" id="{FDFAAFA2-37FF-5F4C-511D-C25172CD287D}"/>
              </a:ext>
            </a:extLst>
          </p:cNvPr>
          <p:cNvPicPr>
            <a:picLocks noChangeArrowheads="1"/>
          </p:cNvPicPr>
          <p:nvPr/>
        </p:nvPicPr>
        <p:blipFill rotWithShape="1">
          <a:blip r:embed="rId2">
            <a:extLst>
              <a:ext uri="{28A0092B-C50C-407E-A947-70E740481C1C}">
                <a14:useLocalDpi xmlns:a14="http://schemas.microsoft.com/office/drawing/2010/main" val="0"/>
              </a:ext>
            </a:extLst>
          </a:blip>
          <a:srcRect l="49374" b="47806"/>
          <a:stretch/>
        </p:blipFill>
        <p:spPr bwMode="auto">
          <a:xfrm>
            <a:off x="2079576" y="3429000"/>
            <a:ext cx="6530400" cy="22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74393"/>
      </p:ext>
    </p:extLst>
  </p:cSld>
  <p:clrMapOvr>
    <a:masterClrMapping/>
  </p:clrMapOvr>
</p:sld>
</file>

<file path=ppt/theme/theme1.xml><?xml version="1.0" encoding="utf-8"?>
<a:theme xmlns:a="http://schemas.openxmlformats.org/drawingml/2006/main" name="平面">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574</TotalTime>
  <Words>1296</Words>
  <Application>Microsoft Office PowerPoint</Application>
  <PresentationFormat>宽屏</PresentationFormat>
  <Paragraphs>84</Paragraphs>
  <Slides>19</Slides>
  <Notes>1</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-apple-system</vt:lpstr>
      <vt:lpstr>等线</vt:lpstr>
      <vt:lpstr>方正姚体</vt:lpstr>
      <vt:lpstr>华文新魏</vt:lpstr>
      <vt:lpstr>宋体</vt:lpstr>
      <vt:lpstr>Arial</vt:lpstr>
      <vt:lpstr>Trebuchet MS</vt:lpstr>
      <vt:lpstr>Wingdings 3</vt:lpstr>
      <vt:lpstr>平面</vt:lpstr>
      <vt:lpstr>基于人脸特征点的疲劳度检测系统</vt:lpstr>
      <vt:lpstr>目录</vt:lpstr>
      <vt:lpstr>1.研究背景简介</vt:lpstr>
      <vt:lpstr>2.研究问题定义</vt:lpstr>
      <vt:lpstr>3.数据集介绍</vt:lpstr>
      <vt:lpstr>4.算法模块介绍</vt:lpstr>
      <vt:lpstr>MTCNN算法原理</vt:lpstr>
      <vt:lpstr>PowerPoint 演示文稿</vt:lpstr>
      <vt:lpstr>PowerPoint 演示文稿</vt:lpstr>
      <vt:lpstr>PowerPoint 演示文稿</vt:lpstr>
      <vt:lpstr>PowerPoint 演示文稿</vt:lpstr>
      <vt:lpstr>MTCNN网络结构</vt:lpstr>
      <vt:lpstr>MTCNN网络训练</vt:lpstr>
      <vt:lpstr>PowerPoint 演示文稿</vt:lpstr>
      <vt:lpstr>CNN网络训练情况</vt:lpstr>
      <vt:lpstr>网络连接方式</vt:lpstr>
      <vt:lpstr>5.系统运行结果</vt:lpstr>
      <vt:lpstr>6.未来改进思路</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基于人脸特征点的疲劳度检测系统 第三次进度汇报</dc:title>
  <dc:creator>之心</dc:creator>
  <cp:lastModifiedBy>之心</cp:lastModifiedBy>
  <cp:revision>42</cp:revision>
  <dcterms:created xsi:type="dcterms:W3CDTF">2022-05-26T13:51:25Z</dcterms:created>
  <dcterms:modified xsi:type="dcterms:W3CDTF">2022-06-16T02:33:36Z</dcterms:modified>
</cp:coreProperties>
</file>