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979d4e76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79d4e76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9665eaf5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9665eaf5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9664cda4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9664cda4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9664cda4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9664cda4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9664cda4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9664cda4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9664cda4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9664cda4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9664cda4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9664cda4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979d4e7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979d4e7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96d2357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96d2357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979d4e7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979d4e7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979d4e76b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979d4e76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79d4e76b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79d4e76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rgbClr val="00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lic.tableau.com/profile/cayden.dunn#!/vizhome/GlobalTerrorismMapandBarFORCOMPUTER/Cayden?publish=yes" TargetMode="External"/><Relationship Id="rId4" Type="http://schemas.openxmlformats.org/officeDocument/2006/relationships/hyperlink" Target="https://public.tableau.com/profile/cayden.dunn#!/vizhome/GlobalTerrorismMapandBarwoundedFORCOMPUTER/Dashboard2?publish=yes" TargetMode="External"/><Relationship Id="rId5" Type="http://schemas.openxmlformats.org/officeDocument/2006/relationships/hyperlink" Target="https://public.tableau.com/profile/evan.pennebaker#!/vizhome/AttacktypeTargetTypeandDeadlyMonths/Dashboard3?publish=y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00FF"/>
                </a:solidFill>
              </a:rPr>
              <a:t>Global </a:t>
            </a:r>
            <a:r>
              <a:rPr lang="en">
                <a:solidFill>
                  <a:srgbClr val="9900FF"/>
                </a:solidFill>
              </a:rPr>
              <a:t>Terrorism Data Project</a:t>
            </a:r>
            <a:r>
              <a:rPr lang="en"/>
              <a:t> </a:t>
            </a:r>
            <a:endParaRPr/>
          </a:p>
        </p:txBody>
      </p:sp>
      <p:sp>
        <p:nvSpPr>
          <p:cNvPr id="59" name="Google Shape;59;p13"/>
          <p:cNvSpPr txBox="1"/>
          <p:nvPr>
            <p:ph idx="1" type="subTitle"/>
          </p:nvPr>
        </p:nvSpPr>
        <p:spPr>
          <a:xfrm>
            <a:off x="344250" y="3550650"/>
            <a:ext cx="5413500" cy="1148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800">
              <a:solidFill>
                <a:srgbClr val="FFFFFF"/>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2"/>
              </a:buClr>
              <a:buSzPts val="1100"/>
              <a:buFont typeface="Arial"/>
              <a:buNone/>
            </a:pPr>
            <a:r>
              <a:rPr b="0" lang="en" sz="1800">
                <a:solidFill>
                  <a:srgbClr val="FFFFFF"/>
                </a:solidFill>
                <a:latin typeface="Playfair Display"/>
                <a:ea typeface="Playfair Display"/>
                <a:cs typeface="Playfair Display"/>
                <a:sym typeface="Playfair Display"/>
              </a:rPr>
              <a:t>Group name: ComputerPizzazz</a:t>
            </a:r>
            <a:endParaRPr b="0" sz="1800">
              <a:solidFill>
                <a:srgbClr val="FFFFFF"/>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0" lang="en" sz="1800">
                <a:solidFill>
                  <a:srgbClr val="FFFFFF"/>
                </a:solidFill>
                <a:latin typeface="Playfair Display"/>
                <a:ea typeface="Playfair Display"/>
                <a:cs typeface="Playfair Display"/>
                <a:sym typeface="Playfair Display"/>
              </a:rPr>
              <a:t>Group members: Evan Pennebaker, Cayden Dunn,</a:t>
            </a:r>
            <a:endParaRPr b="0" sz="1800">
              <a:solidFill>
                <a:srgbClr val="FFFFFF"/>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2"/>
              </a:buClr>
              <a:buSzPts val="1100"/>
              <a:buFont typeface="Arial"/>
              <a:buNone/>
            </a:pPr>
            <a:r>
              <a:rPr b="0" lang="en" sz="1800">
                <a:solidFill>
                  <a:srgbClr val="FFFFFF"/>
                </a:solidFill>
                <a:latin typeface="Playfair Display"/>
                <a:ea typeface="Playfair Display"/>
                <a:cs typeface="Playfair Display"/>
                <a:sym typeface="Playfair Display"/>
              </a:rPr>
              <a:t>Ezekiel Murphy </a:t>
            </a:r>
            <a:endParaRPr b="0" sz="1800">
              <a:solidFill>
                <a:srgbClr val="FFFFFF"/>
              </a:solidFill>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 terrorism increased over the years</a:t>
            </a:r>
            <a:endParaRPr/>
          </a:p>
        </p:txBody>
      </p:sp>
      <p:sp>
        <p:nvSpPr>
          <p:cNvPr id="124" name="Google Shape;124;p22"/>
          <p:cNvSpPr txBox="1"/>
          <p:nvPr>
            <p:ph idx="1" type="body"/>
          </p:nvPr>
        </p:nvSpPr>
        <p:spPr>
          <a:xfrm>
            <a:off x="0" y="637725"/>
            <a:ext cx="35727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t>
            </a:r>
            <a:r>
              <a:rPr lang="en"/>
              <a:t>ooking at this graphic we can conclude that the The Middle East and North Africa is a hotbed for terrorist activity as it has more than 10,000 more attacks then the second most terrorised region of South Africa. This graphic shows which regions experience the highest concentration of terrorist activity and therefore which need the most help from the global community to rid it of this excessive terrorist activity.</a:t>
            </a:r>
            <a:endParaRPr/>
          </a:p>
        </p:txBody>
      </p:sp>
      <p:pic>
        <p:nvPicPr>
          <p:cNvPr id="125" name="Google Shape;125;p22"/>
          <p:cNvPicPr preferRelativeResize="0"/>
          <p:nvPr/>
        </p:nvPicPr>
        <p:blipFill>
          <a:blip r:embed="rId3">
            <a:alphaModFix/>
          </a:blip>
          <a:stretch>
            <a:fillRect/>
          </a:stretch>
        </p:blipFill>
        <p:spPr>
          <a:xfrm>
            <a:off x="3458550" y="869674"/>
            <a:ext cx="5685448" cy="380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Has terrorism increased over the years with attack type</a:t>
            </a:r>
            <a:endParaRPr/>
          </a:p>
          <a:p>
            <a:pPr indent="0" lvl="0" marL="0" rtl="0" algn="l">
              <a:spcBef>
                <a:spcPts val="0"/>
              </a:spcBef>
              <a:spcAft>
                <a:spcPts val="0"/>
              </a:spcAft>
              <a:buNone/>
            </a:pPr>
            <a:r>
              <a:t/>
            </a:r>
            <a:endParaRPr/>
          </a:p>
        </p:txBody>
      </p:sp>
      <p:sp>
        <p:nvSpPr>
          <p:cNvPr id="131" name="Google Shape;131;p23"/>
          <p:cNvSpPr txBox="1"/>
          <p:nvPr>
            <p:ph idx="1" type="body"/>
          </p:nvPr>
        </p:nvSpPr>
        <p:spPr>
          <a:xfrm>
            <a:off x="0" y="973688"/>
            <a:ext cx="35001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graphic clearly displays the fact that after the year 2011 there was a significant spike in terrorist attacks. In fact after 2011 terrorist attacks nearly triple before seeing a quick decline.</a:t>
            </a:r>
            <a:endParaRPr/>
          </a:p>
          <a:p>
            <a:pPr indent="0" lvl="0" marL="0" rtl="0" algn="l">
              <a:spcBef>
                <a:spcPts val="1600"/>
              </a:spcBef>
              <a:spcAft>
                <a:spcPts val="0"/>
              </a:spcAft>
              <a:buNone/>
            </a:pPr>
            <a:r>
              <a:rPr lang="en"/>
              <a:t>This is the same model created in Tableau instead of R. This model also includes the type of attack that was used the most.</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pic>
        <p:nvPicPr>
          <p:cNvPr id="132" name="Google Shape;132;p23"/>
          <p:cNvPicPr preferRelativeResize="0"/>
          <p:nvPr/>
        </p:nvPicPr>
        <p:blipFill>
          <a:blip r:embed="rId3">
            <a:alphaModFix/>
          </a:blip>
          <a:stretch>
            <a:fillRect/>
          </a:stretch>
        </p:blipFill>
        <p:spPr>
          <a:xfrm>
            <a:off x="3500225" y="1043600"/>
            <a:ext cx="5643774" cy="4099901"/>
          </a:xfrm>
          <a:prstGeom prst="rect">
            <a:avLst/>
          </a:prstGeom>
          <a:noFill/>
          <a:ln>
            <a:noFill/>
          </a:ln>
        </p:spPr>
      </p:pic>
      <p:pic>
        <p:nvPicPr>
          <p:cNvPr id="133" name="Google Shape;133;p23"/>
          <p:cNvPicPr preferRelativeResize="0"/>
          <p:nvPr/>
        </p:nvPicPr>
        <p:blipFill>
          <a:blip r:embed="rId4">
            <a:alphaModFix/>
          </a:blip>
          <a:stretch>
            <a:fillRect/>
          </a:stretch>
        </p:blipFill>
        <p:spPr>
          <a:xfrm>
            <a:off x="3863850" y="1043600"/>
            <a:ext cx="2333625" cy="249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a:t>
            </a:r>
            <a:endParaRPr/>
          </a:p>
        </p:txBody>
      </p:sp>
      <p:sp>
        <p:nvSpPr>
          <p:cNvPr id="139" name="Google Shape;139;p24"/>
          <p:cNvSpPr txBox="1"/>
          <p:nvPr>
            <p:ph idx="1" type="body"/>
          </p:nvPr>
        </p:nvSpPr>
        <p:spPr>
          <a:xfrm>
            <a:off x="311700" y="1096450"/>
            <a:ext cx="8520600" cy="3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models</a:t>
            </a:r>
            <a:endParaRPr/>
          </a:p>
          <a:p>
            <a:pPr indent="0" lvl="0" marL="0" rtl="0" algn="l">
              <a:spcBef>
                <a:spcPts val="1600"/>
              </a:spcBef>
              <a:spcAft>
                <a:spcPts val="0"/>
              </a:spcAft>
              <a:buNone/>
            </a:pPr>
            <a:r>
              <a:rPr lang="en"/>
              <a:t>Dashboard 1 - </a:t>
            </a:r>
            <a:r>
              <a:rPr lang="en" u="sng">
                <a:solidFill>
                  <a:schemeClr val="hlink"/>
                </a:solidFill>
                <a:hlinkClick r:id="rId3"/>
              </a:rPr>
              <a:t>https://public.tableau.com/profile/cayden.dunn#!/vizhome/GlobalTerrorismMapandBarFORCOMPUTER/Cayden?publish=yes</a:t>
            </a:r>
            <a:endParaRPr/>
          </a:p>
          <a:p>
            <a:pPr indent="0" lvl="0" marL="0" rtl="0" algn="l">
              <a:spcBef>
                <a:spcPts val="1600"/>
              </a:spcBef>
              <a:spcAft>
                <a:spcPts val="0"/>
              </a:spcAft>
              <a:buNone/>
            </a:pPr>
            <a:r>
              <a:rPr lang="en"/>
              <a:t>Dashboard 2 - </a:t>
            </a:r>
            <a:r>
              <a:rPr lang="en" u="sng">
                <a:solidFill>
                  <a:schemeClr val="hlink"/>
                </a:solidFill>
                <a:hlinkClick r:id="rId4"/>
              </a:rPr>
              <a:t>https://public.tableau.com/profile/cayden.dunn#!/vizhome/GlobalTerrorismMapandBarwoundedFORCOMPUTER/Dashboard2?publish=yes</a:t>
            </a:r>
            <a:r>
              <a:rPr lang="en"/>
              <a:t>  </a:t>
            </a:r>
            <a:endParaRPr/>
          </a:p>
          <a:p>
            <a:pPr indent="0" lvl="0" marL="0" rtl="0" algn="l">
              <a:spcBef>
                <a:spcPts val="1600"/>
              </a:spcBef>
              <a:spcAft>
                <a:spcPts val="0"/>
              </a:spcAft>
              <a:buNone/>
            </a:pPr>
            <a:r>
              <a:rPr lang="en"/>
              <a:t>Dashboard 3- </a:t>
            </a:r>
            <a:r>
              <a:rPr lang="en" u="sng">
                <a:solidFill>
                  <a:schemeClr val="hlink"/>
                </a:solidFill>
                <a:hlinkClick r:id="rId5"/>
              </a:rPr>
              <a:t>https://public.tableau.com/profile/evan.pennebaker#!/vizhome/AttacktypeTargetTypeandDeadlyMonths/Dashboard3?publish=yes</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5" name="Google Shape;145;p2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Taliban has committed more attacks than any other group in history. ISIL has killed more people however. </a:t>
            </a:r>
            <a:endParaRPr/>
          </a:p>
          <a:p>
            <a:pPr indent="0" lvl="0" marL="0" rtl="0" algn="l">
              <a:spcBef>
                <a:spcPts val="1600"/>
              </a:spcBef>
              <a:spcAft>
                <a:spcPts val="0"/>
              </a:spcAft>
              <a:buNone/>
            </a:pPr>
            <a:r>
              <a:rPr lang="en"/>
              <a:t>In 2014, the world experienced the most terrorist activity in history. Successful attacks have been on the decline since then. The summer months of the year are the deadliest. </a:t>
            </a:r>
            <a:endParaRPr/>
          </a:p>
          <a:p>
            <a:pPr indent="0" lvl="0" marL="0" rtl="0" algn="l">
              <a:spcBef>
                <a:spcPts val="1600"/>
              </a:spcBef>
              <a:spcAft>
                <a:spcPts val="0"/>
              </a:spcAft>
              <a:buNone/>
            </a:pPr>
            <a:r>
              <a:rPr lang="en"/>
              <a:t>The Middle East and North Africa is the hotbed for terrorism. Australia &amp; Oceania is the “safest” region in the world. </a:t>
            </a:r>
            <a:endParaRPr/>
          </a:p>
          <a:p>
            <a:pPr indent="0" lvl="0" marL="0" rtl="0" algn="l">
              <a:spcBef>
                <a:spcPts val="1600"/>
              </a:spcBef>
              <a:spcAft>
                <a:spcPts val="0"/>
              </a:spcAft>
              <a:buNone/>
            </a:pPr>
            <a:r>
              <a:rPr lang="en"/>
              <a:t>Terrorism has been on the decline since 2012.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00FF"/>
                </a:highlight>
              </a:rPr>
              <a:t>The Data Set </a:t>
            </a:r>
            <a:endParaRPr>
              <a:highlight>
                <a:srgbClr val="FF00FF"/>
              </a:highlight>
            </a:endParaRPr>
          </a:p>
          <a:p>
            <a:pPr indent="0" lvl="0" marL="0" rtl="0" algn="l">
              <a:spcBef>
                <a:spcPts val="0"/>
              </a:spcBef>
              <a:spcAft>
                <a:spcPts val="0"/>
              </a:spcAft>
              <a:buNone/>
            </a:pPr>
            <a:r>
              <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latin typeface="Arial"/>
                <a:ea typeface="Arial"/>
                <a:cs typeface="Arial"/>
                <a:sym typeface="Arial"/>
              </a:rPr>
              <a:t>The Global Terrorism Database is an open-source database. The Global Terrorism Database includes systematic data on domestic as well as international terrorist incidents. </a:t>
            </a:r>
            <a:endParaRPr>
              <a:latin typeface="Arial"/>
              <a:ea typeface="Arial"/>
              <a:cs typeface="Arial"/>
              <a:sym typeface="Arial"/>
            </a:endParaRPr>
          </a:p>
          <a:p>
            <a:pPr indent="0" lvl="0" marL="0" rtl="0" algn="l">
              <a:spcBef>
                <a:spcPts val="800"/>
              </a:spcBef>
              <a:spcAft>
                <a:spcPts val="0"/>
              </a:spcAft>
              <a:buClr>
                <a:schemeClr val="dk2"/>
              </a:buClr>
              <a:buSzPts val="1100"/>
              <a:buFont typeface="Arial"/>
              <a:buNone/>
            </a:pPr>
            <a:r>
              <a:rPr lang="en">
                <a:latin typeface="Arial"/>
                <a:ea typeface="Arial"/>
                <a:cs typeface="Arial"/>
                <a:sym typeface="Arial"/>
              </a:rPr>
              <a:t>Definition of terrorism - "The threatened or actual use of illegal force and violence by a non-state actor to attain a political, economic, religious, or social goal through fear, coercion, or intimidation."</a:t>
            </a:r>
            <a:endParaRPr>
              <a:latin typeface="Arial"/>
              <a:ea typeface="Arial"/>
              <a:cs typeface="Arial"/>
              <a:sym typeface="Arial"/>
            </a:endParaRPr>
          </a:p>
          <a:p>
            <a:pPr indent="0" lvl="0" marL="0" rtl="0" algn="l">
              <a:spcBef>
                <a:spcPts val="800"/>
              </a:spcBef>
              <a:spcAft>
                <a:spcPts val="0"/>
              </a:spcAft>
              <a:buClr>
                <a:schemeClr val="dk2"/>
              </a:buClr>
              <a:buSzPts val="1100"/>
              <a:buFont typeface="Arial"/>
              <a:buNone/>
            </a:pPr>
            <a:r>
              <a:rPr lang="en">
                <a:latin typeface="Arial"/>
                <a:ea typeface="Arial"/>
                <a:cs typeface="Arial"/>
                <a:sym typeface="Arial"/>
              </a:rPr>
              <a:t>This database was created by researchers at the National Consortium for the Study of Terrorism and Responses to Terrorism.</a:t>
            </a:r>
            <a:endParaRPr>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1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4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9900FF"/>
                </a:highlight>
              </a:rPr>
              <a:t>Looking at the Data</a:t>
            </a:r>
            <a:endParaRPr>
              <a:highlight>
                <a:srgbClr val="9900FF"/>
              </a:highlight>
            </a:endParaRPr>
          </a:p>
        </p:txBody>
      </p:sp>
      <p:sp>
        <p:nvSpPr>
          <p:cNvPr id="71" name="Google Shape;71;p15"/>
          <p:cNvSpPr txBox="1"/>
          <p:nvPr>
            <p:ph idx="1" type="body"/>
          </p:nvPr>
        </p:nvSpPr>
        <p:spPr>
          <a:xfrm>
            <a:off x="0" y="999475"/>
            <a:ext cx="5200200" cy="40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This Data set had some very interesting </a:t>
            </a:r>
            <a:r>
              <a:rPr lang="en">
                <a:latin typeface="Arial"/>
                <a:ea typeface="Arial"/>
                <a:cs typeface="Arial"/>
                <a:sym typeface="Arial"/>
              </a:rPr>
              <a:t>columns</a:t>
            </a:r>
            <a:r>
              <a:rPr lang="en">
                <a:latin typeface="Arial"/>
                <a:ea typeface="Arial"/>
                <a:cs typeface="Arial"/>
                <a:sym typeface="Arial"/>
              </a:rPr>
              <a:t> that really grabbed our attention </a:t>
            </a:r>
            <a:endParaRPr>
              <a:latin typeface="Arial"/>
              <a:ea typeface="Arial"/>
              <a:cs typeface="Arial"/>
              <a:sym typeface="Arial"/>
            </a:endParaRPr>
          </a:p>
          <a:p>
            <a:pPr indent="-342900" lvl="0" marL="457200" rtl="0" algn="l">
              <a:spcBef>
                <a:spcPts val="1600"/>
              </a:spcBef>
              <a:spcAft>
                <a:spcPts val="0"/>
              </a:spcAft>
              <a:buSzPts val="1800"/>
              <a:buFont typeface="Arial"/>
              <a:buChar char="-"/>
            </a:pPr>
            <a:r>
              <a:rPr lang="en">
                <a:latin typeface="Arial"/>
                <a:ea typeface="Arial"/>
                <a:cs typeface="Arial"/>
                <a:sym typeface="Arial"/>
              </a:rPr>
              <a:t>Eventid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Target type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Attack type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Success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Suicide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Latitude </a:t>
            </a:r>
            <a:r>
              <a:rPr lang="en">
                <a:latin typeface="Arial"/>
                <a:ea typeface="Arial"/>
                <a:cs typeface="Arial"/>
                <a:sym typeface="Arial"/>
              </a:rPr>
              <a:t>and</a:t>
            </a:r>
            <a:r>
              <a:rPr lang="en">
                <a:latin typeface="Arial"/>
                <a:ea typeface="Arial"/>
                <a:cs typeface="Arial"/>
                <a:sym typeface="Arial"/>
              </a:rPr>
              <a:t> </a:t>
            </a:r>
            <a:r>
              <a:rPr lang="en">
                <a:latin typeface="Arial"/>
                <a:ea typeface="Arial"/>
                <a:cs typeface="Arial"/>
                <a:sym typeface="Arial"/>
              </a:rPr>
              <a:t>longitude</a:t>
            </a:r>
            <a:r>
              <a:rPr lang="en">
                <a:latin typeface="Arial"/>
                <a:ea typeface="Arial"/>
                <a:cs typeface="Arial"/>
                <a:sym typeface="Arial"/>
              </a:rPr>
              <a:t> </a:t>
            </a:r>
            <a:endParaRPr>
              <a:latin typeface="Arial"/>
              <a:ea typeface="Arial"/>
              <a:cs typeface="Arial"/>
              <a:sym typeface="Arial"/>
            </a:endParaRPr>
          </a:p>
        </p:txBody>
      </p:sp>
      <p:pic>
        <p:nvPicPr>
          <p:cNvPr id="72" name="Google Shape;72;p15"/>
          <p:cNvPicPr preferRelativeResize="0"/>
          <p:nvPr/>
        </p:nvPicPr>
        <p:blipFill>
          <a:blip r:embed="rId3">
            <a:alphaModFix/>
          </a:blip>
          <a:stretch>
            <a:fillRect/>
          </a:stretch>
        </p:blipFill>
        <p:spPr>
          <a:xfrm>
            <a:off x="0" y="3753625"/>
            <a:ext cx="3333850" cy="1389875"/>
          </a:xfrm>
          <a:prstGeom prst="rect">
            <a:avLst/>
          </a:prstGeom>
          <a:noFill/>
          <a:ln>
            <a:noFill/>
          </a:ln>
        </p:spPr>
      </p:pic>
      <p:pic>
        <p:nvPicPr>
          <p:cNvPr id="73" name="Google Shape;73;p15"/>
          <p:cNvPicPr preferRelativeResize="0"/>
          <p:nvPr/>
        </p:nvPicPr>
        <p:blipFill>
          <a:blip r:embed="rId4">
            <a:alphaModFix/>
          </a:blip>
          <a:stretch>
            <a:fillRect/>
          </a:stretch>
        </p:blipFill>
        <p:spPr>
          <a:xfrm>
            <a:off x="5200123" y="0"/>
            <a:ext cx="3943875" cy="1748475"/>
          </a:xfrm>
          <a:prstGeom prst="rect">
            <a:avLst/>
          </a:prstGeom>
          <a:noFill/>
          <a:ln>
            <a:noFill/>
          </a:ln>
        </p:spPr>
      </p:pic>
      <p:pic>
        <p:nvPicPr>
          <p:cNvPr id="74" name="Google Shape;74;p15"/>
          <p:cNvPicPr preferRelativeResize="0"/>
          <p:nvPr/>
        </p:nvPicPr>
        <p:blipFill rotWithShape="1">
          <a:blip r:embed="rId5">
            <a:alphaModFix/>
          </a:blip>
          <a:srcRect b="0" l="5408" r="19051" t="17457"/>
          <a:stretch/>
        </p:blipFill>
        <p:spPr>
          <a:xfrm>
            <a:off x="3332800" y="3082450"/>
            <a:ext cx="5811202" cy="2061050"/>
          </a:xfrm>
          <a:prstGeom prst="rect">
            <a:avLst/>
          </a:prstGeom>
          <a:noFill/>
          <a:ln>
            <a:noFill/>
          </a:ln>
        </p:spPr>
      </p:pic>
      <p:pic>
        <p:nvPicPr>
          <p:cNvPr id="75" name="Google Shape;75;p15"/>
          <p:cNvPicPr preferRelativeResize="0"/>
          <p:nvPr/>
        </p:nvPicPr>
        <p:blipFill>
          <a:blip r:embed="rId6">
            <a:alphaModFix/>
          </a:blip>
          <a:stretch>
            <a:fillRect/>
          </a:stretch>
        </p:blipFill>
        <p:spPr>
          <a:xfrm>
            <a:off x="5177472" y="1748475"/>
            <a:ext cx="3966529" cy="1333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Questions</a:t>
            </a:r>
            <a:r>
              <a:rPr lang="en"/>
              <a:t> </a:t>
            </a:r>
            <a:endParaRPr/>
          </a:p>
        </p:txBody>
      </p:sp>
      <p:sp>
        <p:nvSpPr>
          <p:cNvPr id="81" name="Google Shape;81;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latin typeface="Arial"/>
                <a:ea typeface="Arial"/>
                <a:cs typeface="Arial"/>
                <a:sym typeface="Arial"/>
              </a:rPr>
              <a:t>Question 1 - Which terrorist group has the performed the highest amount of terrorist acts since 1970? Which of these terrorist groups is responsible for the most deaths since 1970?</a:t>
            </a:r>
            <a:endParaRPr>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a:latin typeface="Arial"/>
                <a:ea typeface="Arial"/>
                <a:cs typeface="Arial"/>
                <a:sym typeface="Arial"/>
              </a:rPr>
              <a:t>Question 2 - How deadly is a certain type of attack? Use different features from the data set to determine the deadliness or effectiveness of attacks to help prescribe policy making</a:t>
            </a:r>
            <a:endParaRPr>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a:latin typeface="Arial"/>
                <a:ea typeface="Arial"/>
                <a:cs typeface="Arial"/>
                <a:sym typeface="Arial"/>
              </a:rPr>
              <a:t>Question 3 - Is terrorism increasing? What region is attacked the most? How are terrorist attacking 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61050" y="307525"/>
            <a:ext cx="4228800" cy="93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400"/>
              <a:t>Which terrorist group has the performed the highest amount of terrorist acts since 1970?</a:t>
            </a:r>
            <a:endParaRPr sz="2400"/>
          </a:p>
        </p:txBody>
      </p:sp>
      <p:sp>
        <p:nvSpPr>
          <p:cNvPr id="87" name="Google Shape;87;p17"/>
          <p:cNvSpPr txBox="1"/>
          <p:nvPr>
            <p:ph idx="1" type="body"/>
          </p:nvPr>
        </p:nvSpPr>
        <p:spPr>
          <a:xfrm>
            <a:off x="188825" y="1285950"/>
            <a:ext cx="4228800" cy="28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400">
                <a:latin typeface="Arial"/>
                <a:ea typeface="Arial"/>
                <a:cs typeface="Arial"/>
                <a:sym typeface="Arial"/>
              </a:rPr>
              <a:t>The Taliban has performed the most terrorist acts out of all terrorist organizations with 6, 680 successful terrorist acts between 1970 and 2017.  The Islamic State of Iraq and the Levant (ISIL) and Shining Path (SL) were the next two highest terrorist groups, with 4,759 and 4,337 successful terrorist acts performed between 1970 and 2017.</a:t>
            </a:r>
            <a:endParaRPr sz="1400">
              <a:latin typeface="Arial"/>
              <a:ea typeface="Arial"/>
              <a:cs typeface="Arial"/>
              <a:sym typeface="Arial"/>
            </a:endParaRPr>
          </a:p>
          <a:p>
            <a:pPr indent="0" lvl="0" marL="0" rtl="0" algn="l">
              <a:spcBef>
                <a:spcPts val="0"/>
              </a:spcBef>
              <a:spcAft>
                <a:spcPts val="1600"/>
              </a:spcAft>
              <a:buNone/>
            </a:pPr>
            <a:r>
              <a:t/>
            </a:r>
            <a:endParaRPr/>
          </a:p>
        </p:txBody>
      </p:sp>
      <p:pic>
        <p:nvPicPr>
          <p:cNvPr id="88" name="Google Shape;88;p17"/>
          <p:cNvPicPr preferRelativeResize="0"/>
          <p:nvPr/>
        </p:nvPicPr>
        <p:blipFill>
          <a:blip r:embed="rId3">
            <a:alphaModFix/>
          </a:blip>
          <a:stretch>
            <a:fillRect/>
          </a:stretch>
        </p:blipFill>
        <p:spPr>
          <a:xfrm>
            <a:off x="4572000" y="2633000"/>
            <a:ext cx="4572001" cy="2510494"/>
          </a:xfrm>
          <a:prstGeom prst="rect">
            <a:avLst/>
          </a:prstGeom>
          <a:noFill/>
          <a:ln>
            <a:noFill/>
          </a:ln>
        </p:spPr>
      </p:pic>
      <p:pic>
        <p:nvPicPr>
          <p:cNvPr id="89" name="Google Shape;89;p17"/>
          <p:cNvPicPr preferRelativeResize="0"/>
          <p:nvPr/>
        </p:nvPicPr>
        <p:blipFill>
          <a:blip r:embed="rId4">
            <a:alphaModFix/>
          </a:blip>
          <a:stretch>
            <a:fillRect/>
          </a:stretch>
        </p:blipFill>
        <p:spPr>
          <a:xfrm>
            <a:off x="4572000" y="0"/>
            <a:ext cx="4572000" cy="2633000"/>
          </a:xfrm>
          <a:prstGeom prst="rect">
            <a:avLst/>
          </a:prstGeom>
          <a:noFill/>
          <a:ln>
            <a:noFill/>
          </a:ln>
        </p:spPr>
      </p:pic>
      <p:sp>
        <p:nvSpPr>
          <p:cNvPr id="90" name="Google Shape;90;p17"/>
          <p:cNvSpPr txBox="1"/>
          <p:nvPr/>
        </p:nvSpPr>
        <p:spPr>
          <a:xfrm>
            <a:off x="1074000" y="4064250"/>
            <a:ext cx="3193200" cy="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 markdown: used barplot function to graph number of successful attacks for the top 14 notorious terrorist groups with custom parameters/margins, “las” for group names, dark red for the column color</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235500" y="292625"/>
            <a:ext cx="3601200" cy="90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400"/>
              <a:t>Which of these terrorist groups is responsible for the most deaths since 1970?</a:t>
            </a:r>
            <a:endParaRPr sz="2400"/>
          </a:p>
        </p:txBody>
      </p:sp>
      <p:sp>
        <p:nvSpPr>
          <p:cNvPr id="96" name="Google Shape;96;p18"/>
          <p:cNvSpPr txBox="1"/>
          <p:nvPr>
            <p:ph idx="1" type="body"/>
          </p:nvPr>
        </p:nvSpPr>
        <p:spPr>
          <a:xfrm>
            <a:off x="194175" y="1255125"/>
            <a:ext cx="3718800" cy="38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400">
                <a:latin typeface="Arial"/>
                <a:ea typeface="Arial"/>
                <a:cs typeface="Arial"/>
                <a:sym typeface="Arial"/>
              </a:rPr>
              <a:t>Although the group was only second in number of terrorist acts performed, The Islamic State of Iraq and the Levant (ISIL) is responsible for the most casualties since 1970 at a whopping 38,923.  The Taliban is responsible for 29,410 casualties; Boko Haram for 20,328 casualties and Shining Path for 11,601.  This is interesting because Boko Haram has performed only half as many terrorist acts as Shining Path, but is responsible for almost double the amount of casualties.</a:t>
            </a:r>
            <a:endParaRPr sz="1400">
              <a:latin typeface="Arial"/>
              <a:ea typeface="Arial"/>
              <a:cs typeface="Arial"/>
              <a:sym typeface="Arial"/>
            </a:endParaRPr>
          </a:p>
          <a:p>
            <a:pPr indent="0" lvl="0" marL="0" rtl="0" algn="l">
              <a:spcBef>
                <a:spcPts val="0"/>
              </a:spcBef>
              <a:spcAft>
                <a:spcPts val="1600"/>
              </a:spcAft>
              <a:buNone/>
            </a:pPr>
            <a:r>
              <a:t/>
            </a:r>
            <a:endParaRPr/>
          </a:p>
        </p:txBody>
      </p:sp>
      <p:pic>
        <p:nvPicPr>
          <p:cNvPr id="97" name="Google Shape;97;p18"/>
          <p:cNvPicPr preferRelativeResize="0"/>
          <p:nvPr/>
        </p:nvPicPr>
        <p:blipFill>
          <a:blip r:embed="rId3">
            <a:alphaModFix/>
          </a:blip>
          <a:stretch>
            <a:fillRect/>
          </a:stretch>
        </p:blipFill>
        <p:spPr>
          <a:xfrm>
            <a:off x="3912975" y="882063"/>
            <a:ext cx="5231025" cy="3379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Successful Have Terrorist Attacks Been?</a:t>
            </a:r>
            <a:endParaRPr/>
          </a:p>
        </p:txBody>
      </p:sp>
      <p:sp>
        <p:nvSpPr>
          <p:cNvPr id="103" name="Google Shape;103;p19"/>
          <p:cNvSpPr txBox="1"/>
          <p:nvPr>
            <p:ph idx="1" type="body"/>
          </p:nvPr>
        </p:nvSpPr>
        <p:spPr>
          <a:xfrm>
            <a:off x="311700" y="1234075"/>
            <a:ext cx="3423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Successful attacks have been on the decline since 2014 (peak of successful attacks). There were more armed assault attacks in 2017 than attacks in general in 1998. Bombings were consistent until roughly 1992, then started to drastically increase since 2006. There were 14, 876 successful attacks in 2014. In recent years, there have been roughly 1,000 kidnappings each year. This model includes years 1980 - 2017 and each attack type.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4" name="Google Shape;104;p19"/>
          <p:cNvPicPr preferRelativeResize="0"/>
          <p:nvPr/>
        </p:nvPicPr>
        <p:blipFill>
          <a:blip r:embed="rId3">
            <a:alphaModFix/>
          </a:blip>
          <a:stretch>
            <a:fillRect/>
          </a:stretch>
        </p:blipFill>
        <p:spPr>
          <a:xfrm>
            <a:off x="3888000" y="1170125"/>
            <a:ext cx="5103598" cy="351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People Attacking Specific Targets?</a:t>
            </a:r>
            <a:endParaRPr/>
          </a:p>
        </p:txBody>
      </p:sp>
      <p:sp>
        <p:nvSpPr>
          <p:cNvPr id="110" name="Google Shape;110;p20"/>
          <p:cNvSpPr txBox="1"/>
          <p:nvPr>
            <p:ph idx="1" type="body"/>
          </p:nvPr>
        </p:nvSpPr>
        <p:spPr>
          <a:xfrm>
            <a:off x="311700" y="1234075"/>
            <a:ext cx="42603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Private Citizens are the number one target in the world. Bombings/Explosions are the most common weapon type used against them. Over 140,000 private citizens have been killed by terrorists since 1970. </a:t>
            </a:r>
            <a:endParaRPr/>
          </a:p>
        </p:txBody>
      </p:sp>
      <p:pic>
        <p:nvPicPr>
          <p:cNvPr id="111" name="Google Shape;111;p20"/>
          <p:cNvPicPr preferRelativeResize="0"/>
          <p:nvPr/>
        </p:nvPicPr>
        <p:blipFill>
          <a:blip r:embed="rId3">
            <a:alphaModFix/>
          </a:blip>
          <a:stretch>
            <a:fillRect/>
          </a:stretch>
        </p:blipFill>
        <p:spPr>
          <a:xfrm>
            <a:off x="4724400" y="1170125"/>
            <a:ext cx="4107900"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Months Are the Deadliest?</a:t>
            </a:r>
            <a:endParaRPr/>
          </a:p>
        </p:txBody>
      </p:sp>
      <p:sp>
        <p:nvSpPr>
          <p:cNvPr id="117" name="Google Shape;117;p21"/>
          <p:cNvSpPr txBox="1"/>
          <p:nvPr>
            <p:ph idx="1" type="body"/>
          </p:nvPr>
        </p:nvSpPr>
        <p:spPr>
          <a:xfrm>
            <a:off x="311700" y="1234075"/>
            <a:ext cx="375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This model looks at every month of every year since 2000. June of 2014 was the deadliest month of terrorism recorded. There were 1,800 kidnappings, 2400 armed assaults, and 1600 bombings in that month alone. June, July, and August tend to have more deaths than the rest of the months. The 9/11 attack was the deadliest month until May 2014. </a:t>
            </a:r>
            <a:endParaRPr sz="1400"/>
          </a:p>
        </p:txBody>
      </p:sp>
      <p:pic>
        <p:nvPicPr>
          <p:cNvPr id="118" name="Google Shape;118;p21"/>
          <p:cNvPicPr preferRelativeResize="0"/>
          <p:nvPr/>
        </p:nvPicPr>
        <p:blipFill>
          <a:blip r:embed="rId3">
            <a:alphaModFix/>
          </a:blip>
          <a:stretch>
            <a:fillRect/>
          </a:stretch>
        </p:blipFill>
        <p:spPr>
          <a:xfrm>
            <a:off x="4224000" y="1170125"/>
            <a:ext cx="4767600" cy="36956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