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39509-616B-474A-8F60-1A91AC1FEB5C}" type="datetimeFigureOut">
              <a:rPr lang="en-US" smtClean="0"/>
              <a:t>10/16/2016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599A2-1E04-4A02-B87F-1DC5E7042BC1}" type="slidenum">
              <a:rPr lang="en-US" smtClean="0"/>
              <a:t>‹#›</a:t>
            </a:fld>
            <a:endParaRPr lang="en-US"/>
          </a:p>
        </p:txBody>
      </p:sp>
    </p:spTree>
    <p:extLst>
      <p:ext uri="{BB962C8B-B14F-4D97-AF65-F5344CB8AC3E}">
        <p14:creationId xmlns:p14="http://schemas.microsoft.com/office/powerpoint/2010/main" val="223526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10/16/2016</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884" y="609601"/>
            <a:ext cx="8777651" cy="3200400"/>
          </a:xfrm>
        </p:spPr>
        <p:txBody>
          <a:bodyPr/>
          <a:lstStyle/>
          <a:p>
            <a:r>
              <a:rPr lang="zh-CN" altLang="en-US" b="1" dirty="0" smtClean="0">
                <a:effectLst/>
                <a:latin typeface="Microsoft JhengHei" panose="020B0604030504040204" pitchFamily="34" charset="-120"/>
                <a:ea typeface="Microsoft JhengHei" panose="020B0604030504040204" pitchFamily="34" charset="-120"/>
              </a:rPr>
              <a:t>課程</a:t>
            </a:r>
            <a:r>
              <a:rPr lang="zh-TW" altLang="en-US" b="1" dirty="0" smtClean="0">
                <a:effectLst/>
                <a:latin typeface="Microsoft JhengHei" panose="020B0604030504040204" pitchFamily="34" charset="-120"/>
                <a:ea typeface="Microsoft JhengHei" panose="020B0604030504040204" pitchFamily="34" charset="-120"/>
              </a:rPr>
              <a:t>雲</a:t>
            </a:r>
            <a:r>
              <a:rPr lang="zh-TW" altLang="en-US" b="1" dirty="0">
                <a:effectLst/>
                <a:latin typeface="Microsoft JhengHei" panose="020B0604030504040204" pitchFamily="34" charset="-120"/>
                <a:ea typeface="Microsoft JhengHei" panose="020B0604030504040204" pitchFamily="34" charset="-120"/>
              </a:rPr>
              <a:t>端倉儲系統</a:t>
            </a:r>
            <a:r>
              <a:rPr lang="zh-TW" altLang="en-US" b="1" dirty="0">
                <a:effectLst/>
              </a:rPr>
              <a:t/>
            </a:r>
            <a:br>
              <a:rPr lang="zh-TW" altLang="en-US" b="1" dirty="0">
                <a:effectLst/>
              </a:rPr>
            </a:br>
            <a:r>
              <a:rPr lang="zh-TW" altLang="en-US" dirty="0" smtClean="0">
                <a:effectLst/>
              </a:rPr>
              <a:t>與</a:t>
            </a:r>
            <a:r>
              <a:rPr lang="zh-TW" altLang="en-US" dirty="0">
                <a:effectLst/>
              </a:rPr>
              <a:t>市面上的雲端系統之優劣分析</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860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66354"/>
          </a:xfrm>
        </p:spPr>
        <p:txBody>
          <a:bodyPr/>
          <a:lstStyle/>
          <a:p>
            <a:r>
              <a:rPr lang="zh-CN" altLang="en-US" dirty="0" smtClean="0"/>
              <a:t>市面上</a:t>
            </a:r>
            <a:r>
              <a:rPr lang="en-US" altLang="zh-CN" dirty="0" smtClean="0"/>
              <a:t>										</a:t>
            </a:r>
            <a:r>
              <a:rPr lang="zh-CN" altLang="en-US" dirty="0" smtClean="0"/>
              <a:t>課程的</a:t>
            </a:r>
            <a:endParaRPr lang="en-US" dirty="0"/>
          </a:p>
        </p:txBody>
      </p:sp>
      <p:sp>
        <p:nvSpPr>
          <p:cNvPr id="5" name="TextBox 4"/>
          <p:cNvSpPr txBox="1"/>
          <p:nvPr/>
        </p:nvSpPr>
        <p:spPr>
          <a:xfrm>
            <a:off x="1141413" y="1604864"/>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內容</a:t>
            </a:r>
            <a:endParaRPr lang="en-US" altLang="zh-CN" dirty="0" smtClean="0"/>
          </a:p>
          <a:p>
            <a:pPr marL="742950" lvl="1" indent="-285750">
              <a:buFont typeface="Arial" panose="020B0604020202020204" pitchFamily="34" charset="0"/>
              <a:buChar char="•"/>
            </a:pPr>
            <a:r>
              <a:rPr lang="zh-CN" altLang="en-US" dirty="0"/>
              <a:t>有</a:t>
            </a:r>
            <a:r>
              <a:rPr lang="zh-CN" altLang="en-US" dirty="0" smtClean="0"/>
              <a:t>可能被監視</a:t>
            </a:r>
            <a:endParaRPr lang="en-US" altLang="zh-CN" dirty="0" smtClean="0"/>
          </a:p>
          <a:p>
            <a:pPr marL="742950" lvl="1" indent="-285750">
              <a:buFont typeface="Arial" panose="020B0604020202020204" pitchFamily="34" charset="0"/>
              <a:buChar char="•"/>
            </a:pPr>
            <a:r>
              <a:rPr lang="zh-CN" altLang="en-US" dirty="0"/>
              <a:t>可</a:t>
            </a:r>
            <a:r>
              <a:rPr lang="zh-CN" altLang="en-US" dirty="0" smtClean="0"/>
              <a:t>以被</a:t>
            </a:r>
            <a:r>
              <a:rPr lang="zh-CN" altLang="en-US" dirty="0"/>
              <a:t>檢</a:t>
            </a:r>
            <a:r>
              <a:rPr lang="zh-CN" altLang="en-US" dirty="0" smtClean="0"/>
              <a:t>視</a:t>
            </a:r>
            <a:endParaRPr lang="en-US" altLang="zh-CN" dirty="0"/>
          </a:p>
        </p:txBody>
      </p:sp>
      <p:sp>
        <p:nvSpPr>
          <p:cNvPr id="6" name="TextBox 5"/>
          <p:cNvSpPr txBox="1"/>
          <p:nvPr/>
        </p:nvSpPr>
        <p:spPr>
          <a:xfrm>
            <a:off x="6276360" y="1604864"/>
            <a:ext cx="404640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內容</a:t>
            </a:r>
            <a:endParaRPr lang="en-US" altLang="zh-CN" dirty="0" smtClean="0"/>
          </a:p>
          <a:p>
            <a:pPr marL="742950" lvl="1" indent="-285750">
              <a:buFont typeface="Arial" panose="020B0604020202020204" pitchFamily="34" charset="0"/>
              <a:buChar char="•"/>
            </a:pPr>
            <a:r>
              <a:rPr lang="zh-CN" altLang="en-US" dirty="0"/>
              <a:t>不會被檢視</a:t>
            </a:r>
            <a:endParaRPr lang="en-US" altLang="zh-CN" dirty="0" smtClean="0"/>
          </a:p>
        </p:txBody>
      </p:sp>
      <p:sp>
        <p:nvSpPr>
          <p:cNvPr id="7" name="TextBox 6"/>
          <p:cNvSpPr txBox="1"/>
          <p:nvPr/>
        </p:nvSpPr>
        <p:spPr>
          <a:xfrm>
            <a:off x="1141412" y="2757104"/>
            <a:ext cx="404640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註</a:t>
            </a:r>
            <a:r>
              <a:rPr lang="zh-CN" altLang="en-US" dirty="0" smtClean="0"/>
              <a:t>冊方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a:p>
            <a:pPr marL="742950" lvl="1" indent="-285750">
              <a:buFont typeface="Arial" panose="020B0604020202020204" pitchFamily="34" charset="0"/>
              <a:buChar char="•"/>
            </a:pPr>
            <a:r>
              <a:rPr lang="zh-CN" altLang="en-US" dirty="0" smtClean="0"/>
              <a:t>各種身</a:t>
            </a:r>
            <a:r>
              <a:rPr lang="zh-CN" altLang="en-US" dirty="0"/>
              <a:t>份驗證</a:t>
            </a:r>
            <a:endParaRPr lang="en-US" altLang="zh-CN" dirty="0" smtClean="0"/>
          </a:p>
          <a:p>
            <a:pPr marL="742950" lvl="1" indent="-285750">
              <a:buFont typeface="Arial" panose="020B0604020202020204" pitchFamily="34" charset="0"/>
              <a:buChar char="•"/>
            </a:pPr>
            <a:endParaRPr lang="en-US" altLang="zh-CN" dirty="0" smtClean="0"/>
          </a:p>
        </p:txBody>
      </p:sp>
      <p:sp>
        <p:nvSpPr>
          <p:cNvPr id="8" name="TextBox 7"/>
          <p:cNvSpPr txBox="1"/>
          <p:nvPr/>
        </p:nvSpPr>
        <p:spPr>
          <a:xfrm>
            <a:off x="6276359" y="2757104"/>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註</a:t>
            </a:r>
            <a:r>
              <a:rPr lang="zh-CN" altLang="en-US" dirty="0" smtClean="0"/>
              <a:t>冊方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
        <p:nvSpPr>
          <p:cNvPr id="9" name="TextBox 8"/>
          <p:cNvSpPr txBox="1"/>
          <p:nvPr/>
        </p:nvSpPr>
        <p:spPr>
          <a:xfrm>
            <a:off x="1141411" y="4463342"/>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登入</a:t>
            </a:r>
            <a:r>
              <a:rPr lang="zh-CN" altLang="en-US" dirty="0" smtClean="0"/>
              <a:t>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Tree>
    <p:extLst>
      <p:ext uri="{BB962C8B-B14F-4D97-AF65-F5344CB8AC3E}">
        <p14:creationId xmlns:p14="http://schemas.microsoft.com/office/powerpoint/2010/main" val="313260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66354"/>
          </a:xfrm>
        </p:spPr>
        <p:txBody>
          <a:bodyPr/>
          <a:lstStyle/>
          <a:p>
            <a:r>
              <a:rPr lang="zh-CN" altLang="en-US" dirty="0" smtClean="0"/>
              <a:t>市面上</a:t>
            </a:r>
            <a:r>
              <a:rPr lang="en-US" altLang="zh-CN" dirty="0" smtClean="0"/>
              <a:t>										</a:t>
            </a:r>
            <a:r>
              <a:rPr lang="zh-CN" altLang="en-US" dirty="0" smtClean="0"/>
              <a:t>課程的</a:t>
            </a:r>
            <a:endParaRPr lang="en-US" dirty="0"/>
          </a:p>
        </p:txBody>
      </p:sp>
      <p:sp>
        <p:nvSpPr>
          <p:cNvPr id="5" name="TextBox 4"/>
          <p:cNvSpPr txBox="1"/>
          <p:nvPr/>
        </p:nvSpPr>
        <p:spPr>
          <a:xfrm>
            <a:off x="1141413" y="1604864"/>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內容</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有</a:t>
            </a:r>
            <a:r>
              <a:rPr lang="zh-CN" altLang="en-US" dirty="0" smtClean="0">
                <a:solidFill>
                  <a:schemeClr val="accent5">
                    <a:lumMod val="75000"/>
                  </a:schemeClr>
                </a:solidFill>
              </a:rPr>
              <a:t>可能被監視</a:t>
            </a:r>
            <a:endParaRPr lang="en-US" altLang="zh-CN" dirty="0" smtClean="0">
              <a:solidFill>
                <a:schemeClr val="accent5">
                  <a:lumMod val="75000"/>
                </a:schemeClr>
              </a:solidFill>
            </a:endParaRPr>
          </a:p>
          <a:p>
            <a:pPr marL="742950" lvl="1" indent="-285750">
              <a:buFont typeface="Arial" panose="020B0604020202020204" pitchFamily="34" charset="0"/>
              <a:buChar char="•"/>
            </a:pPr>
            <a:r>
              <a:rPr lang="zh-CN" altLang="en-US" dirty="0">
                <a:solidFill>
                  <a:schemeClr val="accent5">
                    <a:lumMod val="75000"/>
                  </a:schemeClr>
                </a:solidFill>
              </a:rPr>
              <a:t>可</a:t>
            </a:r>
            <a:r>
              <a:rPr lang="zh-CN" altLang="en-US" dirty="0" smtClean="0">
                <a:solidFill>
                  <a:schemeClr val="accent5">
                    <a:lumMod val="75000"/>
                  </a:schemeClr>
                </a:solidFill>
              </a:rPr>
              <a:t>以被</a:t>
            </a:r>
            <a:r>
              <a:rPr lang="zh-CN" altLang="en-US" dirty="0">
                <a:solidFill>
                  <a:schemeClr val="accent5">
                    <a:lumMod val="75000"/>
                  </a:schemeClr>
                </a:solidFill>
              </a:rPr>
              <a:t>檢</a:t>
            </a:r>
            <a:r>
              <a:rPr lang="zh-CN" altLang="en-US" dirty="0" smtClean="0">
                <a:solidFill>
                  <a:schemeClr val="accent5">
                    <a:lumMod val="75000"/>
                  </a:schemeClr>
                </a:solidFill>
              </a:rPr>
              <a:t>視</a:t>
            </a:r>
            <a:endParaRPr lang="en-US" altLang="zh-CN" dirty="0">
              <a:solidFill>
                <a:schemeClr val="accent5">
                  <a:lumMod val="75000"/>
                </a:schemeClr>
              </a:solidFill>
            </a:endParaRPr>
          </a:p>
        </p:txBody>
      </p:sp>
      <p:sp>
        <p:nvSpPr>
          <p:cNvPr id="6" name="TextBox 5"/>
          <p:cNvSpPr txBox="1"/>
          <p:nvPr/>
        </p:nvSpPr>
        <p:spPr>
          <a:xfrm>
            <a:off x="6276360" y="1604864"/>
            <a:ext cx="404640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內容</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不會被檢視</a:t>
            </a:r>
            <a:endParaRPr lang="en-US" altLang="zh-CN" dirty="0" smtClean="0">
              <a:solidFill>
                <a:schemeClr val="accent5">
                  <a:lumMod val="75000"/>
                </a:schemeClr>
              </a:solidFill>
            </a:endParaRPr>
          </a:p>
        </p:txBody>
      </p:sp>
      <p:sp>
        <p:nvSpPr>
          <p:cNvPr id="7" name="TextBox 6"/>
          <p:cNvSpPr txBox="1"/>
          <p:nvPr/>
        </p:nvSpPr>
        <p:spPr>
          <a:xfrm>
            <a:off x="1141412" y="2757104"/>
            <a:ext cx="404640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註</a:t>
            </a:r>
            <a:r>
              <a:rPr lang="zh-CN" altLang="en-US" dirty="0" smtClean="0"/>
              <a:t>冊方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a:p>
            <a:pPr marL="742950" lvl="1" indent="-285750">
              <a:buFont typeface="Arial" panose="020B0604020202020204" pitchFamily="34" charset="0"/>
              <a:buChar char="•"/>
            </a:pPr>
            <a:r>
              <a:rPr lang="zh-CN" altLang="en-US" dirty="0" smtClean="0">
                <a:solidFill>
                  <a:schemeClr val="accent5">
                    <a:lumMod val="75000"/>
                  </a:schemeClr>
                </a:solidFill>
              </a:rPr>
              <a:t>各種身</a:t>
            </a:r>
            <a:r>
              <a:rPr lang="zh-CN" altLang="en-US" dirty="0">
                <a:solidFill>
                  <a:schemeClr val="accent5">
                    <a:lumMod val="75000"/>
                  </a:schemeClr>
                </a:solidFill>
              </a:rPr>
              <a:t>份驗證</a:t>
            </a:r>
            <a:endParaRPr lang="en-US" altLang="zh-CN" dirty="0" smtClean="0">
              <a:solidFill>
                <a:schemeClr val="accent5">
                  <a:lumMod val="75000"/>
                </a:schemeClr>
              </a:solidFill>
            </a:endParaRPr>
          </a:p>
          <a:p>
            <a:pPr marL="742950" lvl="1" indent="-285750">
              <a:buFont typeface="Arial" panose="020B0604020202020204" pitchFamily="34" charset="0"/>
              <a:buChar char="•"/>
            </a:pPr>
            <a:endParaRPr lang="en-US" altLang="zh-CN" dirty="0" smtClean="0"/>
          </a:p>
        </p:txBody>
      </p:sp>
      <p:sp>
        <p:nvSpPr>
          <p:cNvPr id="8" name="TextBox 7"/>
          <p:cNvSpPr txBox="1"/>
          <p:nvPr/>
        </p:nvSpPr>
        <p:spPr>
          <a:xfrm>
            <a:off x="6276359" y="2757104"/>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註</a:t>
            </a:r>
            <a:r>
              <a:rPr lang="zh-CN" altLang="en-US" dirty="0" smtClean="0"/>
              <a:t>冊方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
        <p:nvSpPr>
          <p:cNvPr id="9" name="TextBox 8"/>
          <p:cNvSpPr txBox="1"/>
          <p:nvPr/>
        </p:nvSpPr>
        <p:spPr>
          <a:xfrm>
            <a:off x="1141411" y="4463342"/>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登入</a:t>
            </a:r>
            <a:r>
              <a:rPr lang="zh-CN" altLang="en-US" dirty="0" smtClean="0"/>
              <a:t>方</a:t>
            </a:r>
            <a:r>
              <a:rPr lang="zh-CN" altLang="en-US" dirty="0"/>
              <a:t>式</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電子郵</a:t>
            </a:r>
            <a:r>
              <a:rPr lang="zh-CN" altLang="en-US" dirty="0" smtClean="0">
                <a:solidFill>
                  <a:schemeClr val="accent5">
                    <a:lumMod val="75000"/>
                  </a:schemeClr>
                </a:solidFill>
              </a:rPr>
              <a:t>件</a:t>
            </a:r>
            <a:endParaRPr lang="en-US" altLang="zh-CN" dirty="0" smtClean="0">
              <a:solidFill>
                <a:schemeClr val="accent5">
                  <a:lumMod val="75000"/>
                </a:schemeClr>
              </a:solidFill>
            </a:endParaRPr>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
        <p:nvSpPr>
          <p:cNvPr id="10" name="TextBox 9"/>
          <p:cNvSpPr txBox="1"/>
          <p:nvPr/>
        </p:nvSpPr>
        <p:spPr>
          <a:xfrm>
            <a:off x="6276358" y="4463342"/>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登入</a:t>
            </a:r>
            <a:r>
              <a:rPr lang="zh-CN" altLang="en-US" dirty="0" smtClean="0"/>
              <a:t>方</a:t>
            </a:r>
            <a:r>
              <a:rPr lang="zh-CN" altLang="en-US" dirty="0"/>
              <a:t>式</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密鑰</a:t>
            </a:r>
            <a:endParaRPr lang="en-US" altLang="zh-CN" dirty="0" smtClean="0">
              <a:solidFill>
                <a:schemeClr val="accent5">
                  <a:lumMod val="75000"/>
                </a:schemeClr>
              </a:solidFill>
            </a:endParaRPr>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Tree>
    <p:extLst>
      <p:ext uri="{BB962C8B-B14F-4D97-AF65-F5344CB8AC3E}">
        <p14:creationId xmlns:p14="http://schemas.microsoft.com/office/powerpoint/2010/main" val="376556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66354"/>
          </a:xfrm>
        </p:spPr>
        <p:txBody>
          <a:bodyPr/>
          <a:lstStyle/>
          <a:p>
            <a:r>
              <a:rPr lang="zh-CN" altLang="en-US" dirty="0" smtClean="0"/>
              <a:t>市面上</a:t>
            </a:r>
            <a:r>
              <a:rPr lang="en-US" altLang="zh-CN" dirty="0" smtClean="0"/>
              <a:t>										</a:t>
            </a:r>
            <a:r>
              <a:rPr lang="zh-CN" altLang="en-US" dirty="0" smtClean="0"/>
              <a:t>課程的</a:t>
            </a:r>
            <a:endParaRPr lang="en-US" dirty="0"/>
          </a:p>
        </p:txBody>
      </p:sp>
      <p:sp>
        <p:nvSpPr>
          <p:cNvPr id="5" name="TextBox 4"/>
          <p:cNvSpPr txBox="1"/>
          <p:nvPr/>
        </p:nvSpPr>
        <p:spPr>
          <a:xfrm>
            <a:off x="1141413" y="1604864"/>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內容</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有</a:t>
            </a:r>
            <a:r>
              <a:rPr lang="zh-CN" altLang="en-US" dirty="0" smtClean="0">
                <a:solidFill>
                  <a:schemeClr val="accent5">
                    <a:lumMod val="75000"/>
                  </a:schemeClr>
                </a:solidFill>
              </a:rPr>
              <a:t>可能被監視</a:t>
            </a:r>
            <a:endParaRPr lang="en-US" altLang="zh-CN" dirty="0" smtClean="0">
              <a:solidFill>
                <a:schemeClr val="accent5">
                  <a:lumMod val="75000"/>
                </a:schemeClr>
              </a:solidFill>
            </a:endParaRPr>
          </a:p>
          <a:p>
            <a:pPr marL="742950" lvl="1" indent="-285750">
              <a:buFont typeface="Arial" panose="020B0604020202020204" pitchFamily="34" charset="0"/>
              <a:buChar char="•"/>
            </a:pPr>
            <a:r>
              <a:rPr lang="zh-CN" altLang="en-US" dirty="0">
                <a:solidFill>
                  <a:schemeClr val="accent5">
                    <a:lumMod val="75000"/>
                  </a:schemeClr>
                </a:solidFill>
              </a:rPr>
              <a:t>可</a:t>
            </a:r>
            <a:r>
              <a:rPr lang="zh-CN" altLang="en-US" dirty="0" smtClean="0">
                <a:solidFill>
                  <a:schemeClr val="accent5">
                    <a:lumMod val="75000"/>
                  </a:schemeClr>
                </a:solidFill>
              </a:rPr>
              <a:t>以被</a:t>
            </a:r>
            <a:r>
              <a:rPr lang="zh-CN" altLang="en-US" dirty="0">
                <a:solidFill>
                  <a:schemeClr val="accent5">
                    <a:lumMod val="75000"/>
                  </a:schemeClr>
                </a:solidFill>
              </a:rPr>
              <a:t>檢</a:t>
            </a:r>
            <a:r>
              <a:rPr lang="zh-CN" altLang="en-US" dirty="0" smtClean="0">
                <a:solidFill>
                  <a:schemeClr val="accent5">
                    <a:lumMod val="75000"/>
                  </a:schemeClr>
                </a:solidFill>
              </a:rPr>
              <a:t>視</a:t>
            </a:r>
            <a:endParaRPr lang="en-US" altLang="zh-CN" dirty="0">
              <a:solidFill>
                <a:schemeClr val="accent5">
                  <a:lumMod val="75000"/>
                </a:schemeClr>
              </a:solidFill>
            </a:endParaRPr>
          </a:p>
        </p:txBody>
      </p:sp>
      <p:sp>
        <p:nvSpPr>
          <p:cNvPr id="6" name="TextBox 5"/>
          <p:cNvSpPr txBox="1"/>
          <p:nvPr/>
        </p:nvSpPr>
        <p:spPr>
          <a:xfrm>
            <a:off x="6276360" y="1604864"/>
            <a:ext cx="404640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內容</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不會被檢視</a:t>
            </a:r>
            <a:endParaRPr lang="en-US" altLang="zh-CN" dirty="0" smtClean="0">
              <a:solidFill>
                <a:schemeClr val="accent5">
                  <a:lumMod val="75000"/>
                </a:schemeClr>
              </a:solidFill>
            </a:endParaRPr>
          </a:p>
        </p:txBody>
      </p:sp>
      <p:sp>
        <p:nvSpPr>
          <p:cNvPr id="11" name="TextBox 10"/>
          <p:cNvSpPr txBox="1"/>
          <p:nvPr/>
        </p:nvSpPr>
        <p:spPr>
          <a:xfrm>
            <a:off x="1496008" y="3268825"/>
            <a:ext cx="8032968" cy="1800493"/>
          </a:xfrm>
          <a:prstGeom prst="rect">
            <a:avLst/>
          </a:prstGeom>
          <a:noFill/>
        </p:spPr>
        <p:txBody>
          <a:bodyPr wrap="none" rtlCol="0">
            <a:spAutoFit/>
          </a:bodyPr>
          <a:lstStyle/>
          <a:p>
            <a:pPr>
              <a:lnSpc>
                <a:spcPct val="150000"/>
              </a:lnSpc>
            </a:pPr>
            <a:r>
              <a:rPr lang="zh-CN" altLang="en-US" sz="2000" b="1" u="sng" dirty="0" smtClean="0"/>
              <a:t>個人隱私安全問題</a:t>
            </a:r>
            <a:endParaRPr lang="en-US" altLang="zh-CN" sz="2000" b="1" u="sng" dirty="0" smtClean="0"/>
          </a:p>
          <a:p>
            <a:pPr>
              <a:lnSpc>
                <a:spcPct val="150000"/>
              </a:lnSpc>
            </a:pPr>
            <a:r>
              <a:rPr lang="zh-CN" altLang="en-US" dirty="0"/>
              <a:t>市面上</a:t>
            </a:r>
            <a:r>
              <a:rPr lang="zh-CN" altLang="en-US" dirty="0" smtClean="0"/>
              <a:t>的雲端系統因為盈利及系統維護的問題而可以檢視我們的資料與資料，</a:t>
            </a:r>
            <a:endParaRPr lang="en-US" altLang="zh-CN" dirty="0" smtClean="0"/>
          </a:p>
          <a:p>
            <a:pPr>
              <a:lnSpc>
                <a:spcPct val="150000"/>
              </a:lnSpc>
            </a:pPr>
            <a:r>
              <a:rPr lang="zh-CN" altLang="en-US" dirty="0" smtClean="0"/>
              <a:t>和出售我們的相關個人資料給相關機構作喜好分析。</a:t>
            </a:r>
            <a:endParaRPr lang="en-US" altLang="zh-CN" dirty="0" smtClean="0"/>
          </a:p>
          <a:p>
            <a:pPr>
              <a:lnSpc>
                <a:spcPct val="150000"/>
              </a:lnSpc>
            </a:pPr>
            <a:r>
              <a:rPr lang="zh-CN" altLang="en-US" dirty="0"/>
              <a:t>所</a:t>
            </a:r>
            <a:r>
              <a:rPr lang="zh-CN" altLang="en-US" dirty="0" smtClean="0"/>
              <a:t>以個資不會被檢視的雲端系統的接受度很高</a:t>
            </a:r>
            <a:endParaRPr lang="en-US" dirty="0"/>
          </a:p>
        </p:txBody>
      </p:sp>
    </p:spTree>
    <p:extLst>
      <p:ext uri="{BB962C8B-B14F-4D97-AF65-F5344CB8AC3E}">
        <p14:creationId xmlns:p14="http://schemas.microsoft.com/office/powerpoint/2010/main" val="146571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66354"/>
          </a:xfrm>
        </p:spPr>
        <p:txBody>
          <a:bodyPr/>
          <a:lstStyle/>
          <a:p>
            <a:r>
              <a:rPr lang="zh-CN" altLang="en-US" dirty="0" smtClean="0"/>
              <a:t>市面上</a:t>
            </a:r>
            <a:r>
              <a:rPr lang="en-US" altLang="zh-CN" dirty="0" smtClean="0"/>
              <a:t>										</a:t>
            </a:r>
            <a:r>
              <a:rPr lang="zh-CN" altLang="en-US" dirty="0" smtClean="0"/>
              <a:t>課程的</a:t>
            </a:r>
            <a:endParaRPr lang="en-US" dirty="0"/>
          </a:p>
        </p:txBody>
      </p:sp>
      <p:sp>
        <p:nvSpPr>
          <p:cNvPr id="7" name="TextBox 6"/>
          <p:cNvSpPr txBox="1"/>
          <p:nvPr/>
        </p:nvSpPr>
        <p:spPr>
          <a:xfrm>
            <a:off x="1141412" y="2757104"/>
            <a:ext cx="404640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註</a:t>
            </a:r>
            <a:r>
              <a:rPr lang="zh-CN" altLang="en-US" dirty="0" smtClean="0"/>
              <a:t>冊方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a:p>
            <a:pPr marL="742950" lvl="1" indent="-285750">
              <a:buFont typeface="Arial" panose="020B0604020202020204" pitchFamily="34" charset="0"/>
              <a:buChar char="•"/>
            </a:pPr>
            <a:r>
              <a:rPr lang="zh-CN" altLang="en-US" dirty="0" smtClean="0">
                <a:solidFill>
                  <a:schemeClr val="accent5">
                    <a:lumMod val="75000"/>
                  </a:schemeClr>
                </a:solidFill>
              </a:rPr>
              <a:t>各種身</a:t>
            </a:r>
            <a:r>
              <a:rPr lang="zh-CN" altLang="en-US" dirty="0">
                <a:solidFill>
                  <a:schemeClr val="accent5">
                    <a:lumMod val="75000"/>
                  </a:schemeClr>
                </a:solidFill>
              </a:rPr>
              <a:t>份驗證</a:t>
            </a:r>
            <a:endParaRPr lang="en-US" altLang="zh-CN" dirty="0" smtClean="0">
              <a:solidFill>
                <a:schemeClr val="accent5">
                  <a:lumMod val="75000"/>
                </a:schemeClr>
              </a:solidFill>
            </a:endParaRPr>
          </a:p>
          <a:p>
            <a:pPr marL="742950" lvl="1" indent="-285750">
              <a:buFont typeface="Arial" panose="020B0604020202020204" pitchFamily="34" charset="0"/>
              <a:buChar char="•"/>
            </a:pPr>
            <a:endParaRPr lang="en-US" altLang="zh-CN" dirty="0" smtClean="0"/>
          </a:p>
        </p:txBody>
      </p:sp>
      <p:sp>
        <p:nvSpPr>
          <p:cNvPr id="8" name="TextBox 7"/>
          <p:cNvSpPr txBox="1"/>
          <p:nvPr/>
        </p:nvSpPr>
        <p:spPr>
          <a:xfrm>
            <a:off x="6276359" y="2757104"/>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註</a:t>
            </a:r>
            <a:r>
              <a:rPr lang="zh-CN" altLang="en-US" dirty="0" smtClean="0"/>
              <a:t>冊方</a:t>
            </a:r>
            <a:r>
              <a:rPr lang="zh-CN" altLang="en-US" dirty="0"/>
              <a:t>式</a:t>
            </a:r>
            <a:endParaRPr lang="en-US" altLang="zh-CN" dirty="0" smtClean="0"/>
          </a:p>
          <a:p>
            <a:pPr marL="742950" lvl="1" indent="-285750">
              <a:buFont typeface="Arial" panose="020B0604020202020204" pitchFamily="34" charset="0"/>
              <a:buChar char="•"/>
            </a:pPr>
            <a:r>
              <a:rPr lang="zh-CN" altLang="en-US" dirty="0"/>
              <a:t>電子郵</a:t>
            </a:r>
            <a:r>
              <a:rPr lang="zh-CN" altLang="en-US" dirty="0" smtClean="0"/>
              <a:t>件</a:t>
            </a:r>
            <a:endParaRPr lang="en-US" altLang="zh-CN" dirty="0" smtClean="0"/>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
        <p:nvSpPr>
          <p:cNvPr id="11" name="TextBox 10"/>
          <p:cNvSpPr txBox="1"/>
          <p:nvPr/>
        </p:nvSpPr>
        <p:spPr>
          <a:xfrm>
            <a:off x="1520889" y="4161337"/>
            <a:ext cx="8032968" cy="1384995"/>
          </a:xfrm>
          <a:prstGeom prst="rect">
            <a:avLst/>
          </a:prstGeom>
          <a:noFill/>
        </p:spPr>
        <p:txBody>
          <a:bodyPr wrap="none" rtlCol="0">
            <a:spAutoFit/>
          </a:bodyPr>
          <a:lstStyle/>
          <a:p>
            <a:pPr>
              <a:lnSpc>
                <a:spcPct val="150000"/>
              </a:lnSpc>
            </a:pPr>
            <a:r>
              <a:rPr lang="zh-CN" altLang="en-US" sz="2000" b="1" u="sng" dirty="0"/>
              <a:t>資安</a:t>
            </a:r>
            <a:r>
              <a:rPr lang="zh-CN" altLang="en-US" sz="2000" b="1" u="sng" dirty="0" smtClean="0"/>
              <a:t>安全問題</a:t>
            </a:r>
            <a:endParaRPr lang="en-US" altLang="zh-CN" sz="2000" b="1" u="sng" dirty="0" smtClean="0"/>
          </a:p>
          <a:p>
            <a:pPr>
              <a:lnSpc>
                <a:spcPct val="150000"/>
              </a:lnSpc>
            </a:pPr>
            <a:r>
              <a:rPr lang="zh-CN" altLang="en-US" dirty="0"/>
              <a:t>市面上</a:t>
            </a:r>
            <a:r>
              <a:rPr lang="zh-CN" altLang="en-US" dirty="0" smtClean="0"/>
              <a:t>的雲端系統會做詳細的身份認證以避免有心人士或駭客的破壞與侵入，</a:t>
            </a:r>
            <a:endParaRPr lang="en-US" altLang="zh-CN" dirty="0" smtClean="0"/>
          </a:p>
          <a:p>
            <a:pPr>
              <a:lnSpc>
                <a:spcPct val="150000"/>
              </a:lnSpc>
            </a:pPr>
            <a:r>
              <a:rPr lang="zh-CN" altLang="en-US" dirty="0"/>
              <a:t>可</a:t>
            </a:r>
            <a:r>
              <a:rPr lang="zh-CN" altLang="en-US" dirty="0" smtClean="0"/>
              <a:t>是本系統卻沒有此項安全保護，可能會被攻擊</a:t>
            </a:r>
            <a:endParaRPr lang="en-US" dirty="0"/>
          </a:p>
        </p:txBody>
      </p:sp>
    </p:spTree>
    <p:extLst>
      <p:ext uri="{BB962C8B-B14F-4D97-AF65-F5344CB8AC3E}">
        <p14:creationId xmlns:p14="http://schemas.microsoft.com/office/powerpoint/2010/main" val="26706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66354"/>
          </a:xfrm>
        </p:spPr>
        <p:txBody>
          <a:bodyPr/>
          <a:lstStyle/>
          <a:p>
            <a:r>
              <a:rPr lang="zh-CN" altLang="en-US" dirty="0" smtClean="0"/>
              <a:t>市面上</a:t>
            </a:r>
            <a:r>
              <a:rPr lang="en-US" altLang="zh-CN" dirty="0" smtClean="0"/>
              <a:t>										</a:t>
            </a:r>
            <a:r>
              <a:rPr lang="zh-CN" altLang="en-US" dirty="0" smtClean="0"/>
              <a:t>課程的</a:t>
            </a:r>
            <a:endParaRPr lang="en-US" dirty="0"/>
          </a:p>
        </p:txBody>
      </p:sp>
      <p:sp>
        <p:nvSpPr>
          <p:cNvPr id="9" name="TextBox 8"/>
          <p:cNvSpPr txBox="1"/>
          <p:nvPr/>
        </p:nvSpPr>
        <p:spPr>
          <a:xfrm>
            <a:off x="1141411" y="4463342"/>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登入</a:t>
            </a:r>
            <a:r>
              <a:rPr lang="zh-CN" altLang="en-US" dirty="0" smtClean="0"/>
              <a:t>方</a:t>
            </a:r>
            <a:r>
              <a:rPr lang="zh-CN" altLang="en-US" dirty="0"/>
              <a:t>式</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電子郵</a:t>
            </a:r>
            <a:r>
              <a:rPr lang="zh-CN" altLang="en-US" dirty="0" smtClean="0">
                <a:solidFill>
                  <a:schemeClr val="accent5">
                    <a:lumMod val="75000"/>
                  </a:schemeClr>
                </a:solidFill>
              </a:rPr>
              <a:t>件</a:t>
            </a:r>
            <a:endParaRPr lang="en-US" altLang="zh-CN" dirty="0" smtClean="0">
              <a:solidFill>
                <a:schemeClr val="accent5">
                  <a:lumMod val="75000"/>
                </a:schemeClr>
              </a:solidFill>
            </a:endParaRPr>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
        <p:nvSpPr>
          <p:cNvPr id="10" name="TextBox 9"/>
          <p:cNvSpPr txBox="1"/>
          <p:nvPr/>
        </p:nvSpPr>
        <p:spPr>
          <a:xfrm>
            <a:off x="6276358" y="4463342"/>
            <a:ext cx="404640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登入</a:t>
            </a:r>
            <a:r>
              <a:rPr lang="zh-CN" altLang="en-US" dirty="0" smtClean="0"/>
              <a:t>方</a:t>
            </a:r>
            <a:r>
              <a:rPr lang="zh-CN" altLang="en-US" dirty="0"/>
              <a:t>式</a:t>
            </a:r>
            <a:endParaRPr lang="en-US" altLang="zh-CN" dirty="0" smtClean="0"/>
          </a:p>
          <a:p>
            <a:pPr marL="742950" lvl="1" indent="-285750">
              <a:buFont typeface="Arial" panose="020B0604020202020204" pitchFamily="34" charset="0"/>
              <a:buChar char="•"/>
            </a:pPr>
            <a:r>
              <a:rPr lang="zh-CN" altLang="en-US" dirty="0">
                <a:solidFill>
                  <a:schemeClr val="accent5">
                    <a:lumMod val="75000"/>
                  </a:schemeClr>
                </a:solidFill>
              </a:rPr>
              <a:t>密鑰</a:t>
            </a:r>
            <a:endParaRPr lang="en-US" altLang="zh-CN" dirty="0" smtClean="0">
              <a:solidFill>
                <a:schemeClr val="accent5">
                  <a:lumMod val="75000"/>
                </a:schemeClr>
              </a:solidFill>
            </a:endParaRPr>
          </a:p>
          <a:p>
            <a:pPr marL="742950" lvl="1" indent="-285750">
              <a:buFont typeface="Arial" panose="020B0604020202020204" pitchFamily="34" charset="0"/>
              <a:buChar char="•"/>
            </a:pPr>
            <a:r>
              <a:rPr lang="zh-CN" altLang="en-US" dirty="0"/>
              <a:t>密</a:t>
            </a:r>
            <a:r>
              <a:rPr lang="zh-CN" altLang="en-US" dirty="0" smtClean="0"/>
              <a:t>碼</a:t>
            </a:r>
            <a:endParaRPr lang="en-US" altLang="zh-CN" dirty="0" smtClean="0"/>
          </a:p>
        </p:txBody>
      </p:sp>
      <p:sp>
        <p:nvSpPr>
          <p:cNvPr id="11" name="TextBox 10"/>
          <p:cNvSpPr txBox="1"/>
          <p:nvPr/>
        </p:nvSpPr>
        <p:spPr>
          <a:xfrm>
            <a:off x="990295" y="2019401"/>
            <a:ext cx="10572125" cy="1800493"/>
          </a:xfrm>
          <a:prstGeom prst="rect">
            <a:avLst/>
          </a:prstGeom>
          <a:noFill/>
        </p:spPr>
        <p:txBody>
          <a:bodyPr wrap="none" rtlCol="0">
            <a:spAutoFit/>
          </a:bodyPr>
          <a:lstStyle/>
          <a:p>
            <a:pPr>
              <a:lnSpc>
                <a:spcPct val="150000"/>
              </a:lnSpc>
            </a:pPr>
            <a:r>
              <a:rPr lang="zh-CN" altLang="en-US" sz="2000" b="1" u="sng" dirty="0"/>
              <a:t>登入</a:t>
            </a:r>
            <a:r>
              <a:rPr lang="zh-CN" altLang="en-US" sz="2000" b="1" u="sng" dirty="0" smtClean="0"/>
              <a:t>問題</a:t>
            </a:r>
            <a:endParaRPr lang="en-US" altLang="zh-CN" sz="2000" b="1" u="sng" dirty="0" smtClean="0"/>
          </a:p>
          <a:p>
            <a:pPr>
              <a:lnSpc>
                <a:spcPct val="150000"/>
              </a:lnSpc>
            </a:pPr>
            <a:r>
              <a:rPr lang="zh-CN" altLang="en-US" dirty="0" smtClean="0"/>
              <a:t>我們只需要記得我們的賬號與密碼就能登入市面上的雲端系統，</a:t>
            </a:r>
            <a:endParaRPr lang="en-US" altLang="zh-CN" dirty="0" smtClean="0"/>
          </a:p>
          <a:p>
            <a:pPr>
              <a:lnSpc>
                <a:spcPct val="150000"/>
              </a:lnSpc>
            </a:pPr>
            <a:r>
              <a:rPr lang="zh-CN" altLang="en-US" dirty="0" smtClean="0"/>
              <a:t>可是卻要每一次都使用一次性的密鑰才能登入本系統，如果不小心刪了密鑰或使用其他電腦就無發打開</a:t>
            </a:r>
            <a:endParaRPr lang="en-US" altLang="zh-CN" dirty="0" smtClean="0"/>
          </a:p>
          <a:p>
            <a:pPr>
              <a:lnSpc>
                <a:spcPct val="150000"/>
              </a:lnSpc>
            </a:pPr>
            <a:r>
              <a:rPr lang="zh-CN" altLang="en-US" dirty="0"/>
              <a:t>本系</a:t>
            </a:r>
            <a:r>
              <a:rPr lang="zh-CN" altLang="en-US" dirty="0" smtClean="0"/>
              <a:t>統</a:t>
            </a:r>
            <a:endParaRPr lang="en-US" dirty="0"/>
          </a:p>
        </p:txBody>
      </p:sp>
    </p:spTree>
    <p:extLst>
      <p:ext uri="{BB962C8B-B14F-4D97-AF65-F5344CB8AC3E}">
        <p14:creationId xmlns:p14="http://schemas.microsoft.com/office/powerpoint/2010/main" val="2704652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30</TotalTime>
  <Words>433</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Microsoft JhengHei</vt:lpstr>
      <vt:lpstr>新細明體</vt:lpstr>
      <vt:lpstr>宋体</vt:lpstr>
      <vt:lpstr>Arial</vt:lpstr>
      <vt:lpstr>Calibri</vt:lpstr>
      <vt:lpstr>Century Gothic</vt:lpstr>
      <vt:lpstr>Mesh</vt:lpstr>
      <vt:lpstr>課程雲端倉儲系統 與市面上的雲端系統之優劣分析</vt:lpstr>
      <vt:lpstr>市面上          課程的</vt:lpstr>
      <vt:lpstr>市面上          課程的</vt:lpstr>
      <vt:lpstr>市面上          課程的</vt:lpstr>
      <vt:lpstr>市面上          課程的</vt:lpstr>
      <vt:lpstr>市面上          課程的</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課程雲端倉儲系統 與市面上的雲端系統之優劣分析</dc:title>
  <dc:creator>Cayon Liow Keei Yann</dc:creator>
  <cp:lastModifiedBy>Cayon Liow Keei Yann</cp:lastModifiedBy>
  <cp:revision>4</cp:revision>
  <dcterms:created xsi:type="dcterms:W3CDTF">2016-10-16T08:46:11Z</dcterms:created>
  <dcterms:modified xsi:type="dcterms:W3CDTF">2016-10-16T09:16:42Z</dcterms:modified>
</cp:coreProperties>
</file>