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8" r:id="rId1"/>
  </p:sldMasterIdLst>
  <p:sldIdLst>
    <p:sldId id="256" r:id="rId2"/>
    <p:sldId id="257" r:id="rId3"/>
    <p:sldId id="260" r:id="rId4"/>
    <p:sldId id="261" r:id="rId5"/>
    <p:sldId id="263" r:id="rId6"/>
    <p:sldId id="264" r:id="rId7"/>
    <p:sldId id="266" r:id="rId8"/>
    <p:sldId id="265" r:id="rId9"/>
    <p:sldId id="267" r:id="rId10"/>
    <p:sldId id="268" r:id="rId11"/>
    <p:sldId id="269" r:id="rId12"/>
    <p:sldId id="270" r:id="rId13"/>
    <p:sldId id="271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6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1160EA64-D806-43AC-9DF2-F8C432F32B4C}" type="datetimeFigureOut">
              <a:rPr lang="en-US" smtClean="0"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2225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67C6F52A-A82B-47A2-A83A-8C4C91F2D59F}" type="datetimeFigureOut">
              <a:rPr lang="en-US" smtClean="0"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46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21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439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11/13/2016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5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11/13/2016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11/13/2016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846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D1BE4249-C0D0-4B06-8692-E8BB871AF643}" type="datetimeFigureOut">
              <a:rPr lang="en-US" smtClean="0"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84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042B0DB6-F5C7-45FB-8CF3-31B45F9C2DAC}" type="datetimeFigureOut">
              <a:rPr lang="en-US" smtClean="0"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80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1160EA64-D806-43AC-9DF2-F8C432F32B4C}" type="datetimeFigureOut">
              <a:rPr lang="en-US" smtClean="0"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38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hf sldNum="0" hdr="0" ftr="0" dt="0"/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Bitcoin</a:t>
            </a:r>
            <a:br>
              <a:rPr lang="en-US" dirty="0" smtClean="0"/>
            </a:br>
            <a:r>
              <a:rPr lang="zh-CN" altLang="en-US" dirty="0"/>
              <a:t>比特幣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F74045018 </a:t>
            </a:r>
            <a:r>
              <a:rPr lang="zh-CN" altLang="en-US" dirty="0" smtClean="0"/>
              <a:t>廖其忻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4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9" y="1369533"/>
            <a:ext cx="8770571" cy="1560716"/>
          </a:xfrm>
        </p:spPr>
        <p:txBody>
          <a:bodyPr/>
          <a:lstStyle/>
          <a:p>
            <a:r>
              <a:rPr lang="zh-CN" altLang="en-US" dirty="0"/>
              <a:t>難度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為了使得資料塊產生的速度維持在大約每十分鐘一個，產生新資料塊的難度會定期調整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640080" lvl="2"/>
            <a:r>
              <a:rPr lang="zh-TW" altLang="en-US" dirty="0" smtClean="0"/>
              <a:t>如果</a:t>
            </a:r>
            <a:r>
              <a:rPr lang="zh-TW" altLang="en-US" dirty="0"/>
              <a:t>資料塊產生的速度加快了，那麼就提高挖礦難度；如果資料塊產生速度變慢了，那麼就降低難度</a:t>
            </a:r>
            <a:endParaRPr lang="en-US" altLang="zh-TW" dirty="0"/>
          </a:p>
          <a:p>
            <a:r>
              <a:rPr lang="zh-TW" altLang="en-US" dirty="0"/>
              <a:t>比特幣系統在每隔 </a:t>
            </a:r>
            <a:r>
              <a:rPr lang="en-US" altLang="zh-TW" dirty="0"/>
              <a:t>2016 </a:t>
            </a:r>
            <a:r>
              <a:rPr lang="zh-TW" altLang="en-US" dirty="0"/>
              <a:t>個資料塊被產出</a:t>
            </a:r>
            <a:r>
              <a:rPr lang="zh-TW" altLang="en-US" dirty="0" smtClean="0"/>
              <a:t>後，</a:t>
            </a:r>
            <a:r>
              <a:rPr lang="zh-TW" altLang="en-US" dirty="0"/>
              <a:t>會以最近這段時間的資料塊產生速度，自動重新計算接下來的 </a:t>
            </a:r>
            <a:r>
              <a:rPr lang="en-US" altLang="zh-TW" dirty="0"/>
              <a:t>2016 </a:t>
            </a:r>
            <a:r>
              <a:rPr lang="zh-TW" altLang="en-US" dirty="0"/>
              <a:t>個資料塊之挖礦難度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而</a:t>
            </a:r>
            <a:r>
              <a:rPr lang="zh-TW" altLang="en-US" dirty="0"/>
              <a:t>難度基本上就決定了一個有效的資料塊標頭</a:t>
            </a:r>
            <a:r>
              <a:rPr lang="en-US" altLang="zh-TW" dirty="0"/>
              <a:t>(Block Header)</a:t>
            </a:r>
            <a:r>
              <a:rPr lang="zh-TW" altLang="en-US" dirty="0"/>
              <a:t>之 </a:t>
            </a:r>
            <a:r>
              <a:rPr lang="en-US" altLang="zh-TW" dirty="0"/>
              <a:t>SHA-256 </a:t>
            </a:r>
            <a:r>
              <a:rPr lang="zh-TW" altLang="en-US" dirty="0"/>
              <a:t>雜湊值應小於一定值，也就是說該雜湊值必須要恰好落在目標區間之內才算有效，當目標區間越小就意味著命中機率越</a:t>
            </a:r>
            <a:r>
              <a:rPr lang="zh-TW" altLang="en-US" dirty="0" smtClean="0"/>
              <a:t>低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3478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1291157"/>
            <a:ext cx="8770571" cy="1560716"/>
          </a:xfrm>
        </p:spPr>
        <p:txBody>
          <a:bodyPr/>
          <a:lstStyle/>
          <a:p>
            <a:r>
              <a:rPr lang="zh-CN" altLang="en-US" dirty="0" smtClean="0"/>
              <a:t>礦池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bitcointalk</a:t>
            </a:r>
            <a:r>
              <a:rPr lang="zh-TW" altLang="en-US" dirty="0"/>
              <a:t>上的極客開發出一種可以將少量算力合併聯合運作的方法，使用這種方式建立的網站便被稱作“</a:t>
            </a:r>
            <a:r>
              <a:rPr lang="en-US" altLang="zh-TW" dirty="0" err="1" smtClean="0"/>
              <a:t>MiningPool</a:t>
            </a:r>
            <a:r>
              <a:rPr lang="en-US" altLang="zh-TW" dirty="0" smtClean="0"/>
              <a:t>”</a:t>
            </a:r>
          </a:p>
          <a:p>
            <a:r>
              <a:rPr lang="zh-TW" altLang="en-US" dirty="0"/>
              <a:t>在此機制中，不論個人礦工所能使用的運算力多寡，只要是透過加入礦池來參與挖礦活動，無論是否有成功挖掘出有效資料塊，皆可經由對礦池的貢獻來獲得少量比特幣獎勵，亦即多人合作挖礦，獲得的比特幣獎勵也由多人依照貢獻度分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2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9" y="1238905"/>
            <a:ext cx="8770571" cy="1560716"/>
          </a:xfrm>
        </p:spPr>
        <p:txBody>
          <a:bodyPr/>
          <a:lstStyle/>
          <a:p>
            <a:r>
              <a:rPr lang="zh-CN" altLang="en-US" dirty="0" smtClean="0"/>
              <a:t>礦機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最早期：自己電腦</a:t>
            </a:r>
            <a:r>
              <a:rPr lang="en-US" altLang="zh-CN" dirty="0" smtClean="0"/>
              <a:t>CPU</a:t>
            </a:r>
          </a:p>
          <a:p>
            <a:r>
              <a:rPr lang="zh-CN" altLang="en-US" dirty="0"/>
              <a:t>然</a:t>
            </a:r>
            <a:r>
              <a:rPr lang="zh-CN" altLang="en-US" dirty="0" smtClean="0"/>
              <a:t>後：</a:t>
            </a:r>
            <a:r>
              <a:rPr lang="zh-CN" altLang="en-US" dirty="0"/>
              <a:t>顯示卡的</a:t>
            </a:r>
            <a:r>
              <a:rPr lang="en-US" dirty="0"/>
              <a:t>GPU Stream </a:t>
            </a:r>
            <a:r>
              <a:rPr lang="en-US" dirty="0" smtClean="0"/>
              <a:t>Processors</a:t>
            </a:r>
          </a:p>
          <a:p>
            <a:pPr marL="640080" lvl="2"/>
            <a:r>
              <a:rPr lang="zh-CN" altLang="en-US" dirty="0"/>
              <a:t>缺點：</a:t>
            </a:r>
            <a:r>
              <a:rPr lang="zh-TW" altLang="en-US" dirty="0"/>
              <a:t>顯示晶片原本並不是專門用於挖礦，因此用顯示卡挖礦不僅很耗電而且發熱量又</a:t>
            </a:r>
            <a:r>
              <a:rPr lang="zh-TW" altLang="en-US" dirty="0" smtClean="0"/>
              <a:t>高</a:t>
            </a:r>
            <a:endParaRPr lang="en-US" altLang="zh-TW" dirty="0" smtClean="0"/>
          </a:p>
          <a:p>
            <a:pPr marL="320040" lvl="1"/>
            <a:r>
              <a:rPr lang="zh-CN" altLang="en-US" dirty="0"/>
              <a:t>然後：</a:t>
            </a:r>
            <a:r>
              <a:rPr lang="en-US" altLang="zh-CN" sz="2000" dirty="0" smtClean="0"/>
              <a:t>FPGA</a:t>
            </a:r>
            <a:r>
              <a:rPr lang="zh-CN" altLang="en-US" sz="2000" dirty="0"/>
              <a:t>（</a:t>
            </a:r>
            <a:r>
              <a:rPr lang="zh-TW" altLang="en-US" sz="2000" dirty="0"/>
              <a:t>現場可程式化閘陣列</a:t>
            </a:r>
            <a:r>
              <a:rPr lang="en-US" altLang="zh-TW" sz="2000" b="1" dirty="0"/>
              <a:t>,</a:t>
            </a:r>
            <a:r>
              <a:rPr lang="en-US" altLang="zh-CN" sz="2000" dirty="0"/>
              <a:t>Field Programmable Graphics Array</a:t>
            </a:r>
            <a:r>
              <a:rPr lang="en-US" altLang="zh-CN" sz="2000" dirty="0" smtClean="0"/>
              <a:t>)</a:t>
            </a:r>
          </a:p>
          <a:p>
            <a:pPr marL="1280160" lvl="4"/>
            <a:r>
              <a:rPr lang="zh-TW" altLang="en-US" i="0" dirty="0" smtClean="0"/>
              <a:t>缺</a:t>
            </a:r>
            <a:r>
              <a:rPr lang="zh-TW" altLang="en-US" i="0" dirty="0"/>
              <a:t>點是速度比較慢及無法完成複雜的設計，功耗也比較高</a:t>
            </a:r>
            <a:endParaRPr lang="en-US" altLang="zh-CN" dirty="0"/>
          </a:p>
          <a:p>
            <a:pPr marL="640080" lvl="3" indent="0">
              <a:buNone/>
            </a:pPr>
            <a:r>
              <a:rPr lang="en-US" altLang="zh-CN" dirty="0"/>
              <a:t>	</a:t>
            </a:r>
            <a:r>
              <a:rPr lang="zh-CN" altLang="en-US" sz="2000" dirty="0" smtClean="0"/>
              <a:t>：</a:t>
            </a:r>
            <a:r>
              <a:rPr lang="en-US" altLang="zh-TW" sz="2000" dirty="0" smtClean="0"/>
              <a:t>ASIC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Application-specific integrated circuit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1245870" lvl="4" indent="-285750"/>
            <a:r>
              <a:rPr lang="zh-TW" altLang="en-US" dirty="0" smtClean="0"/>
              <a:t>專</a:t>
            </a:r>
            <a:r>
              <a:rPr lang="zh-TW" altLang="en-US" dirty="0"/>
              <a:t>為挖礦所設</a:t>
            </a:r>
            <a:r>
              <a:rPr lang="zh-TW" altLang="en-US" dirty="0" smtClean="0"/>
              <a:t>計</a:t>
            </a:r>
            <a:r>
              <a:rPr lang="en-US" altLang="zh-TW" dirty="0" smtClean="0"/>
              <a:t>(</a:t>
            </a:r>
            <a:r>
              <a:rPr lang="zh-TW" altLang="en-US" dirty="0"/>
              <a:t>對</a:t>
            </a:r>
            <a:r>
              <a:rPr lang="en-US" altLang="zh-TW" dirty="0"/>
              <a:t>Hash</a:t>
            </a:r>
            <a:r>
              <a:rPr lang="zh-TW" altLang="en-US" dirty="0"/>
              <a:t>計算優</a:t>
            </a:r>
            <a:r>
              <a:rPr lang="zh-TW" altLang="en-US" dirty="0" smtClean="0"/>
              <a:t>化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</a:t>
            </a:r>
            <a:r>
              <a:rPr lang="zh-TW" altLang="en-US" dirty="0"/>
              <a:t>晶</a:t>
            </a:r>
            <a:r>
              <a:rPr lang="zh-TW" altLang="en-US" dirty="0" smtClean="0"/>
              <a:t>片</a:t>
            </a:r>
            <a:r>
              <a:rPr lang="en-US" altLang="zh-TW" dirty="0" smtClean="0"/>
              <a:t>,</a:t>
            </a:r>
            <a:r>
              <a:rPr lang="zh-TW" altLang="en-US" i="0" dirty="0"/>
              <a:t> 功耗</a:t>
            </a:r>
            <a:r>
              <a:rPr lang="zh-TW" altLang="en-US" i="0" dirty="0" smtClean="0"/>
              <a:t>低，節</a:t>
            </a:r>
            <a:r>
              <a:rPr lang="zh-TW" altLang="en-US" i="0" dirty="0"/>
              <a:t>省電費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5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9" y="1308573"/>
            <a:ext cx="8770571" cy="1560716"/>
          </a:xfrm>
        </p:spPr>
        <p:txBody>
          <a:bodyPr/>
          <a:lstStyle/>
          <a:p>
            <a:r>
              <a:rPr lang="zh-CN" altLang="en-US" dirty="0"/>
              <a:t>手續費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比特幣礦工會對每筆交易收取少量費用，其主要目的是防止有人大量發送無聊的小額交易，浪費網路資源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当前每筆交易的手续费为</a:t>
            </a:r>
            <a:r>
              <a:rPr lang="en-US" altLang="zh-TW" dirty="0"/>
              <a:t>0.00001btc/</a:t>
            </a:r>
            <a:r>
              <a:rPr lang="zh-TW" altLang="en-US" dirty="0"/>
              <a:t>千字节</a:t>
            </a:r>
            <a:endParaRPr lang="en-US" altLang="zh-TW" dirty="0"/>
          </a:p>
          <a:p>
            <a:pPr lvl="1"/>
            <a:r>
              <a:rPr lang="zh-TW" altLang="en-US" dirty="0"/>
              <a:t>因为大部分交易占用的数据量都小于</a:t>
            </a:r>
            <a:r>
              <a:rPr lang="en-US" altLang="zh-TW" dirty="0"/>
              <a:t>1</a:t>
            </a:r>
            <a:r>
              <a:rPr lang="zh-TW" altLang="en-US" dirty="0"/>
              <a:t>千字节</a:t>
            </a:r>
          </a:p>
          <a:p>
            <a:r>
              <a:rPr lang="zh-TW" altLang="en-US" dirty="0"/>
              <a:t>目前比特幣系統中手續費的計算標準並非強制性的，因此使用者也可以在交易進行時不給予任何手續</a:t>
            </a:r>
            <a:r>
              <a:rPr lang="zh-TW" altLang="en-US" dirty="0" smtClean="0"/>
              <a:t>費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但</a:t>
            </a:r>
            <a:r>
              <a:rPr lang="zh-TW" altLang="en-US" dirty="0"/>
              <a:t>大多數礦工在組建資料塊時通常會優先考慮帶有較高手續費的交易，因此無附帶任何手續費的交易，可能會需要等待較長的時間才能被處理並納入區塊鏈中</a:t>
            </a:r>
            <a:endParaRPr lang="en-US" dirty="0"/>
          </a:p>
          <a:p>
            <a:r>
              <a:rPr lang="zh-TW" altLang="en-US" dirty="0" smtClean="0"/>
              <a:t>在</a:t>
            </a:r>
            <a:r>
              <a:rPr lang="zh-TW" altLang="en-US" dirty="0"/>
              <a:t>將來比特幣區塊獎勵較少時，手續費將成為礦工收入的主要來源，比特幣的手續費會與該交易佔用的位元組數相</a:t>
            </a:r>
            <a:r>
              <a:rPr lang="zh-TW" altLang="en-US" dirty="0" smtClean="0"/>
              <a:t>關 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5302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7959" y="2853819"/>
            <a:ext cx="5859724" cy="1841715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8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9" y="583093"/>
            <a:ext cx="8770571" cy="156071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/>
              <a:t>是</a:t>
            </a:r>
            <a:r>
              <a:rPr lang="zh-TW" altLang="en-US" sz="2400" dirty="0"/>
              <a:t>一種全球通用的加密互聯網貨</a:t>
            </a:r>
            <a:r>
              <a:rPr lang="zh-TW" altLang="en-US" sz="2400" dirty="0" smtClean="0"/>
              <a:t>幣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採</a:t>
            </a:r>
            <a:r>
              <a:rPr lang="zh-TW" altLang="en-US" sz="2400" dirty="0"/>
              <a:t>用對等網路開發的區塊鏈，開啟第二代互聯網的廣泛應</a:t>
            </a:r>
            <a:r>
              <a:rPr lang="zh-TW" altLang="en-US" sz="2400" dirty="0" smtClean="0"/>
              <a:t>用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一</a:t>
            </a:r>
            <a:r>
              <a:rPr lang="zh-TW" altLang="en-US" sz="2400" dirty="0"/>
              <a:t>種對等網路支付系統和虛擬計價工具，</a:t>
            </a:r>
            <a:r>
              <a:rPr lang="zh-TW" altLang="en-US" sz="2400" dirty="0" smtClean="0"/>
              <a:t>被稱</a:t>
            </a:r>
            <a:r>
              <a:rPr lang="zh-TW" altLang="en-US" sz="2400" dirty="0"/>
              <a:t>為數位貨幣</a:t>
            </a:r>
            <a:r>
              <a:rPr lang="zh-TW" altLang="en-US" sz="2400" dirty="0" smtClean="0"/>
              <a:t>，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最</a:t>
            </a:r>
            <a:r>
              <a:rPr lang="zh-TW" altLang="en-US" sz="2400" dirty="0"/>
              <a:t>早在</a:t>
            </a:r>
            <a:r>
              <a:rPr lang="en-US" altLang="zh-TW" sz="2400" dirty="0"/>
              <a:t>2009</a:t>
            </a:r>
            <a:r>
              <a:rPr lang="zh-TW" altLang="en-US" sz="2400" dirty="0"/>
              <a:t>年由化名的開發者中本聰以開源軟體形式推出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由</a:t>
            </a:r>
            <a:r>
              <a:rPr lang="zh-TW" altLang="en-US" sz="2400" dirty="0"/>
              <a:t>於其採用密碼技術來控制貨幣的生產和轉移，因此比特幣也被認為是一種加密電子貨幣</a:t>
            </a:r>
            <a:endParaRPr lang="en-US" sz="2400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540" y="758827"/>
            <a:ext cx="6077626" cy="126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52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592639" y="1776548"/>
            <a:ext cx="2107018" cy="2708367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orbel" panose="020B0503020204020204" pitchFamily="34" charset="0"/>
              <a:buNone/>
            </a:pPr>
            <a:r>
              <a:rPr lang="zh-CN" altLang="en-US" sz="2800" u="sng" smtClean="0"/>
              <a:t>支持</a:t>
            </a:r>
            <a:endParaRPr lang="en-US" altLang="zh-TW" sz="2800" u="sng" smtClean="0"/>
          </a:p>
          <a:p>
            <a:pPr>
              <a:lnSpc>
                <a:spcPct val="100000"/>
              </a:lnSpc>
            </a:pPr>
            <a:r>
              <a:rPr lang="zh-TW" altLang="en-US" sz="2800" smtClean="0"/>
              <a:t>比利時</a:t>
            </a:r>
            <a:endParaRPr lang="en-US" altLang="zh-TW" sz="2800" smtClean="0"/>
          </a:p>
          <a:p>
            <a:pPr>
              <a:lnSpc>
                <a:spcPct val="100000"/>
              </a:lnSpc>
            </a:pPr>
            <a:r>
              <a:rPr lang="zh-TW" altLang="en-US" sz="2800" smtClean="0"/>
              <a:t> 巴西 </a:t>
            </a:r>
            <a:endParaRPr lang="en-US" altLang="zh-TW" sz="2800" smtClean="0"/>
          </a:p>
          <a:p>
            <a:pPr>
              <a:lnSpc>
                <a:spcPct val="100000"/>
              </a:lnSpc>
            </a:pPr>
            <a:r>
              <a:rPr lang="zh-TW" altLang="en-US" sz="2800" smtClean="0"/>
              <a:t>澳大利亞 </a:t>
            </a:r>
            <a:endParaRPr lang="en-US" altLang="zh-TW" sz="2800" smtClean="0"/>
          </a:p>
          <a:p>
            <a:pPr>
              <a:lnSpc>
                <a:spcPct val="100000"/>
              </a:lnSpc>
            </a:pPr>
            <a:r>
              <a:rPr lang="zh-TW" altLang="en-US" sz="2800" smtClean="0"/>
              <a:t>芬蘭 </a:t>
            </a:r>
            <a:endParaRPr lang="en-US" altLang="zh-TW" sz="2800" smtClean="0"/>
          </a:p>
          <a:p>
            <a:pPr marL="0" indent="0">
              <a:lnSpc>
                <a:spcPct val="100000"/>
              </a:lnSpc>
              <a:buFont typeface="Corbel" panose="020B0503020204020204" pitchFamily="34" charset="0"/>
              <a:buNone/>
            </a:pPr>
            <a:endParaRPr lang="en-US" altLang="zh-TW" sz="2800" dirty="0" smtClean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535269" y="2246811"/>
            <a:ext cx="2022876" cy="1994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dirty="0" smtClean="0"/>
              <a:t>德國 </a:t>
            </a:r>
            <a:endParaRPr lang="en-US" altLang="zh-TW" sz="2800" dirty="0" smtClean="0"/>
          </a:p>
          <a:p>
            <a:r>
              <a:rPr lang="zh-TW" altLang="en-US" sz="2800" dirty="0" smtClean="0"/>
              <a:t>土耳其</a:t>
            </a:r>
            <a:endParaRPr lang="en-US" altLang="zh-TW" sz="2800" dirty="0" smtClean="0"/>
          </a:p>
          <a:p>
            <a:r>
              <a:rPr lang="zh-TW" altLang="en-US" sz="2800" dirty="0" smtClean="0"/>
              <a:t> 紐西蘭</a:t>
            </a:r>
            <a:endParaRPr lang="en-US" sz="28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268542" y="1776548"/>
            <a:ext cx="1858842" cy="276998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</a:pPr>
            <a:r>
              <a:rPr lang="zh-CN" altLang="en-US" sz="2800" u="sng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反對</a:t>
            </a:r>
            <a:endParaRPr lang="en-US" altLang="zh-TW" sz="2800" u="sng" smtClean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</a:pPr>
            <a:r>
              <a:rPr lang="zh-TW" altLang="en-US" sz="280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中國 </a:t>
            </a:r>
            <a:endParaRPr lang="en-US" altLang="zh-TW" sz="2800" smtClean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</a:pPr>
            <a:r>
              <a:rPr lang="zh-TW" altLang="en-US" sz="2800" smtClean="0"/>
              <a:t>泰國 </a:t>
            </a:r>
            <a:endParaRPr lang="en-US" altLang="zh-TW" sz="2800" smtClean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</a:pPr>
            <a:r>
              <a:rPr lang="zh-TW" altLang="en-US" sz="280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塞浦路斯 </a:t>
            </a:r>
            <a:endParaRPr lang="en-US" altLang="zh-TW" sz="2800" smtClean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</a:pPr>
            <a:r>
              <a:rPr lang="zh-TW" altLang="en-US" sz="280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丹麥 </a:t>
            </a:r>
            <a:endParaRPr lang="zh-TW" altLang="en-US" sz="2800" dirty="0" smtClean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232571" y="2363937"/>
            <a:ext cx="2191471" cy="2538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dirty="0" smtClean="0"/>
              <a:t>希</a:t>
            </a:r>
            <a:r>
              <a:rPr lang="zh-TW" altLang="en-US" sz="2800" dirty="0"/>
              <a:t>臘 </a:t>
            </a:r>
            <a:endParaRPr lang="en-US" altLang="zh-TW" sz="2800" dirty="0"/>
          </a:p>
          <a:p>
            <a:r>
              <a:rPr lang="zh-TW" altLang="en-US" sz="2800" dirty="0"/>
              <a:t>印度 </a:t>
            </a:r>
            <a:endParaRPr lang="en-US" altLang="zh-TW" sz="2800" dirty="0"/>
          </a:p>
          <a:p>
            <a:r>
              <a:rPr lang="zh-TW" altLang="en-US" sz="2800" dirty="0"/>
              <a:t>日本 </a:t>
            </a:r>
            <a:endParaRPr lang="en-US" altLang="zh-TW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407891" y="1776548"/>
            <a:ext cx="1824680" cy="2464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u="sng" dirty="0"/>
              <a:t>猶豫</a:t>
            </a:r>
            <a:endParaRPr lang="en-US" altLang="zh-TW" sz="2800" u="sng" dirty="0" smtClean="0"/>
          </a:p>
          <a:p>
            <a:r>
              <a:rPr lang="zh-TW" altLang="en-US" sz="2800" dirty="0" smtClean="0"/>
              <a:t>韓</a:t>
            </a:r>
            <a:r>
              <a:rPr lang="zh-TW" altLang="en-US" sz="2800" dirty="0"/>
              <a:t>國 </a:t>
            </a:r>
            <a:endParaRPr lang="en-US" altLang="zh-TW" sz="2800" dirty="0"/>
          </a:p>
          <a:p>
            <a:r>
              <a:rPr lang="zh-TW" altLang="en-US" sz="2800" dirty="0"/>
              <a:t>新加</a:t>
            </a:r>
            <a:r>
              <a:rPr lang="zh-TW" altLang="en-US" sz="2800" dirty="0" smtClean="0"/>
              <a:t>坡</a:t>
            </a:r>
            <a:endParaRPr lang="en-US" altLang="zh-TW" sz="2800" dirty="0" smtClean="0"/>
          </a:p>
          <a:p>
            <a:r>
              <a:rPr lang="zh-TW" altLang="en-US" sz="2800" dirty="0"/>
              <a:t>加拿大 </a:t>
            </a:r>
            <a:endParaRPr lang="en-US" altLang="zh-TW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464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4" grpId="0" build="p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039943" y="2418179"/>
                <a:ext cx="8273284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2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1</a:t>
                </a:r>
                <a:r>
                  <a:rPr lang="zh-CN" altLang="en-US" sz="3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比特幣（</a:t>
                </a:r>
                <a:r>
                  <a:rPr lang="en-US" sz="3200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Bitcoins，BTC</a:t>
                </a:r>
                <a:r>
                  <a:rPr lang="en-US" sz="3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） </a:t>
                </a:r>
                <a:endParaRPr lang="en-US" sz="3200" dirty="0" smtClean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zh-CN" altLang="en-US" sz="32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比</a:t>
                </a:r>
                <a:r>
                  <a:rPr lang="zh-CN" altLang="en-US" sz="3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特分（</a:t>
                </a:r>
                <a:r>
                  <a:rPr lang="en-US" sz="3200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Bitcent，cBTC</a:t>
                </a:r>
                <a:r>
                  <a:rPr lang="en-US" sz="3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） </a:t>
                </a:r>
                <a:endParaRPr lang="en-US" sz="3200" dirty="0" smtClean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3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比特分</a:t>
                </a:r>
                <a:r>
                  <a:rPr lang="zh-CN" altLang="en-US" sz="32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毫</a:t>
                </a:r>
                <a:r>
                  <a:rPr lang="zh-CN" altLang="en-US" sz="3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比特（</a:t>
                </a:r>
                <a:r>
                  <a:rPr lang="en-US" sz="3200" dirty="0" err="1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Milli-Bitcoins，mBTC</a:t>
                </a:r>
                <a:r>
                  <a:rPr lang="en-US" sz="32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）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 sz="3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比特分微比（</a:t>
                </a:r>
                <a:r>
                  <a:rPr lang="en-US" sz="3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Micro-Bitcoins，</a:t>
                </a:r>
                <a:r>
                  <a:rPr lang="el-GR" sz="3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μ</a:t>
                </a:r>
                <a:r>
                  <a:rPr lang="en-US" sz="3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BTC） </a:t>
                </a:r>
                <a:endParaRPr lang="en-US" sz="3200" dirty="0" smtClean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zh-CN" altLang="en-US" sz="3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比特分聰（</a:t>
                </a:r>
                <a:r>
                  <a:rPr lang="en-US" sz="3200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satoshi</a:t>
                </a:r>
                <a:r>
                  <a:rPr lang="en-US" sz="3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）</a:t>
                </a:r>
                <a:endParaRPr lang="en-US" sz="3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943" y="2418179"/>
                <a:ext cx="8273284" cy="2554545"/>
              </a:xfrm>
              <a:prstGeom prst="rect">
                <a:avLst/>
              </a:prstGeom>
              <a:blipFill>
                <a:blip r:embed="rId2"/>
                <a:stretch>
                  <a:fillRect l="-1916" t="-3341" b="-6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46847" y="430306"/>
            <a:ext cx="20489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Bitboin</a:t>
            </a:r>
            <a:endParaRPr lang="en-US" sz="4400" dirty="0">
              <a:solidFill>
                <a:schemeClr val="tx2">
                  <a:lumMod val="75000"/>
                  <a:lumOff val="2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6847" y="1561652"/>
            <a:ext cx="20537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</a:t>
            </a:r>
            <a:r>
              <a:rPr lang="en-US" sz="44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itboin</a:t>
            </a:r>
            <a:endParaRPr lang="en-US" sz="4400" dirty="0">
              <a:solidFill>
                <a:schemeClr val="tx2">
                  <a:lumMod val="75000"/>
                  <a:lumOff val="2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39943" y="522638"/>
            <a:ext cx="82732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是</a:t>
            </a:r>
            <a:r>
              <a:rPr lang="zh-CN" altLang="en-US" sz="3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指其所使用的的科技與網路</a:t>
            </a:r>
            <a:endParaRPr lang="en-US" sz="3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39943" y="1653984"/>
            <a:ext cx="82732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是</a:t>
            </a:r>
            <a:r>
              <a:rPr lang="zh-CN" altLang="en-US" sz="3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指貨幣本身</a:t>
            </a:r>
            <a:endParaRPr lang="en-US" sz="3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23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1352116"/>
            <a:ext cx="8770571" cy="1560716"/>
          </a:xfrm>
        </p:spPr>
        <p:txBody>
          <a:bodyPr/>
          <a:lstStyle/>
          <a:p>
            <a:r>
              <a:rPr lang="zh-CN" altLang="en-US" dirty="0" smtClean="0"/>
              <a:t>錢包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注*：不是挖礦工具</a:t>
            </a:r>
            <a:endParaRPr lang="en-US" altLang="zh-CN" dirty="0" smtClean="0"/>
          </a:p>
          <a:p>
            <a:r>
              <a:rPr lang="zh-TW" altLang="en-US" dirty="0" smtClean="0"/>
              <a:t>不</a:t>
            </a:r>
            <a:r>
              <a:rPr lang="zh-TW" altLang="en-US" dirty="0"/>
              <a:t>需要銀行帳戶及個人資料</a:t>
            </a:r>
            <a:endParaRPr lang="en-US" altLang="zh-CN" dirty="0" smtClean="0"/>
          </a:p>
          <a:p>
            <a:r>
              <a:rPr lang="zh-TW" altLang="en-US" dirty="0"/>
              <a:t>使使用者可以檢查、儲存、花費</a:t>
            </a:r>
            <a:r>
              <a:rPr lang="zh-TW" altLang="en-US" dirty="0" smtClean="0"/>
              <a:t>其持</a:t>
            </a:r>
            <a:r>
              <a:rPr lang="zh-TW" altLang="en-US" dirty="0"/>
              <a:t>有的比特</a:t>
            </a:r>
            <a:r>
              <a:rPr lang="zh-TW" altLang="en-US" dirty="0" smtClean="0"/>
              <a:t>幣</a:t>
            </a:r>
            <a:endParaRPr lang="en-US" altLang="zh-TW" dirty="0" smtClean="0"/>
          </a:p>
          <a:p>
            <a:r>
              <a:rPr lang="zh-TW" altLang="en-US" dirty="0"/>
              <a:t>掌握比特幣的私密金鑰，處置其對應地址中包含的比特幣</a:t>
            </a:r>
            <a:endParaRPr lang="en-US" dirty="0"/>
          </a:p>
          <a:p>
            <a:r>
              <a:rPr lang="zh-TW" altLang="en-US" dirty="0" smtClean="0"/>
              <a:t>安</a:t>
            </a:r>
            <a:r>
              <a:rPr lang="zh-TW" altLang="en-US" dirty="0"/>
              <a:t>裝錢包軟體以後，就會自動建立唯一的一個錢包位</a:t>
            </a:r>
            <a:r>
              <a:rPr lang="zh-TW" altLang="en-US" dirty="0" smtClean="0"/>
              <a:t>址</a:t>
            </a:r>
            <a:endParaRPr lang="en-US" altLang="zh-TW" dirty="0" smtClean="0"/>
          </a:p>
        </p:txBody>
      </p:sp>
      <p:sp>
        <p:nvSpPr>
          <p:cNvPr id="4" name="Rectangle 3"/>
          <p:cNvSpPr/>
          <p:nvPr/>
        </p:nvSpPr>
        <p:spPr>
          <a:xfrm>
            <a:off x="3168917" y="5578231"/>
            <a:ext cx="4809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1AgHjwfh4Wp76t34FR5345FewcqGefRa7q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endCxn id="4" idx="3"/>
          </p:cNvCxnSpPr>
          <p:nvPr/>
        </p:nvCxnSpPr>
        <p:spPr>
          <a:xfrm flipH="1">
            <a:off x="7978054" y="4720046"/>
            <a:ext cx="1279157" cy="104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6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1352116"/>
            <a:ext cx="8770571" cy="1560716"/>
          </a:xfrm>
        </p:spPr>
        <p:txBody>
          <a:bodyPr/>
          <a:lstStyle/>
          <a:p>
            <a:r>
              <a:rPr lang="zh-CN" altLang="en-US" dirty="0"/>
              <a:t>地址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相當於你的帳戶編號，當你收款時一定要告知對方這串號碼，對方才能將比特幣轉帳給</a:t>
            </a:r>
            <a:r>
              <a:rPr lang="zh-TW" altLang="en-US" dirty="0" smtClean="0"/>
              <a:t>你</a:t>
            </a:r>
            <a:r>
              <a:rPr lang="zh-CN" altLang="en-US" dirty="0" smtClean="0"/>
              <a:t>，不過</a:t>
            </a:r>
            <a:r>
              <a:rPr lang="zh-TW" altLang="en-US" dirty="0" smtClean="0"/>
              <a:t>只</a:t>
            </a:r>
            <a:r>
              <a:rPr lang="zh-TW" altLang="en-US" dirty="0"/>
              <a:t>知道錢包位址並不能動</a:t>
            </a:r>
            <a:r>
              <a:rPr lang="zh-TW" altLang="en-US" dirty="0" smtClean="0"/>
              <a:t>用</a:t>
            </a:r>
            <a:r>
              <a:rPr lang="zh-CN" altLang="en-US" dirty="0" smtClean="0"/>
              <a:t>你</a:t>
            </a:r>
            <a:r>
              <a:rPr lang="zh-TW" altLang="en-US" dirty="0" smtClean="0"/>
              <a:t>裡</a:t>
            </a:r>
            <a:r>
              <a:rPr lang="zh-TW" altLang="en-US" dirty="0"/>
              <a:t>頭的比特</a:t>
            </a:r>
            <a:r>
              <a:rPr lang="zh-TW" altLang="en-US" dirty="0" smtClean="0"/>
              <a:t>幣</a:t>
            </a:r>
            <a:endParaRPr lang="en-US" altLang="zh-TW" dirty="0" smtClean="0"/>
          </a:p>
          <a:p>
            <a:r>
              <a:rPr lang="zh-TW" altLang="en-US" dirty="0"/>
              <a:t>其特徵是皆以“</a:t>
            </a:r>
            <a:r>
              <a:rPr lang="en-US" altLang="zh-TW" dirty="0"/>
              <a:t>1”</a:t>
            </a:r>
            <a:r>
              <a:rPr lang="zh-TW" altLang="en-US" dirty="0"/>
              <a:t>或者“</a:t>
            </a:r>
            <a:r>
              <a:rPr lang="en-US" altLang="zh-TW" dirty="0"/>
              <a:t>3”</a:t>
            </a:r>
            <a:r>
              <a:rPr lang="zh-TW" altLang="en-US" dirty="0"/>
              <a:t>開頭，區分大小寫，但不包括“</a:t>
            </a:r>
            <a:r>
              <a:rPr lang="en-US" altLang="zh-TW" dirty="0"/>
              <a:t>IlO0”</a:t>
            </a:r>
            <a:r>
              <a:rPr lang="zh-TW" altLang="en-US" dirty="0"/>
              <a:t>等字元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“</a:t>
            </a:r>
            <a:r>
              <a:rPr lang="en-US" altLang="zh-TW" dirty="0"/>
              <a:t>1”</a:t>
            </a:r>
            <a:r>
              <a:rPr lang="zh-TW" altLang="en-US" dirty="0"/>
              <a:t>開頭的地址長</a:t>
            </a:r>
            <a:r>
              <a:rPr lang="en-US" altLang="zh-TW" dirty="0"/>
              <a:t>26~34</a:t>
            </a:r>
            <a:r>
              <a:rPr lang="zh-TW" altLang="en-US" dirty="0"/>
              <a:t>位，“</a:t>
            </a:r>
            <a:r>
              <a:rPr lang="en-US" altLang="zh-TW" dirty="0"/>
              <a:t>3”</a:t>
            </a:r>
            <a:r>
              <a:rPr lang="zh-TW" altLang="en-US" dirty="0"/>
              <a:t>開頭的地址長</a:t>
            </a:r>
            <a:r>
              <a:rPr lang="en-US" altLang="zh-TW" dirty="0"/>
              <a:t>34</a:t>
            </a:r>
            <a:r>
              <a:rPr lang="zh-TW" altLang="en-US" dirty="0" smtClean="0"/>
              <a:t>位</a:t>
            </a:r>
            <a:endParaRPr lang="en-US" altLang="zh-CN" dirty="0" smtClean="0"/>
          </a:p>
          <a:p>
            <a:pPr lvl="1"/>
            <a:r>
              <a:rPr lang="zh-TW" altLang="en-US" dirty="0" smtClean="0"/>
              <a:t>其</a:t>
            </a:r>
            <a:r>
              <a:rPr lang="zh-TW" altLang="en-US" dirty="0"/>
              <a:t>長度固定為 </a:t>
            </a:r>
            <a:r>
              <a:rPr lang="en-US" altLang="zh-TW" dirty="0"/>
              <a:t>160 </a:t>
            </a:r>
            <a:r>
              <a:rPr lang="zh-TW" altLang="en-US" dirty="0"/>
              <a:t>個位元</a:t>
            </a:r>
            <a:r>
              <a:rPr lang="en-US" altLang="zh-TW" dirty="0"/>
              <a:t>(bits)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0569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1352116"/>
            <a:ext cx="8770571" cy="1560716"/>
          </a:xfrm>
        </p:spPr>
        <p:txBody>
          <a:bodyPr/>
          <a:lstStyle/>
          <a:p>
            <a:r>
              <a:rPr lang="zh-CN" altLang="en-US" dirty="0"/>
              <a:t>私鑰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相當於是銀行帳戶的密</a:t>
            </a:r>
            <a:r>
              <a:rPr lang="zh-TW" altLang="en-US" dirty="0" smtClean="0"/>
              <a:t>碼</a:t>
            </a:r>
            <a:endParaRPr lang="en-US" altLang="zh-TW" dirty="0" smtClean="0"/>
          </a:p>
          <a:p>
            <a:r>
              <a:rPr lang="zh-TW" altLang="en-US" dirty="0"/>
              <a:t>由於比特幣帳戶並不需要以個人資訊註</a:t>
            </a:r>
            <a:r>
              <a:rPr lang="zh-TW" altLang="en-US" dirty="0" smtClean="0"/>
              <a:t>冊</a:t>
            </a:r>
            <a:r>
              <a:rPr lang="zh-CN" altLang="en-US" dirty="0" smtClean="0"/>
              <a:t>（</a:t>
            </a:r>
            <a:r>
              <a:rPr lang="zh-TW" altLang="en-US" dirty="0" smtClean="0"/>
              <a:t>意</a:t>
            </a:r>
            <a:r>
              <a:rPr lang="zh-TW" altLang="en-US" dirty="0"/>
              <a:t>謂的是幾乎每筆交易都是匿名</a:t>
            </a:r>
            <a:r>
              <a:rPr lang="zh-TW" altLang="en-US" dirty="0" smtClean="0"/>
              <a:t>的</a:t>
            </a:r>
            <a:r>
              <a:rPr lang="zh-CN" altLang="en-US" dirty="0" smtClean="0"/>
              <a:t>）</a:t>
            </a:r>
            <a:r>
              <a:rPr lang="zh-TW" altLang="en-US" dirty="0" smtClean="0"/>
              <a:t>，</a:t>
            </a:r>
            <a:r>
              <a:rPr lang="zh-CN" altLang="en-US" dirty="0" smtClean="0"/>
              <a:t>所以</a:t>
            </a:r>
            <a:r>
              <a:rPr lang="zh-TW" altLang="en-US" dirty="0" smtClean="0"/>
              <a:t>只</a:t>
            </a:r>
            <a:r>
              <a:rPr lang="zh-TW" altLang="en-US" dirty="0"/>
              <a:t>有依據私鑰才能證明交易的正當</a:t>
            </a:r>
            <a:r>
              <a:rPr lang="zh-TW" altLang="en-US" dirty="0" smtClean="0"/>
              <a:t>性</a:t>
            </a:r>
            <a:endParaRPr lang="en-US" altLang="zh-TW" dirty="0" smtClean="0"/>
          </a:p>
          <a:p>
            <a:r>
              <a:rPr lang="en-US" altLang="zh-TW" dirty="0"/>
              <a:t>51</a:t>
            </a:r>
            <a:r>
              <a:rPr lang="zh-TW" altLang="en-US" dirty="0"/>
              <a:t>位元或</a:t>
            </a:r>
            <a:r>
              <a:rPr lang="en-US" altLang="zh-TW" dirty="0"/>
              <a:t>52</a:t>
            </a:r>
            <a:r>
              <a:rPr lang="zh-TW" altLang="en-US" dirty="0"/>
              <a:t>位元字元表</a:t>
            </a:r>
            <a:r>
              <a:rPr lang="zh-TW" altLang="en-US" dirty="0" smtClean="0"/>
              <a:t>示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51</a:t>
            </a:r>
            <a:r>
              <a:rPr lang="zh-TW" altLang="en-US" dirty="0"/>
              <a:t>位元標記法由數字“</a:t>
            </a:r>
            <a:r>
              <a:rPr lang="en-US" altLang="zh-TW" dirty="0"/>
              <a:t>5”</a:t>
            </a:r>
            <a:r>
              <a:rPr lang="zh-TW" altLang="en-US" dirty="0"/>
              <a:t>開頭，</a:t>
            </a:r>
            <a:r>
              <a:rPr lang="en-US" altLang="zh-TW" dirty="0"/>
              <a:t>52</a:t>
            </a:r>
            <a:r>
              <a:rPr lang="zh-TW" altLang="en-US" dirty="0"/>
              <a:t>位標記法由“</a:t>
            </a:r>
            <a:r>
              <a:rPr lang="en-US" altLang="zh-TW" dirty="0"/>
              <a:t>K”</a:t>
            </a:r>
            <a:r>
              <a:rPr lang="zh-TW" altLang="en-US" dirty="0"/>
              <a:t>或“</a:t>
            </a:r>
            <a:r>
              <a:rPr lang="en-US" altLang="zh-TW" dirty="0"/>
              <a:t>L”</a:t>
            </a:r>
            <a:r>
              <a:rPr lang="zh-TW" altLang="en-US" dirty="0"/>
              <a:t>開</a:t>
            </a:r>
            <a:r>
              <a:rPr lang="zh-TW" altLang="en-US" dirty="0" smtClean="0"/>
              <a:t>頭</a:t>
            </a:r>
            <a:endParaRPr lang="en-US" altLang="zh-TW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412275" y="5294811"/>
            <a:ext cx="1338828" cy="369332"/>
          </a:xfrm>
          <a:prstGeom prst="rect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比特幣地址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0791" y="5286101"/>
            <a:ext cx="1107996" cy="369332"/>
          </a:xfrm>
          <a:prstGeom prst="rect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公開</a:t>
            </a:r>
            <a:r>
              <a:rPr lang="zh-CN" altLang="en-US" dirty="0" smtClean="0"/>
              <a:t>金鑰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14114" y="5286102"/>
            <a:ext cx="1107996" cy="369332"/>
          </a:xfrm>
          <a:prstGeom prst="rect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私密金鑰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628709" y="5479477"/>
            <a:ext cx="170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175760" y="5470767"/>
            <a:ext cx="170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27101" y="5037908"/>
            <a:ext cx="712054" cy="36933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HASH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15686" y="5037908"/>
            <a:ext cx="712054" cy="36933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HASH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01440" y="6200503"/>
            <a:ext cx="543414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ultiply 20"/>
          <p:cNvSpPr/>
          <p:nvPr/>
        </p:nvSpPr>
        <p:spPr>
          <a:xfrm>
            <a:off x="5974081" y="5834743"/>
            <a:ext cx="1149531" cy="731520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 animBg="1"/>
      <p:bldP spid="6" grpId="0" animBg="1"/>
      <p:bldP spid="16" grpId="0" animBg="1"/>
      <p:bldP spid="17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9" y="1221488"/>
            <a:ext cx="8770571" cy="1560716"/>
          </a:xfrm>
        </p:spPr>
        <p:txBody>
          <a:bodyPr/>
          <a:lstStyle/>
          <a:p>
            <a:r>
              <a:rPr lang="zh-CN" altLang="en-US" dirty="0"/>
              <a:t>挖礦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7" t="38162" r="20681" b="39896"/>
          <a:stretch/>
        </p:blipFill>
        <p:spPr>
          <a:xfrm>
            <a:off x="2933699" y="2280647"/>
            <a:ext cx="8667516" cy="1820577"/>
          </a:xfrm>
        </p:spPr>
      </p:pic>
      <p:sp>
        <p:nvSpPr>
          <p:cNvPr id="5" name="Rectangle 4"/>
          <p:cNvSpPr/>
          <p:nvPr/>
        </p:nvSpPr>
        <p:spPr>
          <a:xfrm>
            <a:off x="3044363" y="4264096"/>
            <a:ext cx="865990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比</a:t>
            </a:r>
            <a:r>
              <a:rPr lang="zh-TW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特幣的挖礦與節點軟體主要是透過對等網路、數位簽章、互動式證明系統來進行發起零知識證明與驗證交易</a:t>
            </a:r>
            <a:r>
              <a:rPr lang="zh-TW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。</a:t>
            </a:r>
            <a:endParaRPr lang="en-US" altLang="zh-TW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每</a:t>
            </a:r>
            <a:r>
              <a:rPr lang="zh-TW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一個網路節點向網路進行廣播交易，這些廣播出來的交易在經過礦</a:t>
            </a:r>
            <a:r>
              <a:rPr lang="zh-TW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工的</a:t>
            </a:r>
            <a:r>
              <a:rPr lang="zh-TW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驗證後，礦工用自己的工作證明結果來表達確認，確認後的交易會被打包到資料塊中，資料塊會串起來形成連續的資料塊鏈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9" y="1256322"/>
            <a:ext cx="8770571" cy="1560716"/>
          </a:xfrm>
        </p:spPr>
        <p:txBody>
          <a:bodyPr/>
          <a:lstStyle/>
          <a:p>
            <a:r>
              <a:rPr lang="zh-CN" altLang="en-US" dirty="0" smtClean="0"/>
              <a:t>減半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特幣的總數是被限制的，當開採到</a:t>
            </a:r>
            <a:r>
              <a:rPr lang="en-US" altLang="zh-TW" dirty="0"/>
              <a:t>2100</a:t>
            </a:r>
            <a:r>
              <a:rPr lang="zh-TW" altLang="en-US" dirty="0"/>
              <a:t>萬枚時即會停止，預計將於</a:t>
            </a:r>
            <a:r>
              <a:rPr lang="en-US" altLang="zh-TW" dirty="0"/>
              <a:t>2140</a:t>
            </a:r>
            <a:r>
              <a:rPr lang="zh-TW" altLang="en-US" dirty="0"/>
              <a:t>年開採完畢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最</a:t>
            </a:r>
            <a:r>
              <a:rPr lang="zh-TW" altLang="en-US" dirty="0"/>
              <a:t>初的</a:t>
            </a:r>
            <a:r>
              <a:rPr lang="en-US" altLang="zh-TW" dirty="0"/>
              <a:t>4</a:t>
            </a:r>
            <a:r>
              <a:rPr lang="zh-TW" altLang="en-US" dirty="0"/>
              <a:t>年中約有</a:t>
            </a:r>
            <a:r>
              <a:rPr lang="en-US" altLang="zh-TW" dirty="0"/>
              <a:t>1050</a:t>
            </a:r>
            <a:r>
              <a:rPr lang="zh-TW" altLang="en-US" dirty="0"/>
              <a:t>萬枚比特幣被開採出來，不過這個數字每</a:t>
            </a:r>
            <a:r>
              <a:rPr lang="en-US" altLang="zh-TW" dirty="0"/>
              <a:t>4</a:t>
            </a:r>
            <a:r>
              <a:rPr lang="zh-TW" altLang="en-US" dirty="0"/>
              <a:t>年後會逐漸減半，因此比特幣會愈來愈難開</a:t>
            </a:r>
            <a:r>
              <a:rPr lang="zh-TW" altLang="en-US" dirty="0" smtClean="0"/>
              <a:t>採</a:t>
            </a:r>
            <a:endParaRPr lang="en-US" altLang="zh-TW" dirty="0" smtClean="0"/>
          </a:p>
          <a:p>
            <a:r>
              <a:rPr lang="en-US" altLang="zh-TW" dirty="0"/>
              <a:t>2012</a:t>
            </a:r>
            <a:r>
              <a:rPr lang="zh-TW" altLang="en-US" dirty="0"/>
              <a:t>年</a:t>
            </a:r>
            <a:r>
              <a:rPr lang="en-US" altLang="zh-TW" dirty="0"/>
              <a:t>12</a:t>
            </a:r>
            <a:r>
              <a:rPr lang="zh-TW" altLang="en-US" dirty="0"/>
              <a:t>月第一次減</a:t>
            </a:r>
            <a:r>
              <a:rPr lang="zh-TW" altLang="en-US" dirty="0" smtClean="0"/>
              <a:t>半</a:t>
            </a:r>
            <a:r>
              <a:rPr lang="zh-CN" altLang="en-US" dirty="0" smtClean="0"/>
              <a:t>時間</a:t>
            </a:r>
            <a:endParaRPr lang="zh-TW" altLang="en-US" dirty="0"/>
          </a:p>
          <a:p>
            <a:r>
              <a:rPr lang="zh-TW" altLang="en-US" dirty="0"/>
              <a:t>第二次減半時間推</a:t>
            </a:r>
            <a:r>
              <a:rPr lang="zh-TW" altLang="en-US" dirty="0" smtClean="0"/>
              <a:t>估</a:t>
            </a:r>
            <a:r>
              <a:rPr lang="zh-CN" altLang="en-US" dirty="0" smtClean="0"/>
              <a:t>：</a:t>
            </a:r>
            <a:r>
              <a:rPr lang="en-US" altLang="zh-TW" dirty="0" smtClean="0"/>
              <a:t>2016</a:t>
            </a:r>
            <a:r>
              <a:rPr lang="zh-TW" altLang="en-US" dirty="0"/>
              <a:t>年</a:t>
            </a:r>
            <a:r>
              <a:rPr lang="en-US" altLang="zh-TW" dirty="0"/>
              <a:t>6</a:t>
            </a:r>
            <a:r>
              <a:rPr lang="zh-TW" altLang="en-US" dirty="0"/>
              <a:t>月</a:t>
            </a:r>
            <a:r>
              <a:rPr lang="en-US" altLang="zh-TW" dirty="0"/>
              <a:t>21</a:t>
            </a:r>
            <a:r>
              <a:rPr lang="zh-TW" altLang="en-US" dirty="0" smtClean="0"/>
              <a:t>日</a:t>
            </a:r>
            <a:endParaRPr lang="en-US" altLang="zh-TW" dirty="0"/>
          </a:p>
          <a:p>
            <a:pPr lvl="6"/>
            <a:r>
              <a:rPr lang="zh-CN" altLang="en-US" sz="2000" i="0" dirty="0" smtClean="0"/>
              <a:t>正確 </a:t>
            </a:r>
            <a:r>
              <a:rPr lang="zh-CN" altLang="en-US" sz="2000" i="0" dirty="0" smtClean="0"/>
              <a:t>：</a:t>
            </a:r>
            <a:r>
              <a:rPr lang="en-US" altLang="zh-TW" sz="2000" i="0" dirty="0"/>
              <a:t>2016</a:t>
            </a:r>
            <a:r>
              <a:rPr lang="zh-TW" altLang="en-US" sz="2000" i="0" dirty="0" smtClean="0"/>
              <a:t>年</a:t>
            </a:r>
            <a:r>
              <a:rPr lang="en-US" altLang="zh-TW" sz="2000" i="0" dirty="0" smtClean="0"/>
              <a:t>7</a:t>
            </a:r>
            <a:r>
              <a:rPr lang="zh-TW" altLang="en-US" sz="2000" i="0" dirty="0" smtClean="0"/>
              <a:t>月</a:t>
            </a:r>
            <a:r>
              <a:rPr lang="en-US" altLang="zh-TW" sz="2000" i="0" dirty="0" smtClean="0"/>
              <a:t>10</a:t>
            </a:r>
            <a:r>
              <a:rPr lang="zh-TW" altLang="en-US" sz="2000" i="0" dirty="0" smtClean="0"/>
              <a:t>日</a:t>
            </a:r>
            <a:endParaRPr lang="en-US" altLang="zh-TW" sz="2000" i="0" dirty="0"/>
          </a:p>
          <a:p>
            <a:pPr marL="2560320" lvl="8" indent="0">
              <a:buNone/>
            </a:pPr>
            <a:endParaRPr lang="en-US" sz="2000" i="0" dirty="0"/>
          </a:p>
        </p:txBody>
      </p:sp>
    </p:spTree>
    <p:extLst>
      <p:ext uri="{BB962C8B-B14F-4D97-AF65-F5344CB8AC3E}">
        <p14:creationId xmlns:p14="http://schemas.microsoft.com/office/powerpoint/2010/main" val="261930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216</TotalTime>
  <Words>1553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Adobe Fan Heiti Std B</vt:lpstr>
      <vt:lpstr>等线</vt:lpstr>
      <vt:lpstr>Microsoft JhengHei</vt:lpstr>
      <vt:lpstr>新細明體</vt:lpstr>
      <vt:lpstr>华文楷体</vt:lpstr>
      <vt:lpstr>Arial</vt:lpstr>
      <vt:lpstr>Arial</vt:lpstr>
      <vt:lpstr>Calibri</vt:lpstr>
      <vt:lpstr>Cambria Math</vt:lpstr>
      <vt:lpstr>Century Schoolbook</vt:lpstr>
      <vt:lpstr>Corbel</vt:lpstr>
      <vt:lpstr>Feathered</vt:lpstr>
      <vt:lpstr>Bitcoin 比特幣</vt:lpstr>
      <vt:lpstr>PowerPoint Presentation</vt:lpstr>
      <vt:lpstr>PowerPoint Presentation</vt:lpstr>
      <vt:lpstr>PowerPoint Presentation</vt:lpstr>
      <vt:lpstr>錢包</vt:lpstr>
      <vt:lpstr>地址</vt:lpstr>
      <vt:lpstr>私鑰</vt:lpstr>
      <vt:lpstr>挖礦</vt:lpstr>
      <vt:lpstr>減半</vt:lpstr>
      <vt:lpstr>難度</vt:lpstr>
      <vt:lpstr>礦池</vt:lpstr>
      <vt:lpstr>礦機</vt:lpstr>
      <vt:lpstr>手續費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比特幣</dc:title>
  <dc:creator>Cayon Liow Keei Yann</dc:creator>
  <cp:lastModifiedBy>Cayon Liow Keei Yann</cp:lastModifiedBy>
  <cp:revision>22</cp:revision>
  <dcterms:created xsi:type="dcterms:W3CDTF">2016-11-13T04:12:46Z</dcterms:created>
  <dcterms:modified xsi:type="dcterms:W3CDTF">2016-11-13T07:50:38Z</dcterms:modified>
</cp:coreProperties>
</file>