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61" r:id="rId5"/>
    <p:sldId id="263" r:id="rId6"/>
    <p:sldId id="259" r:id="rId7"/>
    <p:sldId id="262" r:id="rId8"/>
    <p:sldId id="260"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12/25/2016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12/25/2016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12/25/2016</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12/25/2016</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12/25/2016</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CAPKI</a:t>
            </a:r>
            <a:endParaRPr lang="en-US" dirty="0"/>
          </a:p>
        </p:txBody>
      </p:sp>
      <p:sp>
        <p:nvSpPr>
          <p:cNvPr id="3" name="Subtitle 2"/>
          <p:cNvSpPr>
            <a:spLocks noGrp="1"/>
          </p:cNvSpPr>
          <p:nvPr>
            <p:ph type="subTitle" idx="1"/>
          </p:nvPr>
        </p:nvSpPr>
        <p:spPr/>
        <p:txBody>
          <a:bodyPr/>
          <a:lstStyle/>
          <a:p>
            <a:r>
              <a:rPr lang="en-US" altLang="zh-CN" dirty="0" smtClean="0"/>
              <a:t>F74045018 </a:t>
            </a:r>
            <a:r>
              <a:rPr lang="zh-CN" altLang="en-US" dirty="0" smtClean="0"/>
              <a:t>廖其忻 </a:t>
            </a:r>
            <a:endParaRPr lang="en-US" dirty="0"/>
          </a:p>
        </p:txBody>
      </p:sp>
    </p:spTree>
    <p:extLst>
      <p:ext uri="{BB962C8B-B14F-4D97-AF65-F5344CB8AC3E}">
        <p14:creationId xmlns:p14="http://schemas.microsoft.com/office/powerpoint/2010/main" val="4057635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一個典型、完整、有效的</a:t>
            </a:r>
            <a:r>
              <a:rPr lang="en-US" dirty="0"/>
              <a:t>PKI</a:t>
            </a:r>
            <a:r>
              <a:rPr lang="zh-CN" altLang="en-US" dirty="0"/>
              <a:t>應用系統至少應具有以下部分</a:t>
            </a:r>
            <a:r>
              <a:rPr lang="en-US" dirty="0"/>
              <a:t>:</a:t>
            </a:r>
          </a:p>
        </p:txBody>
      </p:sp>
      <p:sp>
        <p:nvSpPr>
          <p:cNvPr id="3" name="Content Placeholder 2"/>
          <p:cNvSpPr>
            <a:spLocks noGrp="1"/>
          </p:cNvSpPr>
          <p:nvPr>
            <p:ph idx="1"/>
          </p:nvPr>
        </p:nvSpPr>
        <p:spPr/>
        <p:txBody>
          <a:bodyPr>
            <a:normAutofit lnSpcReduction="10000"/>
          </a:bodyPr>
          <a:lstStyle/>
          <a:p>
            <a:r>
              <a:rPr lang="en-US" dirty="0" smtClean="0"/>
              <a:t>(</a:t>
            </a:r>
            <a:r>
              <a:rPr lang="en-US" dirty="0"/>
              <a:t>1)CA</a:t>
            </a:r>
            <a:r>
              <a:rPr lang="zh-CN" altLang="en-US" dirty="0"/>
              <a:t>認證中心</a:t>
            </a:r>
            <a:r>
              <a:rPr lang="en-US" dirty="0"/>
              <a:t>CA</a:t>
            </a:r>
            <a:r>
              <a:rPr lang="zh-CN" altLang="en-US" dirty="0"/>
              <a:t>是</a:t>
            </a:r>
            <a:r>
              <a:rPr lang="en-US" dirty="0"/>
              <a:t>PKI</a:t>
            </a:r>
            <a:r>
              <a:rPr lang="zh-CN" altLang="en-US" dirty="0"/>
              <a:t>的核心</a:t>
            </a:r>
            <a:r>
              <a:rPr lang="en-US" dirty="0"/>
              <a:t>,CA</a:t>
            </a:r>
            <a:r>
              <a:rPr lang="zh-CN" altLang="en-US" dirty="0"/>
              <a:t>負責管理</a:t>
            </a:r>
            <a:r>
              <a:rPr lang="en-US" dirty="0"/>
              <a:t>PKI</a:t>
            </a:r>
            <a:r>
              <a:rPr lang="zh-CN" altLang="en-US" dirty="0"/>
              <a:t>結構下的所有用戶</a:t>
            </a:r>
            <a:r>
              <a:rPr lang="en-US" dirty="0"/>
              <a:t>(</a:t>
            </a:r>
            <a:r>
              <a:rPr lang="zh-CN" altLang="en-US" dirty="0"/>
              <a:t>包括各種應用程序</a:t>
            </a:r>
            <a:r>
              <a:rPr lang="en-US" dirty="0"/>
              <a:t>)</a:t>
            </a:r>
            <a:r>
              <a:rPr lang="zh-CN" altLang="en-US" dirty="0"/>
              <a:t>的證書</a:t>
            </a:r>
            <a:r>
              <a:rPr lang="en-US" dirty="0"/>
              <a:t>,</a:t>
            </a:r>
            <a:r>
              <a:rPr lang="zh-CN" altLang="en-US" dirty="0"/>
              <a:t>把用戶的公鑰和用戶的其它信息捆綁在一起</a:t>
            </a:r>
            <a:r>
              <a:rPr lang="en-US" dirty="0"/>
              <a:t>,</a:t>
            </a:r>
            <a:r>
              <a:rPr lang="zh-CN" altLang="en-US" dirty="0"/>
              <a:t>在網上驗證用戶的身份</a:t>
            </a:r>
            <a:r>
              <a:rPr lang="en-US" dirty="0"/>
              <a:t>,CA</a:t>
            </a:r>
            <a:r>
              <a:rPr lang="zh-CN" altLang="en-US" dirty="0"/>
              <a:t>還要負責用戶證書的黑名單登記和黑名單發布</a:t>
            </a:r>
            <a:r>
              <a:rPr lang="en-US" dirty="0"/>
              <a:t>,</a:t>
            </a:r>
            <a:r>
              <a:rPr lang="zh-CN" altLang="en-US" dirty="0"/>
              <a:t>下面有</a:t>
            </a:r>
            <a:r>
              <a:rPr lang="en-US" dirty="0"/>
              <a:t>CA</a:t>
            </a:r>
            <a:r>
              <a:rPr lang="zh-CN" altLang="en-US" dirty="0"/>
              <a:t>的詳細描述。</a:t>
            </a:r>
            <a:r>
              <a:rPr lang="en-US" dirty="0"/>
              <a:t/>
            </a:r>
            <a:br>
              <a:rPr lang="en-US" dirty="0"/>
            </a:br>
            <a:r>
              <a:rPr lang="en-US" dirty="0"/>
              <a:t/>
            </a:r>
            <a:br>
              <a:rPr lang="en-US" dirty="0"/>
            </a:br>
            <a:r>
              <a:rPr lang="en-US" dirty="0"/>
              <a:t/>
            </a:r>
            <a:br>
              <a:rPr lang="en-US" dirty="0"/>
            </a:br>
            <a:r>
              <a:rPr lang="en-US" dirty="0"/>
              <a:t>(2)X.500</a:t>
            </a:r>
            <a:r>
              <a:rPr lang="zh-CN" altLang="en-US" dirty="0"/>
              <a:t>目錄伺服器</a:t>
            </a:r>
            <a:r>
              <a:rPr lang="en-US" dirty="0"/>
              <a:t>X.500</a:t>
            </a:r>
            <a:r>
              <a:rPr lang="zh-CN" altLang="en-US" dirty="0"/>
              <a:t>目錄伺服器用於發布用戶的證書和黑名單信息</a:t>
            </a:r>
            <a:r>
              <a:rPr lang="en-US" dirty="0"/>
              <a:t>,</a:t>
            </a:r>
            <a:r>
              <a:rPr lang="zh-CN" altLang="en-US" dirty="0"/>
              <a:t>用戶可通過標準的</a:t>
            </a:r>
            <a:r>
              <a:rPr lang="en-US" dirty="0"/>
              <a:t>LDAP</a:t>
            </a:r>
            <a:r>
              <a:rPr lang="zh-CN" altLang="en-US" dirty="0"/>
              <a:t>協議查詢自己或其他人的證書和下載黑名單信息。</a:t>
            </a:r>
            <a:r>
              <a:rPr lang="en-US" dirty="0"/>
              <a:t/>
            </a:r>
            <a:br>
              <a:rPr lang="en-US" dirty="0"/>
            </a:br>
            <a:r>
              <a:rPr lang="en-US" dirty="0"/>
              <a:t/>
            </a:r>
            <a:br>
              <a:rPr lang="en-US" dirty="0"/>
            </a:br>
            <a:r>
              <a:rPr lang="en-US" dirty="0"/>
              <a:t/>
            </a:r>
            <a:br>
              <a:rPr lang="en-US" dirty="0"/>
            </a:br>
            <a:r>
              <a:rPr lang="en-US" dirty="0"/>
              <a:t>(3)</a:t>
            </a:r>
            <a:r>
              <a:rPr lang="zh-CN" altLang="en-US" dirty="0"/>
              <a:t>具有高強度密碼演算法</a:t>
            </a:r>
            <a:r>
              <a:rPr lang="en-US" dirty="0"/>
              <a:t>(SSL)</a:t>
            </a:r>
            <a:r>
              <a:rPr lang="zh-CN" altLang="en-US" dirty="0"/>
              <a:t>的安全</a:t>
            </a:r>
            <a:r>
              <a:rPr lang="en-US" dirty="0"/>
              <a:t>WWW</a:t>
            </a:r>
            <a:r>
              <a:rPr lang="zh-CN" altLang="en-US" dirty="0"/>
              <a:t>伺服器出口到中國的</a:t>
            </a:r>
            <a:r>
              <a:rPr lang="en-US" dirty="0"/>
              <a:t>WWW</a:t>
            </a:r>
            <a:r>
              <a:rPr lang="zh-CN" altLang="en-US" dirty="0"/>
              <a:t>伺服器</a:t>
            </a:r>
            <a:r>
              <a:rPr lang="en-US" dirty="0"/>
              <a:t>,</a:t>
            </a:r>
            <a:r>
              <a:rPr lang="zh-CN" altLang="en-US" dirty="0"/>
              <a:t>如微軟的</a:t>
            </a:r>
            <a:r>
              <a:rPr lang="en-US" dirty="0"/>
              <a:t>IIS</a:t>
            </a:r>
            <a:r>
              <a:rPr lang="zh-CN" altLang="en-US" dirty="0"/>
              <a:t>、</a:t>
            </a:r>
            <a:r>
              <a:rPr lang="en-US" dirty="0"/>
              <a:t>Netscape</a:t>
            </a:r>
            <a:r>
              <a:rPr lang="zh-CN" altLang="en-US" dirty="0"/>
              <a:t>的</a:t>
            </a:r>
            <a:r>
              <a:rPr lang="en-US" dirty="0"/>
              <a:t>WWW</a:t>
            </a:r>
            <a:r>
              <a:rPr lang="zh-CN" altLang="en-US" dirty="0"/>
              <a:t>服務</a:t>
            </a:r>
            <a:endParaRPr lang="en-US" dirty="0"/>
          </a:p>
        </p:txBody>
      </p:sp>
    </p:spTree>
    <p:extLst>
      <p:ext uri="{BB962C8B-B14F-4D97-AF65-F5344CB8AC3E}">
        <p14:creationId xmlns:p14="http://schemas.microsoft.com/office/powerpoint/2010/main" val="214826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公鑰基礎設施</a:t>
            </a:r>
            <a:endParaRPr lang="en-US" dirty="0"/>
          </a:p>
        </p:txBody>
      </p:sp>
      <p:sp>
        <p:nvSpPr>
          <p:cNvPr id="3" name="Content Placeholder 2"/>
          <p:cNvSpPr>
            <a:spLocks noGrp="1"/>
          </p:cNvSpPr>
          <p:nvPr>
            <p:ph idx="1"/>
          </p:nvPr>
        </p:nvSpPr>
        <p:spPr>
          <a:xfrm>
            <a:off x="2024713" y="2638044"/>
            <a:ext cx="8142574" cy="3101983"/>
          </a:xfrm>
        </p:spPr>
        <p:txBody>
          <a:bodyPr>
            <a:noAutofit/>
          </a:bodyPr>
          <a:lstStyle/>
          <a:p>
            <a:r>
              <a:rPr lang="zh-CN" altLang="en-US" sz="4000" dirty="0"/>
              <a:t>是由公開密鑰密碼技術、數字證書、證書認證中心和關於公開密鑰的安全策略等基本成分共同組成，管理密鑰和證書的系統或平台</a:t>
            </a:r>
            <a:endParaRPr lang="en-US" sz="4000" dirty="0"/>
          </a:p>
        </p:txBody>
      </p:sp>
    </p:spTree>
    <p:extLst>
      <p:ext uri="{BB962C8B-B14F-4D97-AF65-F5344CB8AC3E}">
        <p14:creationId xmlns:p14="http://schemas.microsoft.com/office/powerpoint/2010/main" val="42768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Key Infrastructure </a:t>
            </a:r>
            <a:r>
              <a:rPr lang="en-US" dirty="0" smtClean="0"/>
              <a:t>z</a:t>
            </a:r>
            <a:br>
              <a:rPr lang="en-US" dirty="0" smtClean="0"/>
            </a:br>
            <a:r>
              <a:rPr lang="zh-CN" altLang="en-US" dirty="0" smtClean="0"/>
              <a:t>公</a:t>
            </a:r>
            <a:r>
              <a:rPr lang="zh-CN" altLang="en-US" dirty="0"/>
              <a:t>鑰基礎設施</a:t>
            </a:r>
            <a:endParaRPr lang="en-US" dirty="0"/>
          </a:p>
        </p:txBody>
      </p:sp>
      <p:sp>
        <p:nvSpPr>
          <p:cNvPr id="3" name="Content Placeholder 2"/>
          <p:cNvSpPr>
            <a:spLocks noGrp="1"/>
          </p:cNvSpPr>
          <p:nvPr>
            <p:ph idx="1"/>
          </p:nvPr>
        </p:nvSpPr>
        <p:spPr/>
        <p:txBody>
          <a:bodyPr>
            <a:normAutofit/>
          </a:bodyPr>
          <a:lstStyle/>
          <a:p>
            <a:r>
              <a:rPr lang="zh-CN" altLang="en-US" sz="3600" dirty="0"/>
              <a:t>所謂</a:t>
            </a:r>
            <a:r>
              <a:rPr lang="en-US" sz="3600" dirty="0"/>
              <a:t>PKI</a:t>
            </a:r>
            <a:r>
              <a:rPr lang="zh-CN" altLang="en-US" sz="3600" dirty="0"/>
              <a:t>就是一個用公鑰概念和技術實施和提供安全服務的具有普適性的安全基礎設施</a:t>
            </a:r>
            <a:endParaRPr lang="en-US" sz="3600" dirty="0"/>
          </a:p>
        </p:txBody>
      </p:sp>
    </p:spTree>
    <p:extLst>
      <p:ext uri="{BB962C8B-B14F-4D97-AF65-F5344CB8AC3E}">
        <p14:creationId xmlns:p14="http://schemas.microsoft.com/office/powerpoint/2010/main" val="383726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但</a:t>
            </a:r>
            <a:r>
              <a:rPr lang="en-US" dirty="0"/>
              <a:t>PKI</a:t>
            </a:r>
            <a:r>
              <a:rPr lang="zh-CN" altLang="en-US" dirty="0"/>
              <a:t>的定義在不斷地延伸和擴展</a:t>
            </a:r>
            <a:endParaRPr lang="en-US" dirty="0"/>
          </a:p>
        </p:txBody>
      </p:sp>
      <p:sp>
        <p:nvSpPr>
          <p:cNvPr id="3" name="Content Placeholder 2"/>
          <p:cNvSpPr>
            <a:spLocks noGrp="1"/>
          </p:cNvSpPr>
          <p:nvPr>
            <p:ph idx="1"/>
          </p:nvPr>
        </p:nvSpPr>
        <p:spPr/>
        <p:txBody>
          <a:bodyPr>
            <a:noAutofit/>
          </a:bodyPr>
          <a:lstStyle/>
          <a:p>
            <a:r>
              <a:rPr lang="en-US" sz="2800" dirty="0">
                <a:latin typeface="Kozuka Gothic Pro R" panose="020B0400000000000000" pitchFamily="34" charset="-128"/>
                <a:ea typeface="Kozuka Gothic Pro R" panose="020B0400000000000000" pitchFamily="34" charset="-128"/>
              </a:rPr>
              <a:t>PKI</a:t>
            </a:r>
            <a:r>
              <a:rPr lang="zh-CN" altLang="en-US" sz="2800" dirty="0">
                <a:latin typeface="Kozuka Gothic Pro R" panose="020B0400000000000000" pitchFamily="34" charset="-128"/>
                <a:ea typeface="Kozuka Gothic Pro R" panose="020B0400000000000000" pitchFamily="34" charset="-128"/>
              </a:rPr>
              <a:t>涉及到多個實體之間的協作過程</a:t>
            </a:r>
            <a:r>
              <a:rPr lang="en-US" sz="2800" dirty="0">
                <a:latin typeface="Kozuka Gothic Pro R" panose="020B0400000000000000" pitchFamily="34" charset="-128"/>
                <a:ea typeface="Kozuka Gothic Pro R" panose="020B0400000000000000" pitchFamily="34" charset="-128"/>
              </a:rPr>
              <a:t>,</a:t>
            </a:r>
            <a:r>
              <a:rPr lang="zh-CN" altLang="en-US" sz="2800" dirty="0">
                <a:latin typeface="Kozuka Gothic Pro R" panose="020B0400000000000000" pitchFamily="34" charset="-128"/>
                <a:ea typeface="Kozuka Gothic Pro R" panose="020B0400000000000000" pitchFamily="34" charset="-128"/>
              </a:rPr>
              <a:t>如</a:t>
            </a:r>
            <a:r>
              <a:rPr lang="en-US" sz="2800" dirty="0">
                <a:latin typeface="Kozuka Gothic Pro R" panose="020B0400000000000000" pitchFamily="34" charset="-128"/>
                <a:ea typeface="Kozuka Gothic Pro R" panose="020B0400000000000000" pitchFamily="34" charset="-128"/>
              </a:rPr>
              <a:t>CA</a:t>
            </a:r>
            <a:r>
              <a:rPr lang="zh-CN" altLang="en-US" sz="2800" dirty="0">
                <a:latin typeface="Kozuka Gothic Pro R" panose="020B0400000000000000" pitchFamily="34" charset="-128"/>
                <a:ea typeface="Kozuka Gothic Pro R" panose="020B0400000000000000" pitchFamily="34" charset="-128"/>
              </a:rPr>
              <a:t>、</a:t>
            </a:r>
            <a:r>
              <a:rPr lang="en-US" sz="2800" dirty="0">
                <a:latin typeface="Kozuka Gothic Pro R" panose="020B0400000000000000" pitchFamily="34" charset="-128"/>
                <a:ea typeface="Kozuka Gothic Pro R" panose="020B0400000000000000" pitchFamily="34" charset="-128"/>
              </a:rPr>
              <a:t>RA</a:t>
            </a:r>
            <a:r>
              <a:rPr lang="zh-CN" altLang="en-US" sz="2800" dirty="0">
                <a:latin typeface="Kozuka Gothic Pro R" panose="020B0400000000000000" pitchFamily="34" charset="-128"/>
                <a:ea typeface="Kozuka Gothic Pro R" panose="020B0400000000000000" pitchFamily="34" charset="-128"/>
              </a:rPr>
              <a:t>、證書庫、密鑰恢復伺服器和終端用戶。</a:t>
            </a:r>
            <a:r>
              <a:rPr lang="zh-TW" altLang="en-US" sz="2800" dirty="0">
                <a:latin typeface="Kozuka Gothic Pro R" panose="020B0400000000000000" pitchFamily="34" charset="-128"/>
                <a:ea typeface="Kozuka Gothic Pro R" panose="020B0400000000000000" pitchFamily="34" charset="-128"/>
              </a:rPr>
              <a:t>國外的</a:t>
            </a:r>
            <a:r>
              <a:rPr lang="en-US" sz="2800" dirty="0">
                <a:latin typeface="Kozuka Gothic Pro R" panose="020B0400000000000000" pitchFamily="34" charset="-128"/>
                <a:ea typeface="Kozuka Gothic Pro R" panose="020B0400000000000000" pitchFamily="34" charset="-128"/>
              </a:rPr>
              <a:t>PKI</a:t>
            </a:r>
            <a:r>
              <a:rPr lang="zh-TW" altLang="en-US" sz="2800" dirty="0">
                <a:latin typeface="Kozuka Gothic Pro R" panose="020B0400000000000000" pitchFamily="34" charset="-128"/>
                <a:ea typeface="Kozuka Gothic Pro R" panose="020B0400000000000000" pitchFamily="34" charset="-128"/>
              </a:rPr>
              <a:t>應用已經開始</a:t>
            </a:r>
            <a:r>
              <a:rPr lang="en-US" sz="2800" dirty="0">
                <a:latin typeface="Kozuka Gothic Pro R" panose="020B0400000000000000" pitchFamily="34" charset="-128"/>
                <a:ea typeface="Kozuka Gothic Pro R" panose="020B0400000000000000" pitchFamily="34" charset="-128"/>
              </a:rPr>
              <a:t>,</a:t>
            </a:r>
            <a:r>
              <a:rPr lang="zh-TW" altLang="en-US" sz="2800" dirty="0">
                <a:latin typeface="Kozuka Gothic Pro R" panose="020B0400000000000000" pitchFamily="34" charset="-128"/>
                <a:ea typeface="Kozuka Gothic Pro R" panose="020B0400000000000000" pitchFamily="34" charset="-128"/>
              </a:rPr>
              <a:t>開發</a:t>
            </a:r>
            <a:r>
              <a:rPr lang="en-US" sz="2800" dirty="0">
                <a:latin typeface="Kozuka Gothic Pro R" panose="020B0400000000000000" pitchFamily="34" charset="-128"/>
                <a:ea typeface="Kozuka Gothic Pro R" panose="020B0400000000000000" pitchFamily="34" charset="-128"/>
              </a:rPr>
              <a:t>PKI</a:t>
            </a:r>
            <a:r>
              <a:rPr lang="zh-TW" altLang="en-US" sz="2800" dirty="0">
                <a:latin typeface="Kozuka Gothic Pro R" panose="020B0400000000000000" pitchFamily="34" charset="-128"/>
                <a:ea typeface="Kozuka Gothic Pro R" panose="020B0400000000000000" pitchFamily="34" charset="-128"/>
              </a:rPr>
              <a:t>的廠商也很多。</a:t>
            </a:r>
            <a:r>
              <a:rPr lang="zh-CN" altLang="en-US" sz="2800" dirty="0">
                <a:latin typeface="Kozuka Gothic Pro R" panose="020B0400000000000000" pitchFamily="34" charset="-128"/>
                <a:ea typeface="Kozuka Gothic Pro R" panose="020B0400000000000000" pitchFamily="34" charset="-128"/>
              </a:rPr>
              <a:t>網路許多應用已經在使用</a:t>
            </a:r>
            <a:r>
              <a:rPr lang="en-US" sz="2800" dirty="0">
                <a:latin typeface="Kozuka Gothic Pro R" panose="020B0400000000000000" pitchFamily="34" charset="-128"/>
                <a:ea typeface="Kozuka Gothic Pro R" panose="020B0400000000000000" pitchFamily="34" charset="-128"/>
              </a:rPr>
              <a:t>PKI</a:t>
            </a:r>
            <a:r>
              <a:rPr lang="zh-CN" altLang="en-US" sz="2800" dirty="0">
                <a:latin typeface="Kozuka Gothic Pro R" panose="020B0400000000000000" pitchFamily="34" charset="-128"/>
                <a:ea typeface="Kozuka Gothic Pro R" panose="020B0400000000000000" pitchFamily="34" charset="-128"/>
              </a:rPr>
              <a:t>技術以保證網路的認證、不可否認、加解密和密鑰管理等。</a:t>
            </a:r>
            <a:r>
              <a:rPr lang="zh-TW" altLang="en-US" sz="2800" dirty="0">
                <a:latin typeface="Kozuka Gothic Pro R" panose="020B0400000000000000" pitchFamily="34" charset="-128"/>
                <a:ea typeface="Kozuka Gothic Pro R" panose="020B0400000000000000" pitchFamily="34" charset="-128"/>
              </a:rPr>
              <a:t>儘管如此</a:t>
            </a:r>
            <a:r>
              <a:rPr lang="en-US" sz="2800" dirty="0">
                <a:latin typeface="Kozuka Gothic Pro R" panose="020B0400000000000000" pitchFamily="34" charset="-128"/>
                <a:ea typeface="Kozuka Gothic Pro R" panose="020B0400000000000000" pitchFamily="34" charset="-128"/>
              </a:rPr>
              <a:t>PKI</a:t>
            </a:r>
            <a:r>
              <a:rPr lang="zh-TW" altLang="en-US" sz="2800" dirty="0">
                <a:latin typeface="Kozuka Gothic Pro R" panose="020B0400000000000000" pitchFamily="34" charset="-128"/>
                <a:ea typeface="Kozuka Gothic Pro R" panose="020B0400000000000000" pitchFamily="34" charset="-128"/>
              </a:rPr>
              <a:t>技術仍在發展中。</a:t>
            </a:r>
            <a:r>
              <a:rPr lang="en-US" sz="2800" dirty="0">
                <a:latin typeface="Kozuka Gothic Pro R" panose="020B0400000000000000" pitchFamily="34" charset="-128"/>
                <a:ea typeface="Kozuka Gothic Pro R" panose="020B0400000000000000" pitchFamily="34" charset="-128"/>
              </a:rPr>
              <a:t>PKI</a:t>
            </a:r>
            <a:r>
              <a:rPr lang="zh-TW" altLang="en-US" sz="2800" dirty="0">
                <a:latin typeface="Kozuka Gothic Pro R" panose="020B0400000000000000" pitchFamily="34" charset="-128"/>
                <a:ea typeface="Kozuka Gothic Pro R" panose="020B0400000000000000" pitchFamily="34" charset="-128"/>
              </a:rPr>
              <a:t>系統僅僅還是在做示範工程。</a:t>
            </a:r>
            <a:endParaRPr lang="en-US" sz="2800" dirty="0">
              <a:latin typeface="Kozuka Gothic Pro R" panose="020B0400000000000000" pitchFamily="34" charset="-128"/>
              <a:ea typeface="Kozuka Gothic Pro R" panose="020B0400000000000000" pitchFamily="34" charset="-128"/>
            </a:endParaRPr>
          </a:p>
        </p:txBody>
      </p:sp>
    </p:spTree>
    <p:extLst>
      <p:ext uri="{BB962C8B-B14F-4D97-AF65-F5344CB8AC3E}">
        <p14:creationId xmlns:p14="http://schemas.microsoft.com/office/powerpoint/2010/main" val="227458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PKI</a:t>
            </a:r>
            <a:r>
              <a:rPr lang="zh-CN" altLang="en-US" dirty="0"/>
              <a:t>基礎</a:t>
            </a:r>
            <a:endParaRPr lang="en-US" dirty="0"/>
          </a:p>
        </p:txBody>
      </p:sp>
      <p:sp>
        <p:nvSpPr>
          <p:cNvPr id="3" name="Content Placeholder 2"/>
          <p:cNvSpPr>
            <a:spLocks noGrp="1"/>
          </p:cNvSpPr>
          <p:nvPr>
            <p:ph idx="1"/>
          </p:nvPr>
        </p:nvSpPr>
        <p:spPr/>
        <p:txBody>
          <a:bodyPr>
            <a:normAutofit/>
          </a:bodyPr>
          <a:lstStyle/>
          <a:p>
            <a:r>
              <a:rPr lang="en-US" sz="2800" dirty="0"/>
              <a:t>PKI</a:t>
            </a:r>
            <a:r>
              <a:rPr lang="zh-CN" altLang="en-US" sz="2800" dirty="0"/>
              <a:t>基礎設施採用證書管理公鑰</a:t>
            </a:r>
            <a:r>
              <a:rPr lang="en-US" sz="2800" dirty="0"/>
              <a:t>,</a:t>
            </a:r>
            <a:r>
              <a:rPr lang="zh-CN" altLang="en-US" sz="2800" dirty="0"/>
              <a:t>通過第三方的可信任機構</a:t>
            </a:r>
            <a:r>
              <a:rPr lang="en-US" sz="2800" dirty="0"/>
              <a:t>:CA</a:t>
            </a:r>
            <a:r>
              <a:rPr lang="zh-CN" altLang="en-US" sz="2800" dirty="0"/>
              <a:t>認證中心</a:t>
            </a:r>
            <a:r>
              <a:rPr lang="en-US" sz="2800" dirty="0"/>
              <a:t>,</a:t>
            </a:r>
            <a:r>
              <a:rPr lang="zh-CN" altLang="en-US" sz="2800" dirty="0"/>
              <a:t>把用戶的公鑰和用戶的其它標識信息捆綁在一起</a:t>
            </a:r>
            <a:r>
              <a:rPr lang="en-US" sz="2800" dirty="0"/>
              <a:t>,</a:t>
            </a:r>
            <a:r>
              <a:rPr lang="zh-CN" altLang="en-US" sz="2800" dirty="0"/>
              <a:t>在</a:t>
            </a:r>
            <a:r>
              <a:rPr lang="en-US" sz="2800" dirty="0"/>
              <a:t>Internet</a:t>
            </a:r>
            <a:r>
              <a:rPr lang="zh-CN" altLang="en-US" sz="2800" dirty="0"/>
              <a:t>網上驗證用戶的身份。</a:t>
            </a:r>
            <a:r>
              <a:rPr lang="en-US" sz="2800" dirty="0"/>
              <a:t>PKI</a:t>
            </a:r>
            <a:r>
              <a:rPr lang="zh-CN" altLang="en-US" sz="2800" dirty="0"/>
              <a:t>基礎設施把公鑰密碼和對稱密碼結合起來</a:t>
            </a:r>
            <a:r>
              <a:rPr lang="en-US" sz="2800" dirty="0"/>
              <a:t>,</a:t>
            </a:r>
            <a:r>
              <a:rPr lang="zh-CN" altLang="en-US" sz="2800" dirty="0"/>
              <a:t>在</a:t>
            </a:r>
            <a:r>
              <a:rPr lang="en-US" sz="2800" dirty="0"/>
              <a:t>Internet</a:t>
            </a:r>
            <a:r>
              <a:rPr lang="zh-CN" altLang="en-US" sz="2800" dirty="0"/>
              <a:t>網上實現密鑰的自動管理</a:t>
            </a:r>
            <a:r>
              <a:rPr lang="en-US" sz="2800" dirty="0"/>
              <a:t>,</a:t>
            </a:r>
            <a:r>
              <a:rPr lang="zh-CN" altLang="en-US" sz="2800" dirty="0"/>
              <a:t>保證網上數據的安全傳輸</a:t>
            </a:r>
            <a:endParaRPr lang="en-US" sz="2800" dirty="0"/>
          </a:p>
        </p:txBody>
      </p:sp>
    </p:spTree>
    <p:extLst>
      <p:ext uri="{BB962C8B-B14F-4D97-AF65-F5344CB8AC3E}">
        <p14:creationId xmlns:p14="http://schemas.microsoft.com/office/powerpoint/2010/main" val="2114708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95296" y="563176"/>
            <a:ext cx="6096000" cy="5567165"/>
          </a:xfrm>
          <a:prstGeom prst="rect">
            <a:avLst/>
          </a:prstGeom>
        </p:spPr>
        <p:txBody>
          <a:bodyPr>
            <a:spAutoFit/>
          </a:bodyPr>
          <a:lstStyle/>
          <a:p>
            <a:pPr>
              <a:lnSpc>
                <a:spcPct val="150000"/>
              </a:lnSpc>
            </a:pPr>
            <a:r>
              <a:rPr lang="zh-CN" altLang="en-US" sz="2400" dirty="0">
                <a:latin typeface="Calibri" panose="020F0502020204030204" pitchFamily="34" charset="0"/>
                <a:ea typeface="DengXian"/>
                <a:cs typeface="Times New Roman" panose="02020603050405020304" pitchFamily="18" charset="0"/>
              </a:rPr>
              <a:t>從廣義上講</a:t>
            </a:r>
            <a:r>
              <a:rPr lang="en-US" sz="2400" dirty="0">
                <a:latin typeface="Calibri" panose="020F0502020204030204" pitchFamily="34" charset="0"/>
                <a:ea typeface="DengXian"/>
                <a:cs typeface="Times New Roman" panose="02020603050405020304" pitchFamily="18" charset="0"/>
              </a:rPr>
              <a:t>,</a:t>
            </a:r>
            <a:r>
              <a:rPr lang="zh-CN" altLang="en-US" sz="2400" dirty="0">
                <a:latin typeface="Calibri" panose="020F0502020204030204" pitchFamily="34" charset="0"/>
                <a:ea typeface="DengXian"/>
                <a:cs typeface="Times New Roman" panose="02020603050405020304" pitchFamily="18" charset="0"/>
              </a:rPr>
              <a:t>所有提供公鑰加密和數字簽名服務的系統</a:t>
            </a:r>
            <a:r>
              <a:rPr lang="en-US" sz="2400" dirty="0">
                <a:latin typeface="Calibri" panose="020F0502020204030204" pitchFamily="34" charset="0"/>
                <a:ea typeface="DengXian"/>
                <a:cs typeface="Times New Roman" panose="02020603050405020304" pitchFamily="18" charset="0"/>
              </a:rPr>
              <a:t>,</a:t>
            </a:r>
            <a:r>
              <a:rPr lang="zh-CN" altLang="en-US" sz="2400" dirty="0">
                <a:latin typeface="Calibri" panose="020F0502020204030204" pitchFamily="34" charset="0"/>
                <a:ea typeface="DengXian"/>
                <a:cs typeface="Times New Roman" panose="02020603050405020304" pitchFamily="18" charset="0"/>
              </a:rPr>
              <a:t>都可叫做</a:t>
            </a:r>
            <a:r>
              <a:rPr lang="en-US" sz="2400" dirty="0">
                <a:latin typeface="Calibri" panose="020F0502020204030204" pitchFamily="34" charset="0"/>
                <a:ea typeface="DengXian"/>
                <a:cs typeface="Times New Roman" panose="02020603050405020304" pitchFamily="18" charset="0"/>
              </a:rPr>
              <a:t>PKI</a:t>
            </a:r>
            <a:r>
              <a:rPr lang="zh-CN" altLang="en-US" sz="2400" dirty="0">
                <a:latin typeface="Calibri" panose="020F0502020204030204" pitchFamily="34" charset="0"/>
                <a:ea typeface="DengXian"/>
                <a:cs typeface="Times New Roman" panose="02020603050405020304" pitchFamily="18" charset="0"/>
              </a:rPr>
              <a:t>系統</a:t>
            </a:r>
            <a:r>
              <a:rPr lang="en-US" sz="2400" dirty="0">
                <a:latin typeface="Calibri" panose="020F0502020204030204" pitchFamily="34" charset="0"/>
                <a:ea typeface="DengXian"/>
                <a:cs typeface="Times New Roman" panose="02020603050405020304" pitchFamily="18" charset="0"/>
              </a:rPr>
              <a:t>,PKI</a:t>
            </a:r>
            <a:r>
              <a:rPr lang="zh-CN" altLang="en-US" sz="2400" dirty="0">
                <a:latin typeface="Calibri" panose="020F0502020204030204" pitchFamily="34" charset="0"/>
                <a:ea typeface="DengXian"/>
                <a:cs typeface="Times New Roman" panose="02020603050405020304" pitchFamily="18" charset="0"/>
              </a:rPr>
              <a:t>的主要目的是通過自動管理密鑰和證書</a:t>
            </a:r>
            <a:r>
              <a:rPr lang="en-US" sz="2400" dirty="0">
                <a:latin typeface="Calibri" panose="020F0502020204030204" pitchFamily="34" charset="0"/>
                <a:ea typeface="DengXian"/>
                <a:cs typeface="Times New Roman" panose="02020603050405020304" pitchFamily="18" charset="0"/>
              </a:rPr>
              <a:t>,</a:t>
            </a:r>
            <a:r>
              <a:rPr lang="zh-CN" altLang="en-US" sz="2400" dirty="0">
                <a:latin typeface="Calibri" panose="020F0502020204030204" pitchFamily="34" charset="0"/>
                <a:ea typeface="DengXian"/>
                <a:cs typeface="Times New Roman" panose="02020603050405020304" pitchFamily="18" charset="0"/>
              </a:rPr>
              <a:t>可以為用戶建立起一個安全的網路運行環境</a:t>
            </a:r>
            <a:r>
              <a:rPr lang="en-US" sz="2400" dirty="0">
                <a:latin typeface="Calibri" panose="020F0502020204030204" pitchFamily="34" charset="0"/>
                <a:ea typeface="DengXian"/>
                <a:cs typeface="Times New Roman" panose="02020603050405020304" pitchFamily="18" charset="0"/>
              </a:rPr>
              <a:t>,</a:t>
            </a:r>
            <a:r>
              <a:rPr lang="zh-CN" altLang="en-US" sz="2400" dirty="0">
                <a:latin typeface="Calibri" panose="020F0502020204030204" pitchFamily="34" charset="0"/>
                <a:ea typeface="DengXian"/>
                <a:cs typeface="Times New Roman" panose="02020603050405020304" pitchFamily="18" charset="0"/>
              </a:rPr>
              <a:t>使用戶可以在多種應用環境下方便地使用加密和數字簽名技術</a:t>
            </a:r>
            <a:r>
              <a:rPr lang="en-US" sz="2400" dirty="0">
                <a:latin typeface="Calibri" panose="020F0502020204030204" pitchFamily="34" charset="0"/>
                <a:ea typeface="DengXian"/>
                <a:cs typeface="Times New Roman" panose="02020603050405020304" pitchFamily="18" charset="0"/>
              </a:rPr>
              <a:t>,</a:t>
            </a:r>
            <a:r>
              <a:rPr lang="zh-CN" altLang="en-US" sz="2400" dirty="0">
                <a:latin typeface="Calibri" panose="020F0502020204030204" pitchFamily="34" charset="0"/>
                <a:ea typeface="DengXian"/>
                <a:cs typeface="Times New Roman" panose="02020603050405020304" pitchFamily="18" charset="0"/>
              </a:rPr>
              <a:t>從而保證網上數據的機密性、完整性、有效性。數據的機密性是指數據在傳輸過程中</a:t>
            </a:r>
            <a:r>
              <a:rPr lang="en-US" sz="2400" dirty="0">
                <a:latin typeface="Calibri" panose="020F0502020204030204" pitchFamily="34" charset="0"/>
                <a:ea typeface="DengXian"/>
                <a:cs typeface="Times New Roman" panose="02020603050405020304" pitchFamily="18" charset="0"/>
              </a:rPr>
              <a:t>,</a:t>
            </a:r>
            <a:r>
              <a:rPr lang="zh-CN" altLang="en-US" sz="2400" dirty="0">
                <a:latin typeface="Calibri" panose="020F0502020204030204" pitchFamily="34" charset="0"/>
                <a:ea typeface="DengXian"/>
                <a:cs typeface="Times New Roman" panose="02020603050405020304" pitchFamily="18" charset="0"/>
              </a:rPr>
              <a:t>不能被非授權者偷看；數據的完整性是指數據在傳輸過程中不能被非法篡改；數據的有效性是指數據不能被否認</a:t>
            </a:r>
            <a:r>
              <a:rPr lang="zh-CN" altLang="en-US" sz="2400" dirty="0" smtClean="0">
                <a:latin typeface="Calibri" panose="020F0502020204030204" pitchFamily="34" charset="0"/>
                <a:ea typeface="DengXian"/>
                <a:cs typeface="Times New Roman" panose="02020603050405020304" pitchFamily="18" charset="0"/>
              </a:rPr>
              <a:t>。</a:t>
            </a:r>
            <a:endParaRPr lang="en-US" sz="2400" dirty="0"/>
          </a:p>
        </p:txBody>
      </p:sp>
    </p:spTree>
    <p:extLst>
      <p:ext uri="{BB962C8B-B14F-4D97-AF65-F5344CB8AC3E}">
        <p14:creationId xmlns:p14="http://schemas.microsoft.com/office/powerpoint/2010/main" val="100852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58359" y="2040565"/>
            <a:ext cx="6096000" cy="2246769"/>
          </a:xfrm>
          <a:prstGeom prst="rect">
            <a:avLst/>
          </a:prstGeom>
        </p:spPr>
        <p:txBody>
          <a:bodyPr>
            <a:spAutoFit/>
          </a:bodyPr>
          <a:lstStyle/>
          <a:p>
            <a:r>
              <a:rPr lang="zh-CN" altLang="en-US" sz="2800" dirty="0">
                <a:latin typeface="Calibri" panose="020F0502020204030204" pitchFamily="34" charset="0"/>
                <a:ea typeface="DengXian"/>
                <a:cs typeface="Times New Roman" panose="02020603050405020304" pitchFamily="18" charset="0"/>
              </a:rPr>
              <a:t>一個有效的</a:t>
            </a:r>
            <a:r>
              <a:rPr lang="en-US" sz="2800" dirty="0">
                <a:latin typeface="Calibri" panose="020F0502020204030204" pitchFamily="34" charset="0"/>
                <a:ea typeface="DengXian"/>
                <a:cs typeface="Times New Roman" panose="02020603050405020304" pitchFamily="18" charset="0"/>
              </a:rPr>
              <a:t>PKI</a:t>
            </a:r>
            <a:r>
              <a:rPr lang="zh-CN" altLang="en-US" sz="2800" dirty="0">
                <a:latin typeface="Calibri" panose="020F0502020204030204" pitchFamily="34" charset="0"/>
                <a:ea typeface="DengXian"/>
                <a:cs typeface="Times New Roman" panose="02020603050405020304" pitchFamily="18" charset="0"/>
              </a:rPr>
              <a:t>系統必須是安全的和透明的</a:t>
            </a:r>
            <a:r>
              <a:rPr lang="en-US" sz="2800" dirty="0">
                <a:latin typeface="Calibri" panose="020F0502020204030204" pitchFamily="34" charset="0"/>
                <a:ea typeface="DengXian"/>
                <a:cs typeface="Times New Roman" panose="02020603050405020304" pitchFamily="18" charset="0"/>
              </a:rPr>
              <a:t>,</a:t>
            </a:r>
            <a:r>
              <a:rPr lang="zh-CN" altLang="en-US" sz="2800" dirty="0">
                <a:latin typeface="Calibri" panose="020F0502020204030204" pitchFamily="34" charset="0"/>
                <a:ea typeface="DengXian"/>
                <a:cs typeface="Times New Roman" panose="02020603050405020304" pitchFamily="18" charset="0"/>
              </a:rPr>
              <a:t>用戶在獲得加密和數字簽名服務時</a:t>
            </a:r>
            <a:r>
              <a:rPr lang="en-US" sz="2800" dirty="0">
                <a:latin typeface="Calibri" panose="020F0502020204030204" pitchFamily="34" charset="0"/>
                <a:ea typeface="DengXian"/>
                <a:cs typeface="Times New Roman" panose="02020603050405020304" pitchFamily="18" charset="0"/>
              </a:rPr>
              <a:t>,</a:t>
            </a:r>
            <a:r>
              <a:rPr lang="zh-CN" altLang="en-US" sz="2800" dirty="0">
                <a:latin typeface="Calibri" panose="020F0502020204030204" pitchFamily="34" charset="0"/>
                <a:ea typeface="DengXian"/>
                <a:cs typeface="Times New Roman" panose="02020603050405020304" pitchFamily="18" charset="0"/>
              </a:rPr>
              <a:t>不需要詳細地了解</a:t>
            </a:r>
            <a:r>
              <a:rPr lang="en-US" sz="2800" dirty="0">
                <a:latin typeface="Calibri" panose="020F0502020204030204" pitchFamily="34" charset="0"/>
                <a:ea typeface="DengXian"/>
                <a:cs typeface="Times New Roman" panose="02020603050405020304" pitchFamily="18" charset="0"/>
              </a:rPr>
              <a:t>PKI</a:t>
            </a:r>
            <a:r>
              <a:rPr lang="zh-CN" altLang="en-US" sz="2800" dirty="0">
                <a:latin typeface="Calibri" panose="020F0502020204030204" pitchFamily="34" charset="0"/>
                <a:ea typeface="DengXian"/>
                <a:cs typeface="Times New Roman" panose="02020603050405020304" pitchFamily="18" charset="0"/>
              </a:rPr>
              <a:t>是怎樣管理證書和密鑰的</a:t>
            </a:r>
            <a:r>
              <a:rPr lang="en-US" sz="2800" dirty="0">
                <a:latin typeface="Calibri" panose="020F0502020204030204" pitchFamily="34" charset="0"/>
                <a:ea typeface="DengXian"/>
                <a:cs typeface="Times New Roman" panose="02020603050405020304" pitchFamily="18" charset="0"/>
              </a:rPr>
              <a:t>,</a:t>
            </a:r>
            <a:r>
              <a:rPr lang="zh-CN" altLang="en-US" sz="2800" dirty="0">
                <a:latin typeface="Calibri" panose="020F0502020204030204" pitchFamily="34" charset="0"/>
                <a:ea typeface="DengXian"/>
                <a:cs typeface="Times New Roman" panose="02020603050405020304" pitchFamily="18" charset="0"/>
              </a:rPr>
              <a:t>一個典型、完整、有效的</a:t>
            </a:r>
            <a:r>
              <a:rPr lang="en-US" sz="2800" dirty="0">
                <a:latin typeface="Calibri" panose="020F0502020204030204" pitchFamily="34" charset="0"/>
                <a:ea typeface="DengXian"/>
                <a:cs typeface="Times New Roman" panose="02020603050405020304" pitchFamily="18" charset="0"/>
              </a:rPr>
              <a:t>PKI</a:t>
            </a:r>
            <a:r>
              <a:rPr lang="zh-CN" altLang="en-US" sz="2800" dirty="0">
                <a:latin typeface="Calibri" panose="020F0502020204030204" pitchFamily="34" charset="0"/>
                <a:ea typeface="DengXian"/>
                <a:cs typeface="Times New Roman" panose="02020603050405020304" pitchFamily="18" charset="0"/>
              </a:rPr>
              <a:t>應用系統至少應具有以下部分</a:t>
            </a:r>
            <a:endParaRPr lang="en-US" sz="2800" dirty="0"/>
          </a:p>
        </p:txBody>
      </p:sp>
    </p:spTree>
    <p:extLst>
      <p:ext uri="{BB962C8B-B14F-4D97-AF65-F5344CB8AC3E}">
        <p14:creationId xmlns:p14="http://schemas.microsoft.com/office/powerpoint/2010/main" val="13141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152087"/>
            <a:ext cx="6096000" cy="5176161"/>
          </a:xfrm>
          <a:prstGeom prst="rect">
            <a:avLst/>
          </a:prstGeom>
        </p:spPr>
        <p:txBody>
          <a:bodyPr>
            <a:spAutoFit/>
          </a:bodyPr>
          <a:lstStyle/>
          <a:p>
            <a:pPr algn="ctr">
              <a:lnSpc>
                <a:spcPct val="150000"/>
              </a:lnSpc>
            </a:pPr>
            <a:r>
              <a:rPr lang="en-US" sz="3200" dirty="0">
                <a:latin typeface="Calibri" panose="020F0502020204030204" pitchFamily="34" charset="0"/>
                <a:ea typeface="DengXian"/>
                <a:cs typeface="Times New Roman" panose="02020603050405020304" pitchFamily="18" charset="0"/>
              </a:rPr>
              <a:t>(1)</a:t>
            </a:r>
            <a:r>
              <a:rPr lang="zh-TW" altLang="en-US" sz="3200" dirty="0">
                <a:latin typeface="Calibri" panose="020F0502020204030204" pitchFamily="34" charset="0"/>
                <a:ea typeface="DengXian"/>
                <a:cs typeface="Times New Roman" panose="02020603050405020304" pitchFamily="18" charset="0"/>
              </a:rPr>
              <a:t>公鑰密碼證書管理；</a:t>
            </a:r>
            <a:r>
              <a:rPr lang="en-US" sz="3200" dirty="0">
                <a:latin typeface="Calibri" panose="020F0502020204030204" pitchFamily="34" charset="0"/>
                <a:ea typeface="DengXian"/>
                <a:cs typeface="Times New Roman" panose="02020603050405020304" pitchFamily="18" charset="0"/>
              </a:rPr>
              <a:t/>
            </a:r>
            <a:br>
              <a:rPr lang="en-US" sz="3200" dirty="0">
                <a:latin typeface="Calibri" panose="020F0502020204030204" pitchFamily="34" charset="0"/>
                <a:ea typeface="DengXian"/>
                <a:cs typeface="Times New Roman" panose="02020603050405020304" pitchFamily="18" charset="0"/>
              </a:rPr>
            </a:br>
            <a:r>
              <a:rPr lang="en-US" sz="3200" dirty="0">
                <a:latin typeface="Calibri" panose="020F0502020204030204" pitchFamily="34" charset="0"/>
                <a:ea typeface="DengXian"/>
                <a:cs typeface="Times New Roman" panose="02020603050405020304" pitchFamily="18" charset="0"/>
              </a:rPr>
              <a:t>(2)</a:t>
            </a:r>
            <a:r>
              <a:rPr lang="zh-TW" altLang="en-US" sz="3200" dirty="0">
                <a:latin typeface="Calibri" panose="020F0502020204030204" pitchFamily="34" charset="0"/>
                <a:ea typeface="DengXian"/>
                <a:cs typeface="Times New Roman" panose="02020603050405020304" pitchFamily="18" charset="0"/>
              </a:rPr>
              <a:t>黑名單的發布和管理</a:t>
            </a:r>
            <a:r>
              <a:rPr lang="en-US" sz="3200" dirty="0">
                <a:latin typeface="Calibri" panose="020F0502020204030204" pitchFamily="34" charset="0"/>
                <a:ea typeface="DengXian"/>
                <a:cs typeface="Times New Roman" panose="02020603050405020304" pitchFamily="18" charset="0"/>
              </a:rPr>
              <a:t>;</a:t>
            </a:r>
            <a:br>
              <a:rPr lang="en-US" sz="3200" dirty="0">
                <a:latin typeface="Calibri" panose="020F0502020204030204" pitchFamily="34" charset="0"/>
                <a:ea typeface="DengXian"/>
                <a:cs typeface="Times New Roman" panose="02020603050405020304" pitchFamily="18" charset="0"/>
              </a:rPr>
            </a:br>
            <a:r>
              <a:rPr lang="en-US" sz="3200" dirty="0">
                <a:latin typeface="Calibri" panose="020F0502020204030204" pitchFamily="34" charset="0"/>
                <a:ea typeface="DengXian"/>
                <a:cs typeface="Times New Roman" panose="02020603050405020304" pitchFamily="18" charset="0"/>
              </a:rPr>
              <a:t>(3)</a:t>
            </a:r>
            <a:r>
              <a:rPr lang="zh-TW" altLang="en-US" sz="3200" dirty="0">
                <a:latin typeface="Calibri" panose="020F0502020204030204" pitchFamily="34" charset="0"/>
                <a:ea typeface="DengXian"/>
                <a:cs typeface="Times New Roman" panose="02020603050405020304" pitchFamily="18" charset="0"/>
              </a:rPr>
              <a:t>密鑰的備份和恢復</a:t>
            </a:r>
            <a:r>
              <a:rPr lang="en-US" sz="3200" dirty="0">
                <a:latin typeface="Calibri" panose="020F0502020204030204" pitchFamily="34" charset="0"/>
                <a:ea typeface="DengXian"/>
                <a:cs typeface="Times New Roman" panose="02020603050405020304" pitchFamily="18" charset="0"/>
              </a:rPr>
              <a:t/>
            </a:r>
            <a:br>
              <a:rPr lang="en-US" sz="3200" dirty="0">
                <a:latin typeface="Calibri" panose="020F0502020204030204" pitchFamily="34" charset="0"/>
                <a:ea typeface="DengXian"/>
                <a:cs typeface="Times New Roman" panose="02020603050405020304" pitchFamily="18" charset="0"/>
              </a:rPr>
            </a:br>
            <a:r>
              <a:rPr lang="en-US" sz="3200" dirty="0">
                <a:latin typeface="Calibri" panose="020F0502020204030204" pitchFamily="34" charset="0"/>
                <a:ea typeface="DengXian"/>
                <a:cs typeface="Times New Roman" panose="02020603050405020304" pitchFamily="18" charset="0"/>
              </a:rPr>
              <a:t>(4)</a:t>
            </a:r>
            <a:r>
              <a:rPr lang="zh-TW" altLang="en-US" sz="3200" dirty="0">
                <a:latin typeface="Calibri" panose="020F0502020204030204" pitchFamily="34" charset="0"/>
                <a:ea typeface="DengXian"/>
                <a:cs typeface="Times New Roman" panose="02020603050405020304" pitchFamily="18" charset="0"/>
              </a:rPr>
              <a:t>自動更新密鑰</a:t>
            </a:r>
            <a:r>
              <a:rPr lang="en-US" sz="3200" dirty="0">
                <a:latin typeface="Calibri" panose="020F0502020204030204" pitchFamily="34" charset="0"/>
                <a:ea typeface="DengXian"/>
                <a:cs typeface="Times New Roman" panose="02020603050405020304" pitchFamily="18" charset="0"/>
              </a:rPr>
              <a:t>;</a:t>
            </a:r>
            <a:br>
              <a:rPr lang="en-US" sz="3200" dirty="0">
                <a:latin typeface="Calibri" panose="020F0502020204030204" pitchFamily="34" charset="0"/>
                <a:ea typeface="DengXian"/>
                <a:cs typeface="Times New Roman" panose="02020603050405020304" pitchFamily="18" charset="0"/>
              </a:rPr>
            </a:br>
            <a:r>
              <a:rPr lang="en-US" sz="3200" dirty="0">
                <a:latin typeface="Calibri" panose="020F0502020204030204" pitchFamily="34" charset="0"/>
                <a:ea typeface="DengXian"/>
                <a:cs typeface="Times New Roman" panose="02020603050405020304" pitchFamily="18" charset="0"/>
              </a:rPr>
              <a:t>(5)</a:t>
            </a:r>
            <a:r>
              <a:rPr lang="zh-TW" altLang="en-US" sz="3200" dirty="0">
                <a:latin typeface="Calibri" panose="020F0502020204030204" pitchFamily="34" charset="0"/>
                <a:ea typeface="DengXian"/>
                <a:cs typeface="Times New Roman" panose="02020603050405020304" pitchFamily="18" charset="0"/>
              </a:rPr>
              <a:t>自動管理歷史密鑰</a:t>
            </a:r>
            <a:r>
              <a:rPr lang="en-US" sz="3200" dirty="0">
                <a:latin typeface="Calibri" panose="020F0502020204030204" pitchFamily="34" charset="0"/>
                <a:ea typeface="DengXian"/>
                <a:cs typeface="Times New Roman" panose="02020603050405020304" pitchFamily="18" charset="0"/>
              </a:rPr>
              <a:t>;</a:t>
            </a:r>
            <a:br>
              <a:rPr lang="en-US" sz="3200" dirty="0">
                <a:latin typeface="Calibri" panose="020F0502020204030204" pitchFamily="34" charset="0"/>
                <a:ea typeface="DengXian"/>
                <a:cs typeface="Times New Roman" panose="02020603050405020304" pitchFamily="18" charset="0"/>
              </a:rPr>
            </a:br>
            <a:r>
              <a:rPr lang="en-US" sz="3200" dirty="0">
                <a:latin typeface="Calibri" panose="020F0502020204030204" pitchFamily="34" charset="0"/>
                <a:ea typeface="DengXian"/>
                <a:cs typeface="Times New Roman" panose="02020603050405020304" pitchFamily="18" charset="0"/>
              </a:rPr>
              <a:t>(6)</a:t>
            </a:r>
            <a:r>
              <a:rPr lang="zh-TW" altLang="en-US" sz="3200" dirty="0">
                <a:latin typeface="Calibri" panose="020F0502020204030204" pitchFamily="34" charset="0"/>
                <a:ea typeface="DengXian"/>
                <a:cs typeface="Times New Roman" panose="02020603050405020304" pitchFamily="18" charset="0"/>
              </a:rPr>
              <a:t>支持交叉認證。</a:t>
            </a:r>
            <a:r>
              <a:rPr lang="en-US" sz="3200" dirty="0">
                <a:latin typeface="Calibri" panose="020F0502020204030204" pitchFamily="34" charset="0"/>
                <a:ea typeface="DengXian"/>
                <a:cs typeface="Times New Roman" panose="02020603050405020304" pitchFamily="18" charset="0"/>
              </a:rPr>
              <a:t/>
            </a:r>
            <a:br>
              <a:rPr lang="en-US" sz="3200" dirty="0">
                <a:latin typeface="Calibri" panose="020F0502020204030204" pitchFamily="34" charset="0"/>
                <a:ea typeface="DengXian"/>
                <a:cs typeface="Times New Roman" panose="02020603050405020304" pitchFamily="18" charset="0"/>
              </a:rPr>
            </a:br>
            <a:endParaRPr lang="en-US" sz="3200" dirty="0"/>
          </a:p>
        </p:txBody>
      </p:sp>
    </p:spTree>
    <p:extLst>
      <p:ext uri="{BB962C8B-B14F-4D97-AF65-F5344CB8AC3E}">
        <p14:creationId xmlns:p14="http://schemas.microsoft.com/office/powerpoint/2010/main" val="424000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73400"/>
            <a:ext cx="7729728" cy="1188720"/>
          </a:xfrm>
        </p:spPr>
        <p:txBody>
          <a:bodyPr/>
          <a:lstStyle/>
          <a:p>
            <a:r>
              <a:rPr lang="en-US" dirty="0"/>
              <a:t>PKI</a:t>
            </a:r>
            <a:r>
              <a:rPr lang="zh-CN" altLang="en-US" dirty="0"/>
              <a:t>組成</a:t>
            </a:r>
            <a:endParaRPr lang="en-US" dirty="0"/>
          </a:p>
        </p:txBody>
      </p:sp>
      <p:sp>
        <p:nvSpPr>
          <p:cNvPr id="3" name="Content Placeholder 2"/>
          <p:cNvSpPr>
            <a:spLocks noGrp="1"/>
          </p:cNvSpPr>
          <p:nvPr>
            <p:ph idx="1"/>
          </p:nvPr>
        </p:nvSpPr>
        <p:spPr>
          <a:xfrm>
            <a:off x="2231136" y="2511916"/>
            <a:ext cx="7729728" cy="3101983"/>
          </a:xfrm>
        </p:spPr>
        <p:txBody>
          <a:bodyPr>
            <a:noAutofit/>
          </a:bodyPr>
          <a:lstStyle/>
          <a:p>
            <a:r>
              <a:rPr lang="zh-CN" altLang="en-US" sz="2400" dirty="0"/>
              <a:t>公鑰基礎設施是提供公鑰加密和數字簽名服務的系統或平台</a:t>
            </a:r>
            <a:r>
              <a:rPr lang="en-US" sz="2400" dirty="0"/>
              <a:t>,</a:t>
            </a:r>
            <a:r>
              <a:rPr lang="zh-CN" altLang="en-US" sz="2400" dirty="0"/>
              <a:t>目的是為了管理密鑰和證書。一個機構通過採用</a:t>
            </a:r>
            <a:r>
              <a:rPr lang="en-US" sz="2400" dirty="0"/>
              <a:t>PKI</a:t>
            </a:r>
            <a:r>
              <a:rPr lang="zh-CN" altLang="en-US" sz="2400" dirty="0"/>
              <a:t>框架管理密鑰和證書可以建立一個安全的網路環境。</a:t>
            </a:r>
            <a:r>
              <a:rPr lang="en-US" sz="2400" dirty="0"/>
              <a:t>PKI</a:t>
            </a:r>
            <a:r>
              <a:rPr lang="zh-CN" altLang="en-US" sz="2400" dirty="0"/>
              <a:t>主要包括四個部</a:t>
            </a:r>
            <a:r>
              <a:rPr lang="zh-CN" altLang="en-US" sz="2400" dirty="0" smtClean="0"/>
              <a:t>分</a:t>
            </a:r>
            <a:endParaRPr lang="en-US" altLang="zh-CN" sz="2400" dirty="0" smtClean="0"/>
          </a:p>
          <a:p>
            <a:r>
              <a:rPr lang="en-US" sz="2400" dirty="0"/>
              <a:t>(1)X.509</a:t>
            </a:r>
            <a:r>
              <a:rPr lang="zh-TW" altLang="en-US" sz="2400" dirty="0"/>
              <a:t>格式的證書</a:t>
            </a:r>
            <a:r>
              <a:rPr lang="en-US" sz="2400" dirty="0"/>
              <a:t>(X.509V3)</a:t>
            </a:r>
            <a:r>
              <a:rPr lang="zh-TW" altLang="en-US" sz="2400" dirty="0"/>
              <a:t>和證書廢止列表</a:t>
            </a:r>
            <a:r>
              <a:rPr lang="en-US" sz="2400" dirty="0"/>
              <a:t>CRL(X.509 V2)</a:t>
            </a:r>
            <a:r>
              <a:rPr lang="zh-TW" altLang="en-US" sz="2400" dirty="0"/>
              <a:t>；</a:t>
            </a:r>
            <a:r>
              <a:rPr lang="en-US" sz="2400" dirty="0"/>
              <a:t/>
            </a:r>
            <a:br>
              <a:rPr lang="en-US" sz="2400" dirty="0"/>
            </a:br>
            <a:r>
              <a:rPr lang="en-US" sz="2400" dirty="0"/>
              <a:t>(2)CA/RA</a:t>
            </a:r>
            <a:r>
              <a:rPr lang="zh-TW" altLang="en-US" sz="2400" dirty="0"/>
              <a:t>操作協議；</a:t>
            </a:r>
            <a:r>
              <a:rPr lang="en-US" sz="2400" dirty="0"/>
              <a:t/>
            </a:r>
            <a:br>
              <a:rPr lang="en-US" sz="2400" dirty="0"/>
            </a:br>
            <a:r>
              <a:rPr lang="en-US" sz="2400" dirty="0"/>
              <a:t>(3)CA</a:t>
            </a:r>
            <a:r>
              <a:rPr lang="zh-TW" altLang="en-US" sz="2400" dirty="0"/>
              <a:t>管理協議；</a:t>
            </a:r>
            <a:r>
              <a:rPr lang="en-US" sz="2400" dirty="0"/>
              <a:t/>
            </a:r>
            <a:br>
              <a:rPr lang="en-US" sz="2400" dirty="0"/>
            </a:br>
            <a:r>
              <a:rPr lang="en-US" sz="2400" dirty="0"/>
              <a:t>(4)CA</a:t>
            </a:r>
            <a:r>
              <a:rPr lang="zh-TW" altLang="en-US" sz="2400" dirty="0"/>
              <a:t>政策制定。</a:t>
            </a:r>
            <a:r>
              <a:rPr lang="en-US" sz="2400" dirty="0"/>
              <a:t/>
            </a:r>
            <a:br>
              <a:rPr lang="en-US" sz="2400" dirty="0"/>
            </a:br>
            <a:endParaRPr lang="en-US" sz="2400" dirty="0"/>
          </a:p>
        </p:txBody>
      </p:sp>
    </p:spTree>
    <p:extLst>
      <p:ext uri="{BB962C8B-B14F-4D97-AF65-F5344CB8AC3E}">
        <p14:creationId xmlns:p14="http://schemas.microsoft.com/office/powerpoint/2010/main" val="3451560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19</TotalTime>
  <Words>877</Words>
  <Application>Microsoft Office PowerPoint</Application>
  <PresentationFormat>Widescreen</PresentationFormat>
  <Paragraphs>18</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DengXian</vt:lpstr>
      <vt:lpstr>Kozuka Gothic Pro R</vt:lpstr>
      <vt:lpstr>微軟正黑體</vt:lpstr>
      <vt:lpstr>华文中宋</vt:lpstr>
      <vt:lpstr>Arial</vt:lpstr>
      <vt:lpstr>Calibri</vt:lpstr>
      <vt:lpstr>Gill Sans MT</vt:lpstr>
      <vt:lpstr>Times New Roman</vt:lpstr>
      <vt:lpstr>Parcel</vt:lpstr>
      <vt:lpstr>CAPKI</vt:lpstr>
      <vt:lpstr>公鑰基礎設施</vt:lpstr>
      <vt:lpstr>Public Key Infrastructure z 公鑰基礎設施</vt:lpstr>
      <vt:lpstr>但PKI的定義在不斷地延伸和擴展</vt:lpstr>
      <vt:lpstr>PKI基礎</vt:lpstr>
      <vt:lpstr>PowerPoint Presentation</vt:lpstr>
      <vt:lpstr>PowerPoint Presentation</vt:lpstr>
      <vt:lpstr>PowerPoint Presentation</vt:lpstr>
      <vt:lpstr>PKI組成</vt:lpstr>
      <vt:lpstr>一個典型、完整、有效的PKI應用系統至少應具有以下部分:</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CAPKI</dc:title>
  <dc:creator>Cayon Liow Keei Yann</dc:creator>
  <cp:lastModifiedBy>Cayon Liow Keei Yann</cp:lastModifiedBy>
  <cp:revision>4</cp:revision>
  <dcterms:created xsi:type="dcterms:W3CDTF">2016-12-24T19:12:37Z</dcterms:created>
  <dcterms:modified xsi:type="dcterms:W3CDTF">2016-12-24T19:32:18Z</dcterms:modified>
</cp:coreProperties>
</file>