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5"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12/25/2016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12/25/2016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12/25/2016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12/25/2016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12/25/2016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12/25/2016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Deep Web</a:t>
            </a:r>
            <a:endParaRPr lang="en-US" dirty="0"/>
          </a:p>
        </p:txBody>
      </p:sp>
      <p:sp>
        <p:nvSpPr>
          <p:cNvPr id="3" name="Subtitle 2"/>
          <p:cNvSpPr>
            <a:spLocks noGrp="1"/>
          </p:cNvSpPr>
          <p:nvPr>
            <p:ph type="subTitle" idx="1"/>
          </p:nvPr>
        </p:nvSpPr>
        <p:spPr/>
        <p:txBody>
          <a:bodyPr/>
          <a:lstStyle/>
          <a:p>
            <a:r>
              <a:rPr lang="en-US" dirty="0" smtClean="0"/>
              <a:t>F74045018 </a:t>
            </a:r>
            <a:r>
              <a:rPr lang="zh-CN" altLang="en-US" dirty="0" smtClean="0"/>
              <a:t>廖其忻</a:t>
            </a:r>
            <a:endParaRPr lang="en-US" dirty="0"/>
          </a:p>
        </p:txBody>
      </p:sp>
    </p:spTree>
    <p:extLst>
      <p:ext uri="{BB962C8B-B14F-4D97-AF65-F5344CB8AC3E}">
        <p14:creationId xmlns:p14="http://schemas.microsoft.com/office/powerpoint/2010/main" val="158760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03312" y="1481960"/>
            <a:ext cx="8946541" cy="4766440"/>
          </a:xfrm>
        </p:spPr>
        <p:txBody>
          <a:bodyPr>
            <a:normAutofit/>
          </a:bodyPr>
          <a:lstStyle/>
          <a:p>
            <a:r>
              <a:rPr lang="zh-TW" altLang="en-US" sz="2400" dirty="0">
                <a:latin typeface="SimSun" panose="02010600030101010101" pitchFamily="2" charset="-122"/>
                <a:ea typeface="SimSun" panose="02010600030101010101" pitchFamily="2" charset="-122"/>
              </a:rPr>
              <a:t>在</a:t>
            </a:r>
            <a:r>
              <a:rPr lang="en-US" altLang="zh-TW" sz="2400" dirty="0">
                <a:latin typeface="SimSun" panose="02010600030101010101" pitchFamily="2" charset="-122"/>
                <a:ea typeface="SimSun" panose="02010600030101010101" pitchFamily="2" charset="-122"/>
              </a:rPr>
              <a:t>Tor</a:t>
            </a:r>
            <a:r>
              <a:rPr lang="zh-TW" altLang="en-US" sz="2400" dirty="0">
                <a:latin typeface="SimSun" panose="02010600030101010101" pitchFamily="2" charset="-122"/>
                <a:ea typeface="SimSun" panose="02010600030101010101" pitchFamily="2" charset="-122"/>
              </a:rPr>
              <a:t>瀏覽器裡面，在網址列輸入</a:t>
            </a:r>
            <a:r>
              <a:rPr lang="en-US" altLang="zh-TW" sz="2400" dirty="0">
                <a:latin typeface="SimSun" panose="02010600030101010101" pitchFamily="2" charset="-122"/>
                <a:ea typeface="SimSun" panose="02010600030101010101" pitchFamily="2" charset="-122"/>
              </a:rPr>
              <a:t>Tor</a:t>
            </a:r>
            <a:r>
              <a:rPr lang="zh-TW" altLang="en-US" sz="2400" dirty="0">
                <a:latin typeface="SimSun" panose="02010600030101010101" pitchFamily="2" charset="-122"/>
                <a:ea typeface="SimSun" panose="02010600030101010101" pitchFamily="2" charset="-122"/>
              </a:rPr>
              <a:t>隱藏網路特有的頂級域名</a:t>
            </a:r>
            <a:r>
              <a:rPr lang="en-US" altLang="zh-TW" sz="2400" dirty="0">
                <a:latin typeface="SimSun" panose="02010600030101010101" pitchFamily="2" charset="-122"/>
                <a:ea typeface="SimSun" panose="02010600030101010101" pitchFamily="2" charset="-122"/>
              </a:rPr>
              <a:t>.onion</a:t>
            </a:r>
            <a:r>
              <a:rPr lang="zh-TW" altLang="en-US" sz="2400" dirty="0">
                <a:latin typeface="SimSun" panose="02010600030101010101" pitchFamily="2" charset="-122"/>
                <a:ea typeface="SimSun" panose="02010600030101010101" pitchFamily="2" charset="-122"/>
              </a:rPr>
              <a:t>，可以訪問</a:t>
            </a:r>
            <a:r>
              <a:rPr lang="en-US" altLang="zh-TW" sz="2400" dirty="0">
                <a:latin typeface="SimSun" panose="02010600030101010101" pitchFamily="2" charset="-122"/>
                <a:ea typeface="SimSun" panose="02010600030101010101" pitchFamily="2" charset="-122"/>
              </a:rPr>
              <a:t>Tor</a:t>
            </a:r>
            <a:r>
              <a:rPr lang="zh-TW" altLang="en-US" sz="2400" dirty="0">
                <a:latin typeface="SimSun" panose="02010600030101010101" pitchFamily="2" charset="-122"/>
                <a:ea typeface="SimSun" panose="02010600030101010101" pitchFamily="2" charset="-122"/>
              </a:rPr>
              <a:t>隱藏服務（暗網）</a:t>
            </a:r>
            <a:r>
              <a:rPr lang="en-US" altLang="zh-TW" sz="2400" dirty="0">
                <a:latin typeface="SimSun" panose="02010600030101010101" pitchFamily="2" charset="-122"/>
                <a:ea typeface="SimSun" panose="02010600030101010101" pitchFamily="2" charset="-122"/>
              </a:rPr>
              <a:t>.Tor</a:t>
            </a:r>
            <a:r>
              <a:rPr lang="zh-TW" altLang="en-US" sz="2400" dirty="0">
                <a:latin typeface="SimSun" panose="02010600030101010101" pitchFamily="2" charset="-122"/>
                <a:ea typeface="SimSun" panose="02010600030101010101" pitchFamily="2" charset="-122"/>
              </a:rPr>
              <a:t>瀏覽器可以識別</a:t>
            </a:r>
            <a:r>
              <a:rPr lang="en-US" altLang="zh-TW" sz="2400" dirty="0">
                <a:latin typeface="SimSun" panose="02010600030101010101" pitchFamily="2" charset="-122"/>
                <a:ea typeface="SimSun" panose="02010600030101010101" pitchFamily="2" charset="-122"/>
              </a:rPr>
              <a:t>.onion</a:t>
            </a:r>
            <a:r>
              <a:rPr lang="zh-TW" altLang="en-US" sz="2400" dirty="0">
                <a:latin typeface="SimSun" panose="02010600030101010101" pitchFamily="2" charset="-122"/>
                <a:ea typeface="SimSun" panose="02010600030101010101" pitchFamily="2" charset="-122"/>
              </a:rPr>
              <a:t>域名，並自動路由到隱藏的服務。然後， 隱藏的服務將請求交通標準的服務器軟件進行處理，這個服務器軟件應該預先進行配置，從而只偵聽非公開的接口</a:t>
            </a:r>
            <a:r>
              <a:rPr lang="zh-TW" altLang="en-US" sz="2400" dirty="0" smtClean="0">
                <a:latin typeface="SimSun" panose="02010600030101010101" pitchFamily="2" charset="-122"/>
                <a:ea typeface="SimSun" panose="02010600030101010101" pitchFamily="2" charset="-122"/>
              </a:rPr>
              <a:t>。</a:t>
            </a:r>
            <a:endParaRPr lang="en-US" altLang="zh-TW" sz="2400" dirty="0" smtClean="0">
              <a:latin typeface="SimSun" panose="02010600030101010101" pitchFamily="2" charset="-122"/>
              <a:ea typeface="SimSun" panose="02010600030101010101" pitchFamily="2" charset="-122"/>
            </a:endParaRPr>
          </a:p>
          <a:p>
            <a:endParaRPr lang="zh-TW" altLang="en-US" sz="2400" dirty="0">
              <a:latin typeface="SimSun" panose="02010600030101010101" pitchFamily="2" charset="-122"/>
              <a:ea typeface="SimSun" panose="02010600030101010101" pitchFamily="2" charset="-122"/>
            </a:endParaRPr>
          </a:p>
          <a:p>
            <a:r>
              <a:rPr lang="zh-TW" altLang="en-US" sz="2400" dirty="0">
                <a:latin typeface="SimSun" panose="02010600030101010101" pitchFamily="2" charset="-122"/>
                <a:ea typeface="SimSun" panose="02010600030101010101" pitchFamily="2" charset="-122"/>
              </a:rPr>
              <a:t>但是，如果這個服務還可以通過一般的網際網路（明網）來訪問， 那也會受到相關連的攻擊，這樣就沒有真正的隱藏起來</a:t>
            </a:r>
            <a:endParaRPr lang="en-US" sz="2400"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82351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6732" y="951186"/>
            <a:ext cx="8946541" cy="4955627"/>
          </a:xfrm>
        </p:spPr>
        <p:txBody>
          <a:bodyPr>
            <a:normAutofit/>
          </a:bodyPr>
          <a:lstStyle/>
          <a:p>
            <a:r>
              <a:rPr lang="zh-CN" altLang="en-US" sz="2800" dirty="0"/>
              <a:t>暗網，深網，不可見網，隱藏網</a:t>
            </a:r>
            <a:endParaRPr lang="en-US" altLang="zh-CN" sz="2800" dirty="0"/>
          </a:p>
          <a:p>
            <a:r>
              <a:rPr lang="zh-CN" altLang="en-US" sz="2800" dirty="0"/>
              <a:t>是指互联网上那些不能被标准搜索引擎索引的非表面网络</a:t>
            </a:r>
            <a:r>
              <a:rPr lang="zh-CN" altLang="en-US" sz="2800" dirty="0" smtClean="0"/>
              <a:t>内。</a:t>
            </a:r>
            <a:endParaRPr lang="en-US" altLang="zh-CN"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345" y="2487996"/>
            <a:ext cx="6096000" cy="4057650"/>
          </a:xfrm>
          <a:prstGeom prst="rect">
            <a:avLst/>
          </a:prstGeom>
        </p:spPr>
      </p:pic>
      <p:sp>
        <p:nvSpPr>
          <p:cNvPr id="5" name="Rectangle 4"/>
          <p:cNvSpPr/>
          <p:nvPr/>
        </p:nvSpPr>
        <p:spPr>
          <a:xfrm>
            <a:off x="7372732" y="2945974"/>
            <a:ext cx="4324732" cy="2677656"/>
          </a:xfrm>
          <a:prstGeom prst="rect">
            <a:avLst/>
          </a:prstGeom>
        </p:spPr>
        <p:txBody>
          <a:bodyPr wrap="square">
            <a:spAutoFit/>
          </a:bodyPr>
          <a:lstStyle/>
          <a:p>
            <a:r>
              <a:rPr lang="zh-CN" altLang="en-US" sz="2400" dirty="0"/>
              <a:t>迈克尔</a:t>
            </a:r>
            <a:r>
              <a:rPr lang="en-US" altLang="zh-CN" sz="2400" dirty="0"/>
              <a:t>·</a:t>
            </a:r>
            <a:r>
              <a:rPr lang="zh-CN" altLang="en-US" sz="2400" dirty="0"/>
              <a:t>伯格曼将当今互联网上的搜索服务比喻为像在地球的海洋表面的拉起一个大网的搜索，巨量的表面信息固然可以通过这种方式被查找得到，可是还有相当大量的信息由于隐藏在深处而被搜索引擎错失掉。</a:t>
            </a:r>
            <a:endParaRPr lang="en-US" sz="2400" dirty="0"/>
          </a:p>
        </p:txBody>
      </p:sp>
    </p:spTree>
    <p:extLst>
      <p:ext uri="{BB962C8B-B14F-4D97-AF65-F5344CB8AC3E}">
        <p14:creationId xmlns:p14="http://schemas.microsoft.com/office/powerpoint/2010/main" val="236403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0721" y="1918836"/>
            <a:ext cx="8946541" cy="5544410"/>
          </a:xfrm>
        </p:spPr>
        <p:txBody>
          <a:bodyPr>
            <a:normAutofit/>
          </a:bodyPr>
          <a:lstStyle/>
          <a:p>
            <a:r>
              <a:rPr lang="zh-TW" altLang="en-US" sz="2400" dirty="0">
                <a:latin typeface="SimSun" panose="02010600030101010101" pitchFamily="2" charset="-122"/>
                <a:ea typeface="SimSun" panose="02010600030101010101" pitchFamily="2" charset="-122"/>
              </a:rPr>
              <a:t>絕大部分這些隱藏的信息是必須通過動態請求產生的網頁信息，而標準的搜索引擎卻無法對其進行查找。 除非通過特定的搜查這些頁面才會動態產生。於是相對的，深網就隱藏了起</a:t>
            </a:r>
            <a:r>
              <a:rPr lang="zh-TW" altLang="en-US" sz="2400" dirty="0" smtClean="0">
                <a:latin typeface="SimSun" panose="02010600030101010101" pitchFamily="2" charset="-122"/>
                <a:ea typeface="SimSun" panose="02010600030101010101" pitchFamily="2" charset="-122"/>
              </a:rPr>
              <a:t>來</a:t>
            </a:r>
            <a:endParaRPr lang="en-US" altLang="zh-TW" sz="2400" dirty="0" smtClean="0">
              <a:latin typeface="SimSun" panose="02010600030101010101" pitchFamily="2" charset="-122"/>
              <a:ea typeface="SimSun" panose="02010600030101010101" pitchFamily="2" charset="-122"/>
            </a:endParaRPr>
          </a:p>
          <a:p>
            <a:endParaRPr lang="zh-TW" altLang="en-US" sz="2400" dirty="0">
              <a:latin typeface="SimSun" panose="02010600030101010101" pitchFamily="2" charset="-122"/>
              <a:ea typeface="SimSun" panose="02010600030101010101" pitchFamily="2" charset="-122"/>
            </a:endParaRPr>
          </a:p>
          <a:p>
            <a:r>
              <a:rPr lang="zh-TW" altLang="en-US" sz="2400" dirty="0">
                <a:latin typeface="SimSun" panose="02010600030101010101" pitchFamily="2" charset="-122"/>
                <a:ea typeface="SimSun" panose="02010600030101010101" pitchFamily="2" charset="-122"/>
              </a:rPr>
              <a:t>只能使用特殊軟體，特殊授權或對電機做特殊設定，並且使用一般的瀏覽器和搜尋引擎找不到暗網的內容 的</a:t>
            </a:r>
            <a:r>
              <a:rPr lang="zh-TW" altLang="en-US" sz="2400" dirty="0" smtClean="0">
                <a:latin typeface="SimSun" panose="02010600030101010101" pitchFamily="2" charset="-122"/>
                <a:ea typeface="SimSun" panose="02010600030101010101" pitchFamily="2" charset="-122"/>
              </a:rPr>
              <a:t>。</a:t>
            </a:r>
            <a:endParaRPr lang="en-US" altLang="zh-TW" sz="2400" dirty="0" smtClean="0">
              <a:latin typeface="SimSun" panose="02010600030101010101" pitchFamily="2" charset="-122"/>
              <a:ea typeface="SimSun" panose="02010600030101010101" pitchFamily="2" charset="-122"/>
            </a:endParaRPr>
          </a:p>
          <a:p>
            <a:endParaRPr lang="en-US" altLang="zh-TW" sz="2400" dirty="0" smtClean="0">
              <a:latin typeface="SimSun" panose="02010600030101010101" pitchFamily="2" charset="-122"/>
              <a:ea typeface="SimSun" panose="02010600030101010101" pitchFamily="2" charset="-122"/>
            </a:endParaRPr>
          </a:p>
          <a:p>
            <a:endParaRPr lang="en-US"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045586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225232" y="1678449"/>
            <a:ext cx="8946541" cy="4195481"/>
          </a:xfrm>
        </p:spPr>
        <p:txBody>
          <a:bodyPr>
            <a:normAutofit/>
          </a:bodyPr>
          <a:lstStyle/>
          <a:p>
            <a:r>
              <a:rPr lang="zh-TW" altLang="en-US" sz="2400" dirty="0">
                <a:latin typeface="SimSun" panose="02010600030101010101" pitchFamily="2" charset="-122"/>
                <a:ea typeface="SimSun" panose="02010600030101010101" pitchFamily="2" charset="-122"/>
              </a:rPr>
              <a:t>暗網雖然通常需要借助公開的網際網路當作線路，但它們通常使用非常规的網路傳輸协议和端口（常規的網際網路傳輸協議是</a:t>
            </a:r>
            <a:r>
              <a:rPr lang="en-US" altLang="zh-TW" sz="2400" dirty="0">
                <a:latin typeface="SimSun" panose="02010600030101010101" pitchFamily="2" charset="-122"/>
                <a:ea typeface="SimSun" panose="02010600030101010101" pitchFamily="2" charset="-122"/>
              </a:rPr>
              <a:t>HTTP/HTTPS</a:t>
            </a:r>
            <a:r>
              <a:rPr lang="zh-TW" altLang="en-US" sz="2400" dirty="0">
                <a:latin typeface="SimSun" panose="02010600030101010101" pitchFamily="2" charset="-122"/>
                <a:ea typeface="SimSun" panose="02010600030101010101" pitchFamily="2" charset="-122"/>
              </a:rPr>
              <a:t>，分別使用端口</a:t>
            </a:r>
            <a:r>
              <a:rPr lang="en-US" altLang="zh-TW" sz="2400" dirty="0">
                <a:latin typeface="SimSun" panose="02010600030101010101" pitchFamily="2" charset="-122"/>
                <a:ea typeface="SimSun" panose="02010600030101010101" pitchFamily="2" charset="-122"/>
              </a:rPr>
              <a:t>80/443</a:t>
            </a:r>
            <a:r>
              <a:rPr lang="zh-TW" altLang="en-US" sz="2400" dirty="0">
                <a:latin typeface="SimSun" panose="02010600030101010101" pitchFamily="2" charset="-122"/>
                <a:ea typeface="SimSun" panose="02010600030101010101" pitchFamily="2" charset="-122"/>
              </a:rPr>
              <a:t>），有些使用分散式網路架構或層層轉傳來混淆來源，使得第三人難以知悉有網路交流正在發生，就算知悉也難以追蹤通訊參與者的真實位置和身分；再搭配全程加密傳輸，使得就算第三人攔截了通訊也難以解析內容</a:t>
            </a:r>
            <a:endParaRPr lang="en-US" sz="2400" dirty="0">
              <a:latin typeface="SimSun" panose="02010600030101010101" pitchFamily="2" charset="-122"/>
              <a:ea typeface="SimSun" panose="02010600030101010101" pitchFamily="2" charset="-122"/>
            </a:endParaRPr>
          </a:p>
          <a:p>
            <a:endParaRPr lang="en-US" sz="2400" dirty="0"/>
          </a:p>
        </p:txBody>
      </p:sp>
    </p:spTree>
    <p:extLst>
      <p:ext uri="{BB962C8B-B14F-4D97-AF65-F5344CB8AC3E}">
        <p14:creationId xmlns:p14="http://schemas.microsoft.com/office/powerpoint/2010/main" val="311790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513216" y="1406532"/>
            <a:ext cx="8946541" cy="4195481"/>
          </a:xfrm>
        </p:spPr>
        <p:txBody>
          <a:bodyPr>
            <a:normAutofit/>
          </a:bodyPr>
          <a:lstStyle/>
          <a:p>
            <a:r>
              <a:rPr lang="zh-TW" altLang="en-US" sz="2800" dirty="0" smtClean="0">
                <a:latin typeface="SimSun" panose="02010600030101010101" pitchFamily="2" charset="-122"/>
                <a:ea typeface="SimSun" panose="02010600030101010101" pitchFamily="2" charset="-122"/>
              </a:rPr>
              <a:t>暗</a:t>
            </a:r>
            <a:r>
              <a:rPr lang="zh-TW" altLang="en-US" sz="2800" dirty="0">
                <a:latin typeface="SimSun" panose="02010600030101010101" pitchFamily="2" charset="-122"/>
                <a:ea typeface="SimSun" panose="02010600030101010101" pitchFamily="2" charset="-122"/>
              </a:rPr>
              <a:t>網雖然通常需要借助公開的網際網路當作線路，但它們通常使用非常规的網路傳輸协议和端口（常規的網際網路傳輸協議是</a:t>
            </a:r>
            <a:r>
              <a:rPr lang="en-US" altLang="zh-TW" sz="2800" dirty="0">
                <a:latin typeface="SimSun" panose="02010600030101010101" pitchFamily="2" charset="-122"/>
                <a:ea typeface="SimSun" panose="02010600030101010101" pitchFamily="2" charset="-122"/>
              </a:rPr>
              <a:t>HTTP/HTTPS</a:t>
            </a:r>
            <a:r>
              <a:rPr lang="zh-TW" altLang="en-US" sz="2800" dirty="0">
                <a:latin typeface="SimSun" panose="02010600030101010101" pitchFamily="2" charset="-122"/>
                <a:ea typeface="SimSun" panose="02010600030101010101" pitchFamily="2" charset="-122"/>
              </a:rPr>
              <a:t>，分別使用端口</a:t>
            </a:r>
            <a:r>
              <a:rPr lang="en-US" altLang="zh-TW" sz="2800" dirty="0">
                <a:latin typeface="SimSun" panose="02010600030101010101" pitchFamily="2" charset="-122"/>
                <a:ea typeface="SimSun" panose="02010600030101010101" pitchFamily="2" charset="-122"/>
              </a:rPr>
              <a:t>80/443</a:t>
            </a:r>
            <a:r>
              <a:rPr lang="zh-TW" altLang="en-US" sz="2800" dirty="0">
                <a:latin typeface="SimSun" panose="02010600030101010101" pitchFamily="2" charset="-122"/>
                <a:ea typeface="SimSun" panose="02010600030101010101" pitchFamily="2" charset="-122"/>
              </a:rPr>
              <a:t>），有些使用分散式網路架構或層層轉傳來混淆來源，使得第三人難以知悉有網路交流正在發生，就算知悉也難以追蹤通訊參與者的真實位置和身分；再搭配全程加密傳輸，使得就算第三人攔截了通訊也難以解析內容</a:t>
            </a:r>
            <a:endParaRPr lang="en-US" sz="2800" dirty="0">
              <a:latin typeface="SimSun" panose="02010600030101010101" pitchFamily="2" charset="-122"/>
              <a:ea typeface="SimSun" panose="02010600030101010101" pitchFamily="2" charset="-122"/>
            </a:endParaRPr>
          </a:p>
          <a:p>
            <a:endParaRPr lang="en-US" sz="2800"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33421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786" y="409175"/>
            <a:ext cx="9404723" cy="1400530"/>
          </a:xfrm>
        </p:spPr>
        <p:txBody>
          <a:bodyPr/>
          <a:lstStyle/>
          <a:p>
            <a:endParaRPr lang="en-US"/>
          </a:p>
        </p:txBody>
      </p:sp>
      <p:sp>
        <p:nvSpPr>
          <p:cNvPr id="3" name="Content Placeholder 2"/>
          <p:cNvSpPr>
            <a:spLocks noGrp="1"/>
          </p:cNvSpPr>
          <p:nvPr>
            <p:ph idx="1"/>
          </p:nvPr>
        </p:nvSpPr>
        <p:spPr>
          <a:xfrm>
            <a:off x="924786" y="1109440"/>
            <a:ext cx="9822191" cy="5148170"/>
          </a:xfrm>
        </p:spPr>
        <p:txBody>
          <a:bodyPr>
            <a:normAutofit/>
          </a:bodyPr>
          <a:lstStyle/>
          <a:p>
            <a:r>
              <a:rPr lang="zh-TW" altLang="en-US" sz="2400" dirty="0">
                <a:latin typeface="SimSun" panose="02010600030101010101" pitchFamily="2" charset="-122"/>
                <a:ea typeface="SimSun" panose="02010600030101010101" pitchFamily="2" charset="-122"/>
              </a:rPr>
              <a:t>暗網上可從事的活動類型與明網無異，像是發布資訊，購物，部落格，電子郵件，社交網站，檔案傳</a:t>
            </a:r>
            <a:r>
              <a:rPr lang="zh-TW" altLang="en-US" sz="2400" dirty="0" smtClean="0">
                <a:latin typeface="SimSun" panose="02010600030101010101" pitchFamily="2" charset="-122"/>
                <a:ea typeface="SimSun" panose="02010600030101010101" pitchFamily="2" charset="-122"/>
              </a:rPr>
              <a:t>輸</a:t>
            </a:r>
            <a:endParaRPr lang="en-US" altLang="zh-TW" sz="2400" dirty="0" smtClean="0">
              <a:latin typeface="SimSun" panose="02010600030101010101" pitchFamily="2" charset="-122"/>
              <a:ea typeface="SimSun" panose="02010600030101010101" pitchFamily="2" charset="-122"/>
            </a:endParaRPr>
          </a:p>
          <a:p>
            <a:endParaRPr lang="zh-TW" altLang="en-US" sz="2400" dirty="0">
              <a:latin typeface="SimSun" panose="02010600030101010101" pitchFamily="2" charset="-122"/>
              <a:ea typeface="SimSun" panose="02010600030101010101" pitchFamily="2" charset="-122"/>
            </a:endParaRPr>
          </a:p>
          <a:p>
            <a:r>
              <a:rPr lang="zh-TW" altLang="en-US" sz="2400" dirty="0">
                <a:latin typeface="SimSun" panose="02010600030101010101" pitchFamily="2" charset="-122"/>
                <a:ea typeface="SimSun" panose="02010600030101010101" pitchFamily="2" charset="-122"/>
              </a:rPr>
              <a:t>出於隱私考慮或者擔心受到迫害，尤其是躲避來自政府的網路言論審查或者情報機構的窺探</a:t>
            </a:r>
            <a:r>
              <a:rPr lang="zh-TW" altLang="en-US" sz="2400" dirty="0" smtClean="0">
                <a:latin typeface="SimSun" panose="02010600030101010101" pitchFamily="2" charset="-122"/>
                <a:ea typeface="SimSun" panose="02010600030101010101" pitchFamily="2" charset="-122"/>
              </a:rPr>
              <a:t>。</a:t>
            </a:r>
            <a:endParaRPr lang="en-US" altLang="zh-TW" sz="2400" dirty="0" smtClean="0">
              <a:latin typeface="SimSun" panose="02010600030101010101" pitchFamily="2" charset="-122"/>
              <a:ea typeface="SimSun" panose="02010600030101010101" pitchFamily="2" charset="-122"/>
            </a:endParaRPr>
          </a:p>
          <a:p>
            <a:endParaRPr lang="zh-TW" altLang="en-US" sz="2400" dirty="0">
              <a:latin typeface="SimSun" panose="02010600030101010101" pitchFamily="2" charset="-122"/>
              <a:ea typeface="SimSun" panose="02010600030101010101" pitchFamily="2" charset="-122"/>
            </a:endParaRPr>
          </a:p>
          <a:p>
            <a:r>
              <a:rPr lang="zh-TW" altLang="en-US" sz="2400" dirty="0">
                <a:latin typeface="SimSun" panose="02010600030101010101" pitchFamily="2" charset="-122"/>
                <a:ea typeface="SimSun" panose="02010600030101010101" pitchFamily="2" charset="-122"/>
              </a:rPr>
              <a:t>進行犯罪活動，例如販賣毒品，武器，洗錢，暗殺</a:t>
            </a:r>
            <a:r>
              <a:rPr lang="zh-TW" altLang="en-US" sz="2400" dirty="0" smtClean="0">
                <a:latin typeface="SimSun" panose="02010600030101010101" pitchFamily="2" charset="-122"/>
                <a:ea typeface="SimSun" panose="02010600030101010101" pitchFamily="2" charset="-122"/>
              </a:rPr>
              <a:t>。</a:t>
            </a:r>
            <a:endParaRPr lang="en-US" altLang="zh-TW" sz="2400" dirty="0" smtClean="0">
              <a:latin typeface="SimSun" panose="02010600030101010101" pitchFamily="2" charset="-122"/>
              <a:ea typeface="SimSun" panose="02010600030101010101" pitchFamily="2" charset="-122"/>
            </a:endParaRPr>
          </a:p>
          <a:p>
            <a:endParaRPr lang="zh-TW" altLang="en-US" sz="2400" dirty="0">
              <a:latin typeface="SimSun" panose="02010600030101010101" pitchFamily="2" charset="-122"/>
              <a:ea typeface="SimSun" panose="02010600030101010101" pitchFamily="2" charset="-122"/>
            </a:endParaRPr>
          </a:p>
          <a:p>
            <a:r>
              <a:rPr lang="zh-TW" altLang="en-US" sz="2400" dirty="0">
                <a:latin typeface="SimSun" panose="02010600030101010101" pitchFamily="2" charset="-122"/>
                <a:ea typeface="SimSun" panose="02010600030101010101" pitchFamily="2" charset="-122"/>
              </a:rPr>
              <a:t>分享敏感（例如：維基解密，揭發政府或大企業內幕）或者版權的文件。</a:t>
            </a:r>
            <a:endParaRPr lang="en-US" sz="2400"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919666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descr="Tor-logo-2011-flat.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1202" y="1412664"/>
            <a:ext cx="5250191" cy="3174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1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086795" y="1074606"/>
            <a:ext cx="9254633" cy="5255171"/>
          </a:xfrm>
        </p:spPr>
        <p:txBody>
          <a:bodyPr>
            <a:normAutofit/>
          </a:bodyPr>
          <a:lstStyle/>
          <a:p>
            <a:r>
              <a:rPr lang="en-US" altLang="zh-TW" sz="2400" dirty="0">
                <a:latin typeface="SimSun" panose="02010600030101010101" pitchFamily="2" charset="-122"/>
                <a:ea typeface="SimSun" panose="02010600030101010101" pitchFamily="2" charset="-122"/>
              </a:rPr>
              <a:t>Tor</a:t>
            </a:r>
            <a:r>
              <a:rPr lang="zh-TW" altLang="en-US" sz="2400" dirty="0">
                <a:latin typeface="SimSun" panose="02010600030101010101" pitchFamily="2" charset="-122"/>
                <a:ea typeface="SimSun" panose="02010600030101010101" pitchFamily="2" charset="-122"/>
              </a:rPr>
              <a:t>瀏覽器，前身為</a:t>
            </a:r>
            <a:r>
              <a:rPr lang="en-US" altLang="zh-TW" sz="2400" dirty="0">
                <a:latin typeface="SimSun" panose="02010600030101010101" pitchFamily="2" charset="-122"/>
                <a:ea typeface="SimSun" panose="02010600030101010101" pitchFamily="2" charset="-122"/>
              </a:rPr>
              <a:t>Tor Browser Bundle</a:t>
            </a:r>
            <a:r>
              <a:rPr lang="zh-TW" altLang="en-US" sz="2400" dirty="0">
                <a:latin typeface="SimSun" panose="02010600030101010101" pitchFamily="2" charset="-122"/>
                <a:ea typeface="SimSun" panose="02010600030101010101" pitchFamily="2" charset="-122"/>
              </a:rPr>
              <a:t>（</a:t>
            </a:r>
            <a:r>
              <a:rPr lang="en-US" altLang="zh-TW" sz="2400" dirty="0">
                <a:latin typeface="SimSun" panose="02010600030101010101" pitchFamily="2" charset="-122"/>
                <a:ea typeface="SimSun" panose="02010600030101010101" pitchFamily="2" charset="-122"/>
              </a:rPr>
              <a:t>TBB</a:t>
            </a:r>
            <a:r>
              <a:rPr lang="zh-TW" altLang="en-US" sz="2400" dirty="0">
                <a:latin typeface="SimSun" panose="02010600030101010101" pitchFamily="2" charset="-122"/>
                <a:ea typeface="SimSun" panose="02010600030101010101" pitchFamily="2" charset="-122"/>
              </a:rPr>
              <a:t>），是</a:t>
            </a:r>
            <a:r>
              <a:rPr lang="en-US" altLang="zh-TW" sz="2400" dirty="0">
                <a:latin typeface="SimSun" panose="02010600030101010101" pitchFamily="2" charset="-122"/>
                <a:ea typeface="SimSun" panose="02010600030101010101" pitchFamily="2" charset="-122"/>
              </a:rPr>
              <a:t>Tor</a:t>
            </a:r>
            <a:r>
              <a:rPr lang="zh-TW" altLang="en-US" sz="2400" dirty="0">
                <a:latin typeface="SimSun" panose="02010600030101010101" pitchFamily="2" charset="-122"/>
                <a:ea typeface="SimSun" panose="02010600030101010101" pitchFamily="2" charset="-122"/>
              </a:rPr>
              <a:t>項目的旗艦產品，操作容易，對電腦沒有多少知識的人也能使用</a:t>
            </a:r>
            <a:r>
              <a:rPr lang="en-US" altLang="zh-TW" sz="2400" dirty="0">
                <a:latin typeface="SimSun" panose="02010600030101010101" pitchFamily="2" charset="-122"/>
                <a:ea typeface="SimSun" panose="02010600030101010101" pitchFamily="2" charset="-122"/>
              </a:rPr>
              <a:t>[10]</a:t>
            </a:r>
            <a:r>
              <a:rPr lang="zh-TW" altLang="en-US" sz="2400" dirty="0">
                <a:latin typeface="SimSun" panose="02010600030101010101" pitchFamily="2" charset="-122"/>
                <a:ea typeface="SimSun" panose="02010600030101010101" pitchFamily="2" charset="-122"/>
              </a:rPr>
              <a:t>。由</a:t>
            </a:r>
            <a:r>
              <a:rPr lang="en-US" altLang="zh-TW" sz="2400" dirty="0">
                <a:latin typeface="SimSun" panose="02010600030101010101" pitchFamily="2" charset="-122"/>
                <a:ea typeface="SimSun" panose="02010600030101010101" pitchFamily="2" charset="-122"/>
              </a:rPr>
              <a:t>Mozilla Firefox ESR</a:t>
            </a:r>
            <a:r>
              <a:rPr lang="zh-TW" altLang="en-US" sz="2400" dirty="0">
                <a:latin typeface="SimSun" panose="02010600030101010101" pitchFamily="2" charset="-122"/>
                <a:ea typeface="SimSun" panose="02010600030101010101" pitchFamily="2" charset="-122"/>
              </a:rPr>
              <a:t>瀏覽器修改而成，並由</a:t>
            </a:r>
            <a:r>
              <a:rPr lang="en-US" altLang="zh-TW" sz="2400" dirty="0">
                <a:latin typeface="SimSun" panose="02010600030101010101" pitchFamily="2" charset="-122"/>
                <a:ea typeface="SimSun" panose="02010600030101010101" pitchFamily="2" charset="-122"/>
              </a:rPr>
              <a:t>Tor </a:t>
            </a:r>
            <a:r>
              <a:rPr lang="zh-TW" altLang="en-US" sz="2400" dirty="0">
                <a:latin typeface="SimSun" panose="02010600030101010101" pitchFamily="2" charset="-122"/>
                <a:ea typeface="SimSun" panose="02010600030101010101" pitchFamily="2" charset="-122"/>
              </a:rPr>
              <a:t>項目開發人員做了許多安全性和隱私保護的調校，預載</a:t>
            </a:r>
            <a:r>
              <a:rPr lang="en-US" altLang="zh-TW" sz="2400" dirty="0" err="1">
                <a:latin typeface="SimSun" panose="02010600030101010101" pitchFamily="2" charset="-122"/>
                <a:ea typeface="SimSun" panose="02010600030101010101" pitchFamily="2" charset="-122"/>
              </a:rPr>
              <a:t>TorButton</a:t>
            </a:r>
            <a:r>
              <a:rPr lang="zh-TW" altLang="en-US" sz="2400" dirty="0">
                <a:latin typeface="SimSun" panose="02010600030101010101" pitchFamily="2" charset="-122"/>
                <a:ea typeface="SimSun" panose="02010600030101010101" pitchFamily="2" charset="-122"/>
              </a:rPr>
              <a:t>，</a:t>
            </a:r>
            <a:r>
              <a:rPr lang="en-US" altLang="zh-TW" sz="2400" dirty="0" err="1">
                <a:latin typeface="SimSun" panose="02010600030101010101" pitchFamily="2" charset="-122"/>
                <a:ea typeface="SimSun" panose="02010600030101010101" pitchFamily="2" charset="-122"/>
              </a:rPr>
              <a:t>TorLauncher</a:t>
            </a:r>
            <a:r>
              <a:rPr lang="zh-TW" altLang="en-US" sz="2400" dirty="0">
                <a:latin typeface="SimSun" panose="02010600030101010101" pitchFamily="2" charset="-122"/>
                <a:ea typeface="SimSun" panose="02010600030101010101" pitchFamily="2" charset="-122"/>
              </a:rPr>
              <a:t>，</a:t>
            </a:r>
            <a:r>
              <a:rPr lang="en-US" altLang="zh-TW" sz="2400" dirty="0" err="1">
                <a:latin typeface="SimSun" panose="02010600030101010101" pitchFamily="2" charset="-122"/>
                <a:ea typeface="SimSun" panose="02010600030101010101" pitchFamily="2" charset="-122"/>
              </a:rPr>
              <a:t>NoScript</a:t>
            </a:r>
            <a:r>
              <a:rPr lang="zh-TW" altLang="en-US" sz="2400" dirty="0">
                <a:latin typeface="SimSun" panose="02010600030101010101" pitchFamily="2" charset="-122"/>
                <a:ea typeface="SimSun" panose="02010600030101010101" pitchFamily="2" charset="-122"/>
              </a:rPr>
              <a:t>和</a:t>
            </a:r>
            <a:r>
              <a:rPr lang="en-US" altLang="zh-TW" sz="2400" dirty="0">
                <a:latin typeface="SimSun" panose="02010600030101010101" pitchFamily="2" charset="-122"/>
                <a:ea typeface="SimSun" panose="02010600030101010101" pitchFamily="2" charset="-122"/>
              </a:rPr>
              <a:t>HTTPS Everywhere</a:t>
            </a:r>
            <a:r>
              <a:rPr lang="zh-TW" altLang="en-US" sz="2400" dirty="0">
                <a:latin typeface="SimSun" panose="02010600030101010101" pitchFamily="2" charset="-122"/>
                <a:ea typeface="SimSun" panose="02010600030101010101" pitchFamily="2" charset="-122"/>
              </a:rPr>
              <a:t>等擴展套件與</a:t>
            </a:r>
            <a:r>
              <a:rPr lang="en-US" altLang="zh-TW" sz="2400" dirty="0">
                <a:latin typeface="SimSun" panose="02010600030101010101" pitchFamily="2" charset="-122"/>
                <a:ea typeface="SimSun" panose="02010600030101010101" pitchFamily="2" charset="-122"/>
              </a:rPr>
              <a:t>Tor</a:t>
            </a:r>
            <a:r>
              <a:rPr lang="zh-TW" altLang="en-US" sz="2400" dirty="0">
                <a:latin typeface="SimSun" panose="02010600030101010101" pitchFamily="2" charset="-122"/>
                <a:ea typeface="SimSun" panose="02010600030101010101" pitchFamily="2" charset="-122"/>
              </a:rPr>
              <a:t>代理。其為開源軟件，自由軟件，綠色軟件，可在多種作業系統上運行 ，包括</a:t>
            </a:r>
            <a:r>
              <a:rPr lang="en-US" altLang="zh-TW" sz="2400" dirty="0">
                <a:latin typeface="SimSun" panose="02010600030101010101" pitchFamily="2" charset="-122"/>
                <a:ea typeface="SimSun" panose="02010600030101010101" pitchFamily="2" charset="-122"/>
              </a:rPr>
              <a:t>Windows</a:t>
            </a:r>
            <a:r>
              <a:rPr lang="zh-TW" altLang="en-US" sz="2400" dirty="0">
                <a:latin typeface="SimSun" panose="02010600030101010101" pitchFamily="2" charset="-122"/>
                <a:ea typeface="SimSun" panose="02010600030101010101" pitchFamily="2" charset="-122"/>
              </a:rPr>
              <a:t>，</a:t>
            </a:r>
            <a:r>
              <a:rPr lang="en-US" altLang="zh-TW" sz="2400" dirty="0">
                <a:latin typeface="SimSun" panose="02010600030101010101" pitchFamily="2" charset="-122"/>
                <a:ea typeface="SimSun" panose="02010600030101010101" pitchFamily="2" charset="-122"/>
              </a:rPr>
              <a:t>Mac OS X</a:t>
            </a:r>
            <a:r>
              <a:rPr lang="zh-TW" altLang="en-US" sz="2400" dirty="0">
                <a:latin typeface="SimSun" panose="02010600030101010101" pitchFamily="2" charset="-122"/>
                <a:ea typeface="SimSun" panose="02010600030101010101" pitchFamily="2" charset="-122"/>
              </a:rPr>
              <a:t>，</a:t>
            </a:r>
            <a:r>
              <a:rPr lang="en-US" altLang="zh-TW" sz="2400" dirty="0">
                <a:latin typeface="SimSun" panose="02010600030101010101" pitchFamily="2" charset="-122"/>
                <a:ea typeface="SimSun" panose="02010600030101010101" pitchFamily="2" charset="-122"/>
              </a:rPr>
              <a:t>Linux</a:t>
            </a:r>
            <a:r>
              <a:rPr lang="zh-TW" altLang="en-US" sz="2400" dirty="0">
                <a:latin typeface="SimSun" panose="02010600030101010101" pitchFamily="2" charset="-122"/>
                <a:ea typeface="SimSun" panose="02010600030101010101" pitchFamily="2" charset="-122"/>
              </a:rPr>
              <a:t>，</a:t>
            </a:r>
            <a:r>
              <a:rPr lang="en-US" altLang="zh-TW" sz="2400" dirty="0">
                <a:latin typeface="SimSun" panose="02010600030101010101" pitchFamily="2" charset="-122"/>
                <a:ea typeface="SimSun" panose="02010600030101010101" pitchFamily="2" charset="-122"/>
              </a:rPr>
              <a:t>Unix</a:t>
            </a:r>
            <a:r>
              <a:rPr lang="zh-TW" altLang="en-US" sz="2400" dirty="0">
                <a:latin typeface="SimSun" panose="02010600030101010101" pitchFamily="2" charset="-122"/>
                <a:ea typeface="SimSun" panose="02010600030101010101" pitchFamily="2" charset="-122"/>
              </a:rPr>
              <a:t>，</a:t>
            </a:r>
            <a:r>
              <a:rPr lang="en-US" altLang="zh-TW" sz="2400" dirty="0">
                <a:latin typeface="SimSun" panose="02010600030101010101" pitchFamily="2" charset="-122"/>
                <a:ea typeface="SimSun" panose="02010600030101010101" pitchFamily="2" charset="-122"/>
              </a:rPr>
              <a:t>BSD</a:t>
            </a:r>
            <a:r>
              <a:rPr lang="zh-TW" altLang="en-US" sz="2400" dirty="0">
                <a:latin typeface="SimSun" panose="02010600030101010101" pitchFamily="2" charset="-122"/>
                <a:ea typeface="SimSun" panose="02010600030101010101" pitchFamily="2" charset="-122"/>
              </a:rPr>
              <a:t>，以及</a:t>
            </a:r>
            <a:r>
              <a:rPr lang="en-US" altLang="zh-TW" sz="2400" dirty="0">
                <a:latin typeface="SimSun" panose="02010600030101010101" pitchFamily="2" charset="-122"/>
                <a:ea typeface="SimSun" panose="02010600030101010101" pitchFamily="2" charset="-122"/>
              </a:rPr>
              <a:t>Android</a:t>
            </a:r>
            <a:r>
              <a:rPr lang="zh-TW" altLang="en-US" sz="2400" dirty="0">
                <a:latin typeface="SimSun" panose="02010600030101010101" pitchFamily="2" charset="-122"/>
                <a:ea typeface="SimSun" panose="02010600030101010101" pitchFamily="2" charset="-122"/>
              </a:rPr>
              <a:t>手</a:t>
            </a:r>
            <a:r>
              <a:rPr lang="zh-TW" altLang="en-US" sz="2400" dirty="0" smtClean="0">
                <a:latin typeface="SimSun" panose="02010600030101010101" pitchFamily="2" charset="-122"/>
                <a:ea typeface="SimSun" panose="02010600030101010101" pitchFamily="2" charset="-122"/>
              </a:rPr>
              <a:t>機</a:t>
            </a:r>
            <a:endParaRPr lang="en-US" altLang="zh-TW" sz="2400" dirty="0" smtClean="0">
              <a:latin typeface="SimSun" panose="02010600030101010101" pitchFamily="2" charset="-122"/>
              <a:ea typeface="SimSun" panose="02010600030101010101" pitchFamily="2" charset="-122"/>
            </a:endParaRPr>
          </a:p>
          <a:p>
            <a:endParaRPr lang="en-US" altLang="zh-TW" sz="2400" dirty="0" smtClean="0">
              <a:latin typeface="SimSun" panose="02010600030101010101" pitchFamily="2" charset="-122"/>
              <a:ea typeface="SimSun" panose="02010600030101010101" pitchFamily="2" charset="-122"/>
            </a:endParaRPr>
          </a:p>
          <a:p>
            <a:r>
              <a:rPr lang="en-US" altLang="zh-TW" sz="2400" dirty="0">
                <a:latin typeface="SimSun" panose="02010600030101010101" pitchFamily="2" charset="-122"/>
                <a:ea typeface="SimSun" panose="02010600030101010101" pitchFamily="2" charset="-122"/>
              </a:rPr>
              <a:t>Tor</a:t>
            </a:r>
            <a:r>
              <a:rPr lang="zh-TW" altLang="en-US" sz="2400" dirty="0">
                <a:latin typeface="SimSun" panose="02010600030101010101" pitchFamily="2" charset="-122"/>
                <a:ea typeface="SimSun" panose="02010600030101010101" pitchFamily="2" charset="-122"/>
              </a:rPr>
              <a:t>瀏覽器在後台啟動</a:t>
            </a:r>
            <a:r>
              <a:rPr lang="en-US" altLang="zh-TW" sz="2400" dirty="0">
                <a:latin typeface="SimSun" panose="02010600030101010101" pitchFamily="2" charset="-122"/>
                <a:ea typeface="SimSun" panose="02010600030101010101" pitchFamily="2" charset="-122"/>
              </a:rPr>
              <a:t>Tor</a:t>
            </a:r>
            <a:r>
              <a:rPr lang="zh-TW" altLang="en-US" sz="2400" dirty="0">
                <a:latin typeface="SimSun" panose="02010600030101010101" pitchFamily="2" charset="-122"/>
                <a:ea typeface="SimSun" panose="02010600030101010101" pitchFamily="2" charset="-122"/>
              </a:rPr>
              <a:t>進程並透過其連接網絡。一旦程序斷開連接，</a:t>
            </a:r>
            <a:r>
              <a:rPr lang="en-US" altLang="zh-TW" sz="2400" dirty="0">
                <a:latin typeface="SimSun" panose="02010600030101010101" pitchFamily="2" charset="-122"/>
                <a:ea typeface="SimSun" panose="02010600030101010101" pitchFamily="2" charset="-122"/>
              </a:rPr>
              <a:t>Tor</a:t>
            </a:r>
            <a:r>
              <a:rPr lang="zh-TW" altLang="en-US" sz="2400" dirty="0">
                <a:latin typeface="SimSun" panose="02010600030101010101" pitchFamily="2" charset="-122"/>
                <a:ea typeface="SimSun" panose="02010600030101010101" pitchFamily="2" charset="-122"/>
              </a:rPr>
              <a:t>瀏覽器便自動刪除隱私敏感數據，如</a:t>
            </a:r>
            <a:r>
              <a:rPr lang="en-US" altLang="zh-TW" sz="2400" dirty="0">
                <a:latin typeface="SimSun" panose="02010600030101010101" pitchFamily="2" charset="-122"/>
                <a:ea typeface="SimSun" panose="02010600030101010101" pitchFamily="2" charset="-122"/>
              </a:rPr>
              <a:t>Cookie</a:t>
            </a:r>
            <a:r>
              <a:rPr lang="zh-TW" altLang="en-US" sz="2400" dirty="0">
                <a:latin typeface="SimSun" panose="02010600030101010101" pitchFamily="2" charset="-122"/>
                <a:ea typeface="SimSun" panose="02010600030101010101" pitchFamily="2" charset="-122"/>
              </a:rPr>
              <a:t>和瀏覽歷史記錄</a:t>
            </a:r>
            <a:endParaRPr lang="en-US" sz="2400" dirty="0">
              <a:latin typeface="SimSun" panose="02010600030101010101" pitchFamily="2" charset="-122"/>
              <a:ea typeface="SimSun" panose="02010600030101010101" pitchFamily="2" charset="-122"/>
            </a:endParaRPr>
          </a:p>
          <a:p>
            <a:endParaRPr lang="en-US" sz="2400" dirty="0">
              <a:latin typeface="SimSun" panose="02010600030101010101" pitchFamily="2" charset="-122"/>
              <a:ea typeface="SimSun" panose="02010600030101010101" pitchFamily="2" charset="-122"/>
            </a:endParaRPr>
          </a:p>
          <a:p>
            <a:endParaRPr lang="en-US" sz="2400"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075025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56745" y="1261242"/>
            <a:ext cx="9711557" cy="4987158"/>
          </a:xfrm>
        </p:spPr>
        <p:txBody>
          <a:bodyPr>
            <a:noAutofit/>
          </a:bodyPr>
          <a:lstStyle/>
          <a:p>
            <a:r>
              <a:rPr lang="en-US" altLang="zh-TW" sz="2400" dirty="0">
                <a:latin typeface="SimSun" panose="02010600030101010101" pitchFamily="2" charset="-122"/>
                <a:ea typeface="SimSun" panose="02010600030101010101" pitchFamily="2" charset="-122"/>
              </a:rPr>
              <a:t>Tor</a:t>
            </a:r>
            <a:r>
              <a:rPr lang="zh-TW" altLang="en-US" sz="2400" dirty="0">
                <a:latin typeface="SimSun" panose="02010600030101010101" pitchFamily="2" charset="-122"/>
                <a:ea typeface="SimSun" panose="02010600030101010101" pitchFamily="2" charset="-122"/>
              </a:rPr>
              <a:t>不僅可以提供客戶端的匿名訪問，</a:t>
            </a:r>
            <a:r>
              <a:rPr lang="en-US" altLang="zh-TW" sz="2400" dirty="0">
                <a:latin typeface="SimSun" panose="02010600030101010101" pitchFamily="2" charset="-122"/>
                <a:ea typeface="SimSun" panose="02010600030101010101" pitchFamily="2" charset="-122"/>
              </a:rPr>
              <a:t>Tor</a:t>
            </a:r>
            <a:r>
              <a:rPr lang="zh-TW" altLang="en-US" sz="2400" dirty="0">
                <a:latin typeface="SimSun" panose="02010600030101010101" pitchFamily="2" charset="-122"/>
                <a:ea typeface="SimSun" panose="02010600030101010101" pitchFamily="2" charset="-122"/>
              </a:rPr>
              <a:t>還可以提供服務器的匿名。通過使用</a:t>
            </a:r>
            <a:r>
              <a:rPr lang="en-US" altLang="zh-TW" sz="2400" dirty="0">
                <a:latin typeface="SimSun" panose="02010600030101010101" pitchFamily="2" charset="-122"/>
                <a:ea typeface="SimSun" panose="02010600030101010101" pitchFamily="2" charset="-122"/>
              </a:rPr>
              <a:t>Tor</a:t>
            </a:r>
            <a:r>
              <a:rPr lang="zh-TW" altLang="en-US" sz="2400" dirty="0">
                <a:latin typeface="SimSun" panose="02010600030101010101" pitchFamily="2" charset="-122"/>
                <a:ea typeface="SimSun" panose="02010600030101010101" pitchFamily="2" charset="-122"/>
              </a:rPr>
              <a:t>網絡，用戶可以維護位置不可知的服務器。這些服務器所構成的網路被稱為“</a:t>
            </a:r>
            <a:r>
              <a:rPr lang="en-US" altLang="zh-TW" sz="2400" dirty="0">
                <a:latin typeface="SimSun" panose="02010600030101010101" pitchFamily="2" charset="-122"/>
                <a:ea typeface="SimSun" panose="02010600030101010101" pitchFamily="2" charset="-122"/>
              </a:rPr>
              <a:t>Tor Hidden Services”</a:t>
            </a:r>
            <a:r>
              <a:rPr lang="zh-TW" altLang="en-US" sz="2400" dirty="0">
                <a:latin typeface="SimSun" panose="02010600030101010101" pitchFamily="2" charset="-122"/>
                <a:ea typeface="SimSun" panose="02010600030101010101" pitchFamily="2" charset="-122"/>
              </a:rPr>
              <a:t>，資訊 稱為「暗網」（</a:t>
            </a:r>
            <a:r>
              <a:rPr lang="en-US" altLang="zh-TW" sz="2400" dirty="0" err="1">
                <a:latin typeface="SimSun" panose="02010600030101010101" pitchFamily="2" charset="-122"/>
                <a:ea typeface="SimSun" panose="02010600030101010101" pitchFamily="2" charset="-122"/>
              </a:rPr>
              <a:t>darknet</a:t>
            </a:r>
            <a:r>
              <a:rPr lang="zh-TW" altLang="en-US" sz="2400" dirty="0">
                <a:latin typeface="SimSun" panose="02010600030101010101" pitchFamily="2" charset="-122"/>
                <a:ea typeface="SimSun" panose="02010600030101010101" pitchFamily="2" charset="-122"/>
              </a:rPr>
              <a:t>），一般的網際網路所被相對地稱為「明網」（</a:t>
            </a:r>
            <a:r>
              <a:rPr lang="en-US" altLang="zh-TW" sz="2400" dirty="0" err="1">
                <a:latin typeface="SimSun" panose="02010600030101010101" pitchFamily="2" charset="-122"/>
                <a:ea typeface="SimSun" panose="02010600030101010101" pitchFamily="2" charset="-122"/>
              </a:rPr>
              <a:t>clearnet</a:t>
            </a:r>
            <a:r>
              <a:rPr lang="zh-TW" altLang="en-US" sz="2400" dirty="0">
                <a:latin typeface="SimSun" panose="02010600030101010101" pitchFamily="2" charset="-122"/>
                <a:ea typeface="SimSun" panose="02010600030101010101" pitchFamily="2" charset="-122"/>
              </a:rPr>
              <a:t>）。因為在明網裡，用戶端和伺服端彼此知道對方的真實</a:t>
            </a:r>
            <a:r>
              <a:rPr lang="en-US" altLang="zh-TW" sz="2400" dirty="0">
                <a:latin typeface="SimSun" panose="02010600030101010101" pitchFamily="2" charset="-122"/>
                <a:ea typeface="SimSun" panose="02010600030101010101" pitchFamily="2" charset="-122"/>
              </a:rPr>
              <a:t>IP</a:t>
            </a:r>
            <a:r>
              <a:rPr lang="zh-TW" altLang="en-US" sz="2400" dirty="0">
                <a:latin typeface="SimSun" panose="02010600030101010101" pitchFamily="2" charset="-122"/>
                <a:ea typeface="SimSun" panose="02010600030101010101" pitchFamily="2" charset="-122"/>
              </a:rPr>
              <a:t>地址，而在 暗網裡雙方互不知</a:t>
            </a:r>
            <a:r>
              <a:rPr lang="en-US" altLang="zh-TW" sz="2400" dirty="0">
                <a:latin typeface="SimSun" panose="02010600030101010101" pitchFamily="2" charset="-122"/>
                <a:ea typeface="SimSun" panose="02010600030101010101" pitchFamily="2" charset="-122"/>
              </a:rPr>
              <a:t>IP</a:t>
            </a:r>
            <a:r>
              <a:rPr lang="zh-TW" altLang="en-US" sz="2400" dirty="0">
                <a:latin typeface="SimSun" panose="02010600030101010101" pitchFamily="2" charset="-122"/>
                <a:ea typeface="SimSun" panose="02010600030101010101" pitchFamily="2" charset="-122"/>
              </a:rPr>
              <a:t>地址。若伺服端能做到不記錄用戶使用資訊，以及客戶端能做到任何時刻都不輸入真實個人資料，則透過</a:t>
            </a:r>
            <a:r>
              <a:rPr lang="en-US" altLang="zh-TW" sz="2400" dirty="0">
                <a:latin typeface="SimSun" panose="02010600030101010101" pitchFamily="2" charset="-122"/>
                <a:ea typeface="SimSun" panose="02010600030101010101" pitchFamily="2" charset="-122"/>
              </a:rPr>
              <a:t>Tor</a:t>
            </a:r>
            <a:r>
              <a:rPr lang="zh-TW" altLang="en-US" sz="2400" dirty="0">
                <a:latin typeface="SimSun" panose="02010600030101010101" pitchFamily="2" charset="-122"/>
                <a:ea typeface="SimSun" panose="02010600030101010101" pitchFamily="2" charset="-122"/>
              </a:rPr>
              <a:t>隱藏服務可以達成上網的完全匿名性</a:t>
            </a:r>
            <a:r>
              <a:rPr lang="zh-TW" altLang="en-US" sz="2400" dirty="0" smtClean="0">
                <a:latin typeface="SimSun" panose="02010600030101010101" pitchFamily="2" charset="-122"/>
                <a:ea typeface="SimSun" panose="02010600030101010101" pitchFamily="2" charset="-122"/>
              </a:rPr>
              <a:t>。</a:t>
            </a:r>
            <a:endParaRPr lang="en-US" altLang="zh-TW" sz="2400" dirty="0" smtClean="0">
              <a:latin typeface="SimSun" panose="02010600030101010101" pitchFamily="2" charset="-122"/>
              <a:ea typeface="SimSun" panose="02010600030101010101" pitchFamily="2" charset="-122"/>
            </a:endParaRPr>
          </a:p>
          <a:p>
            <a:endParaRPr lang="zh-TW" altLang="en-US" sz="2400" dirty="0">
              <a:latin typeface="SimSun" panose="02010600030101010101" pitchFamily="2" charset="-122"/>
              <a:ea typeface="SimSun" panose="02010600030101010101" pitchFamily="2" charset="-122"/>
            </a:endParaRPr>
          </a:p>
          <a:p>
            <a:r>
              <a:rPr lang="zh-TW" altLang="en-US" sz="2400" dirty="0">
                <a:latin typeface="SimSun" panose="02010600030101010101" pitchFamily="2" charset="-122"/>
                <a:ea typeface="SimSun" panose="02010600030101010101" pitchFamily="2" charset="-122"/>
              </a:rPr>
              <a:t>如果要訪問</a:t>
            </a:r>
            <a:r>
              <a:rPr lang="en-US" altLang="zh-TW" sz="2400" dirty="0">
                <a:latin typeface="SimSun" panose="02010600030101010101" pitchFamily="2" charset="-122"/>
                <a:ea typeface="SimSun" panose="02010600030101010101" pitchFamily="2" charset="-122"/>
              </a:rPr>
              <a:t>Tor</a:t>
            </a:r>
            <a:r>
              <a:rPr lang="zh-TW" altLang="en-US" sz="2400" dirty="0">
                <a:latin typeface="SimSun" panose="02010600030101010101" pitchFamily="2" charset="-122"/>
                <a:ea typeface="SimSun" panose="02010600030101010101" pitchFamily="2" charset="-122"/>
              </a:rPr>
              <a:t>隱藏服務，客戶端必須安裝</a:t>
            </a:r>
            <a:r>
              <a:rPr lang="en-US" altLang="zh-TW" sz="2400" dirty="0">
                <a:latin typeface="SimSun" panose="02010600030101010101" pitchFamily="2" charset="-122"/>
                <a:ea typeface="SimSun" panose="02010600030101010101" pitchFamily="2" charset="-122"/>
              </a:rPr>
              <a:t>Tor</a:t>
            </a:r>
            <a:r>
              <a:rPr lang="zh-TW" altLang="en-US" sz="2400" dirty="0">
                <a:latin typeface="SimSun" panose="02010600030101010101" pitchFamily="2" charset="-122"/>
                <a:ea typeface="SimSun" panose="02010600030101010101" pitchFamily="2" charset="-122"/>
              </a:rPr>
              <a:t>瀏覽器，在搭載</a:t>
            </a:r>
            <a:r>
              <a:rPr lang="en-US" altLang="zh-TW" sz="2400" dirty="0">
                <a:latin typeface="SimSun" panose="02010600030101010101" pitchFamily="2" charset="-122"/>
                <a:ea typeface="SimSun" panose="02010600030101010101" pitchFamily="2" charset="-122"/>
              </a:rPr>
              <a:t>Android</a:t>
            </a:r>
            <a:r>
              <a:rPr lang="zh-TW" altLang="en-US" sz="2400" dirty="0">
                <a:latin typeface="SimSun" panose="02010600030101010101" pitchFamily="2" charset="-122"/>
                <a:ea typeface="SimSun" panose="02010600030101010101" pitchFamily="2" charset="-122"/>
              </a:rPr>
              <a:t>作業系統的手機或平板電腦上，則必須安裝</a:t>
            </a:r>
            <a:r>
              <a:rPr lang="en-US" altLang="zh-TW" sz="2400" dirty="0" err="1">
                <a:latin typeface="SimSun" panose="02010600030101010101" pitchFamily="2" charset="-122"/>
                <a:ea typeface="SimSun" panose="02010600030101010101" pitchFamily="2" charset="-122"/>
              </a:rPr>
              <a:t>Orfox</a:t>
            </a:r>
            <a:r>
              <a:rPr lang="zh-TW" altLang="en-US" sz="2400" dirty="0">
                <a:latin typeface="SimSun" panose="02010600030101010101" pitchFamily="2" charset="-122"/>
                <a:ea typeface="SimSun" panose="02010600030101010101" pitchFamily="2" charset="-122"/>
              </a:rPr>
              <a:t>。</a:t>
            </a:r>
            <a:endParaRPr lang="en-US" sz="2400"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76619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TotalTime>
  <Words>1368</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宋体</vt:lpstr>
      <vt:lpstr>宋体</vt:lpstr>
      <vt:lpstr>Arial</vt:lpstr>
      <vt:lpstr>Century Gothic</vt:lpstr>
      <vt:lpstr>Wingdings 3</vt:lpstr>
      <vt:lpstr>Ion</vt:lpstr>
      <vt:lpstr>Deep Web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Web</dc:title>
  <dc:creator>Cayon Liow Keei Yann</dc:creator>
  <cp:lastModifiedBy>Cayon Liow Keei Yann</cp:lastModifiedBy>
  <cp:revision>4</cp:revision>
  <dcterms:created xsi:type="dcterms:W3CDTF">2016-12-24T18:49:00Z</dcterms:created>
  <dcterms:modified xsi:type="dcterms:W3CDTF">2016-12-24T19:12:24Z</dcterms:modified>
</cp:coreProperties>
</file>