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yon Liow Keei Yann" initials="CLKY" lastIdx="1" clrIdx="0">
    <p:extLst>
      <p:ext uri="{19B8F6BF-5375-455C-9EA6-DF929625EA0E}">
        <p15:presenceInfo xmlns:p15="http://schemas.microsoft.com/office/powerpoint/2012/main" userId="f73f66704bea7a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29" d="100"/>
          <a:sy n="29" d="100"/>
        </p:scale>
        <p:origin x="6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8T16:30:08.269" idx="1">
    <p:pos x="10" y="10"/>
    <p:text>(1)客戶在電子商務網站上選購商品，最後決定購買，買賣雙方在網上達成交易意向；
　　(2)客戶選擇利用第三方作為交易中介，客戶用信用卡將貨款划到第三方賬戶；
　　(3)第三方支付平臺將客戶已經付款的消息通知商家，並要求商家在規定時間內發貨；
　　(4)商家收到通知後按照訂單發貨；
　　(5)客戶收到貨物並驗證後通知第三方；
　　(6)第三方將其賬戶上的貨款劃入商家賬戶中，交易完成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8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620EAD-E369-4933-8469-ED7764B56A1B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9472EB-AC54-4713-BFC2-BEB621108C63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5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ED06B6-C816-4861-964D-15A98395707D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188" y="1812911"/>
            <a:ext cx="10993549" cy="1475013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fintech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" y="2879546"/>
            <a:ext cx="10993546" cy="590321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DFPHeiBold-B5" panose="020B0700000000000000" pitchFamily="34" charset="-120"/>
                <a:ea typeface="DFPHeiBold-B5" panose="020B0700000000000000" pitchFamily="34" charset="-120"/>
              </a:rPr>
              <a:t>第三方支付</a:t>
            </a:r>
            <a:endParaRPr lang="en-US" sz="6000" dirty="0">
              <a:solidFill>
                <a:schemeClr val="bg1"/>
              </a:solidFill>
              <a:latin typeface="DFPHeiBold-B5" panose="020B0700000000000000" pitchFamily="34" charset="-120"/>
              <a:ea typeface="DFPHeiBold-B5" panose="020B0700000000000000" pitchFamily="34" charset="-12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08863" y="5958031"/>
            <a:ext cx="450896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資訊</a:t>
            </a:r>
            <a:r>
              <a:rPr lang="en-US" altLang="zh-CN" sz="2800" dirty="0" smtClean="0">
                <a:solidFill>
                  <a:schemeClr val="bg1"/>
                </a:solidFill>
              </a:rPr>
              <a:t>108 </a:t>
            </a:r>
            <a:r>
              <a:rPr lang="zh-CN" altLang="en-US" sz="2800" dirty="0" smtClean="0">
                <a:solidFill>
                  <a:schemeClr val="bg1"/>
                </a:solidFill>
              </a:rPr>
              <a:t>廖其忻 </a:t>
            </a:r>
            <a:r>
              <a:rPr lang="en-US" altLang="zh-CN" sz="2800" dirty="0" smtClean="0">
                <a:solidFill>
                  <a:schemeClr val="bg1"/>
                </a:solidFill>
              </a:rPr>
              <a:t>F74045018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4773" y="351977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</a:rPr>
              <a:t>Third-party payment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25" y="0"/>
            <a:ext cx="8411165" cy="6923314"/>
          </a:xfrm>
        </p:spPr>
      </p:pic>
    </p:spTree>
    <p:extLst>
      <p:ext uri="{BB962C8B-B14F-4D97-AF65-F5344CB8AC3E}">
        <p14:creationId xmlns:p14="http://schemas.microsoft.com/office/powerpoint/2010/main" val="29515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31559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/>
              <a:t>第三方支付是具備一定實力和信譽保障的獨立機構，採用與各大銀行簽約的方式，提供與銀行支付結算系統介面的交易支持平臺的網路支付模式。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94814" y="2455817"/>
            <a:ext cx="1088571" cy="557349"/>
          </a:xfrm>
          <a:prstGeom prst="rect">
            <a:avLst/>
          </a:prstGeom>
          <a:noFill/>
          <a:ln w="76200"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8334" y="2455817"/>
            <a:ext cx="1841860" cy="557349"/>
          </a:xfrm>
          <a:prstGeom prst="rect">
            <a:avLst/>
          </a:prstGeom>
          <a:noFill/>
          <a:ln w="76200"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1922" y="2992035"/>
            <a:ext cx="1088571" cy="557349"/>
          </a:xfrm>
          <a:prstGeom prst="rect">
            <a:avLst/>
          </a:prstGeom>
          <a:noFill/>
          <a:ln w="76200"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" y="1974238"/>
            <a:ext cx="9749245" cy="4529337"/>
          </a:xfrm>
        </p:spPr>
      </p:pic>
    </p:spTree>
    <p:extLst>
      <p:ext uri="{BB962C8B-B14F-4D97-AF65-F5344CB8AC3E}">
        <p14:creationId xmlns:p14="http://schemas.microsoft.com/office/powerpoint/2010/main" val="18751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9" y="814147"/>
            <a:ext cx="3341685" cy="1013800"/>
          </a:xfrm>
        </p:spPr>
        <p:txBody>
          <a:bodyPr>
            <a:normAutofit/>
          </a:bodyPr>
          <a:lstStyle/>
          <a:p>
            <a:r>
              <a:rPr lang="zh-CN" altLang="en-US" sz="5400" b="1" spc="75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dobe Arabic" panose="02040503050201020203" pitchFamily="18" charset="-78"/>
              </a:rPr>
              <a:t>近場支付</a:t>
            </a:r>
            <a:endParaRPr lang="en-US" sz="54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9188" y="837051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5400" b="1" spc="75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dobe Arabic" panose="02040503050201020203" pitchFamily="18" charset="-78"/>
              </a:rPr>
              <a:t>遠</a:t>
            </a:r>
            <a:r>
              <a:rPr lang="zh-CN" altLang="en-US" sz="5400" b="1" spc="75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dobe Arabic" panose="02040503050201020203" pitchFamily="18" charset="-78"/>
              </a:rPr>
              <a:t>場支付</a:t>
            </a:r>
            <a:endParaRPr lang="en-US" sz="54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dobe Arabic" panose="02040503050201020203" pitchFamily="18" charset="-7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689" y="1424090"/>
            <a:ext cx="2859974" cy="258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pc="75" dirty="0" smtClean="0">
                <a:solidFill>
                  <a:srgbClr val="800000"/>
                </a:solidFill>
                <a:latin typeface="xingothic-tc"/>
                <a:ea typeface="Times New Roman" panose="02020603050405020304" pitchFamily="18" charset="0"/>
                <a:cs typeface="Times New Roman" panose="02020603050405020304" pitchFamily="18" charset="0"/>
              </a:rPr>
              <a:t>Apple pay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pc="75" dirty="0" smtClean="0">
                <a:solidFill>
                  <a:srgbClr val="800000"/>
                </a:solidFill>
                <a:latin typeface="xingothic-tc"/>
                <a:ea typeface="Times New Roman" panose="02020603050405020304" pitchFamily="18" charset="0"/>
                <a:cs typeface="Times New Roman" panose="02020603050405020304" pitchFamily="18" charset="0"/>
              </a:rPr>
              <a:t>Samsung pay</a:t>
            </a:r>
            <a:endParaRPr lang="en-US" spc="75" dirty="0">
              <a:solidFill>
                <a:srgbClr val="8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pc="75" dirty="0" err="1" smtClean="0">
                <a:solidFill>
                  <a:srgbClr val="800000"/>
                </a:solidFill>
                <a:latin typeface="xingothic-tc"/>
                <a:ea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  <a:r>
              <a:rPr lang="en-US" spc="75" dirty="0" smtClean="0">
                <a:solidFill>
                  <a:srgbClr val="800000"/>
                </a:solidFill>
                <a:latin typeface="xingothic-tc"/>
                <a:ea typeface="Times New Roman" panose="02020603050405020304" pitchFamily="18" charset="0"/>
                <a:cs typeface="Times New Roman" panose="02020603050405020304" pitchFamily="18" charset="0"/>
              </a:rPr>
              <a:t> pay </a:t>
            </a:r>
            <a:endParaRPr lang="en-US" sz="14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49188" y="1799259"/>
            <a:ext cx="2859974" cy="258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spc="75" dirty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支付</a:t>
            </a:r>
            <a:r>
              <a:rPr lang="zh-TW" altLang="en-US" spc="75" dirty="0" smtClean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寶</a:t>
            </a:r>
            <a:endParaRPr lang="en-US" altLang="zh-TW" spc="75" dirty="0" smtClean="0">
              <a:solidFill>
                <a:srgbClr val="800000"/>
              </a:solidFill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spc="75" dirty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財付</a:t>
            </a:r>
            <a:r>
              <a:rPr lang="zh-TW" altLang="en-US" spc="75" dirty="0" smtClean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通</a:t>
            </a:r>
            <a:endParaRPr lang="en-US" altLang="zh-TW" spc="75" dirty="0" smtClean="0">
              <a:solidFill>
                <a:srgbClr val="800000"/>
              </a:solidFill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spc="75" dirty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匯付天</a:t>
            </a:r>
            <a:r>
              <a:rPr lang="zh-TW" altLang="en-US" spc="75" dirty="0" smtClean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下</a:t>
            </a:r>
            <a:endParaRPr lang="en-US" altLang="zh-TW" spc="75" dirty="0" smtClean="0">
              <a:solidFill>
                <a:srgbClr val="800000"/>
              </a:solidFill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spc="75" dirty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盛付</a:t>
            </a:r>
            <a:r>
              <a:rPr lang="zh-TW" altLang="en-US" spc="75" dirty="0" smtClean="0">
                <a:solidFill>
                  <a:srgbClr val="8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通</a:t>
            </a:r>
            <a:endParaRPr lang="en-US" altLang="zh-TW" spc="75" dirty="0" smtClean="0">
              <a:solidFill>
                <a:srgbClr val="800000"/>
              </a:solidFill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pc="75" dirty="0">
                <a:solidFill>
                  <a:srgbClr val="800000"/>
                </a:solidFill>
                <a:latin typeface="xingothic-tc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lang="en-US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6689" y="3090250"/>
            <a:ext cx="3824006" cy="258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dirty="0"/>
              <a:t>需要進行感</a:t>
            </a:r>
            <a:r>
              <a:rPr lang="zh-TW" altLang="en-US" dirty="0" smtClean="0"/>
              <a:t>應</a:t>
            </a:r>
            <a:r>
              <a:rPr lang="zh-CN" altLang="en-US" dirty="0"/>
              <a:t>，</a:t>
            </a:r>
            <a:r>
              <a:rPr lang="zh-TW" altLang="en-US" dirty="0" smtClean="0"/>
              <a:t>以</a:t>
            </a:r>
            <a:r>
              <a:rPr lang="zh-TW" altLang="en-US" dirty="0"/>
              <a:t>行動載具靠近資料讀取設</a:t>
            </a:r>
            <a:r>
              <a:rPr lang="zh-TW" altLang="en-US" dirty="0" smtClean="0"/>
              <a:t>備</a:t>
            </a:r>
            <a:endParaRPr lang="en-US" altLang="zh-TW" dirty="0" smtClean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dirty="0"/>
              <a:t>多用於商店的小額交易、或是交通運輸系統</a:t>
            </a:r>
            <a:endParaRPr lang="en-US" sz="14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49188" y="3623349"/>
            <a:ext cx="4146102" cy="258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dirty="0"/>
              <a:t>不需將手機或行動裝置靠近任何感應器、讀卡</a:t>
            </a:r>
            <a:r>
              <a:rPr lang="zh-TW" altLang="en-US" dirty="0" smtClean="0"/>
              <a:t>機</a:t>
            </a:r>
            <a:endParaRPr lang="en-US" altLang="zh-TW" dirty="0" smtClean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TW" altLang="en-US" dirty="0"/>
              <a:t>輸入信用卡或金融卡的資料，搭配消費授權碼的安全措施進行扣款</a:t>
            </a:r>
            <a:endParaRPr lang="en-US" sz="14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優勢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對商</a:t>
            </a:r>
            <a:r>
              <a:rPr lang="zh-TW" altLang="en-US" sz="3200" dirty="0" smtClean="0"/>
              <a:t>家</a:t>
            </a:r>
            <a:r>
              <a:rPr lang="zh-CN" altLang="en-US" sz="3200" dirty="0" smtClean="0"/>
              <a:t>：</a:t>
            </a:r>
            <a:r>
              <a:rPr lang="zh-TW" altLang="en-US" sz="3200" dirty="0" smtClean="0"/>
              <a:t>規</a:t>
            </a:r>
            <a:r>
              <a:rPr lang="zh-TW" altLang="en-US" sz="3200" dirty="0"/>
              <a:t>避無法收到客戶貨款的風</a:t>
            </a:r>
            <a:r>
              <a:rPr lang="zh-TW" altLang="en-US" sz="3200" dirty="0" smtClean="0"/>
              <a:t>險</a:t>
            </a:r>
            <a:endParaRPr lang="en-US" altLang="zh-TW" sz="3200" dirty="0" smtClean="0"/>
          </a:p>
          <a:p>
            <a:r>
              <a:rPr lang="zh-TW" altLang="en-US" sz="3200" dirty="0"/>
              <a:t>對客</a:t>
            </a:r>
            <a:r>
              <a:rPr lang="zh-TW" altLang="en-US" sz="3200" dirty="0" smtClean="0"/>
              <a:t>戶</a:t>
            </a:r>
            <a:r>
              <a:rPr lang="zh-CN" altLang="en-US" sz="3200" dirty="0" smtClean="0"/>
              <a:t>：</a:t>
            </a:r>
            <a:r>
              <a:rPr lang="zh-TW" altLang="en-US" sz="3200" dirty="0" smtClean="0"/>
              <a:t>貨</a:t>
            </a:r>
            <a:r>
              <a:rPr lang="zh-TW" altLang="en-US" sz="3200" dirty="0"/>
              <a:t>物質</a:t>
            </a:r>
            <a:r>
              <a:rPr lang="zh-TW" altLang="en-US" sz="3200" dirty="0" smtClean="0"/>
              <a:t>量有保障</a:t>
            </a:r>
            <a:endParaRPr lang="en-US" altLang="zh-TW" sz="3200" dirty="0" smtClean="0"/>
          </a:p>
          <a:p>
            <a:r>
              <a:rPr lang="zh-TW" altLang="en-US" sz="3200" dirty="0"/>
              <a:t>對銀</a:t>
            </a:r>
            <a:r>
              <a:rPr lang="zh-TW" altLang="en-US" sz="3200" dirty="0" smtClean="0"/>
              <a:t>行</a:t>
            </a:r>
            <a:r>
              <a:rPr lang="zh-CN" altLang="en-US" sz="3200" dirty="0" smtClean="0"/>
              <a:t>：</a:t>
            </a:r>
            <a:r>
              <a:rPr lang="zh-TW" altLang="en-US" sz="3200" dirty="0" smtClean="0"/>
              <a:t>節省為</a:t>
            </a:r>
            <a:r>
              <a:rPr lang="zh-TW" altLang="en-US" sz="3200" dirty="0" smtClean="0">
                <a:solidFill>
                  <a:schemeClr val="tx1"/>
                </a:solidFill>
              </a:rPr>
              <a:t>小</a:t>
            </a:r>
            <a:r>
              <a:rPr lang="zh-TW" altLang="en-US" sz="3200" dirty="0">
                <a:solidFill>
                  <a:schemeClr val="tx1"/>
                </a:solidFill>
              </a:rPr>
              <a:t>企業</a:t>
            </a:r>
            <a:r>
              <a:rPr lang="zh-TW" altLang="en-US" sz="3200" dirty="0"/>
              <a:t>提供網關介面的開發和維護費用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34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風險問題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</a:t>
            </a:r>
            <a:r>
              <a:rPr lang="zh-TW" altLang="en-US" sz="2400" dirty="0"/>
              <a:t>電子支付流程中，資金都會在第三方支付服務商處滯留即出現所謂的資金沉澱，如缺乏有效的流動性管理，則可能存在資金安全和支付的風險。同時，第三方支付機構開立支付結算賬戶，先代收買家的款項，然後付款給賣家，這實際已突破了現有的諸多特許經營的限制，它們可能為非法轉移資金和套現提供便利，因此形成潛在的金融風險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003607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/>
              <a:t>法律、法規支</a:t>
            </a:r>
            <a:r>
              <a:rPr lang="zh-TW" altLang="en-US" sz="4000" b="1" dirty="0" smtClean="0"/>
              <a:t>持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zh-TW" altLang="en-US" sz="2400" dirty="0"/>
              <a:t>保護電子商務交易的同時，從支付認證、支付標準和交易公開性的角度看</a:t>
            </a:r>
            <a:r>
              <a:rPr lang="zh-TW" altLang="en-US" sz="2400" dirty="0" smtClean="0"/>
              <a:t>，必</a:t>
            </a:r>
            <a:r>
              <a:rPr lang="zh-TW" altLang="en-US" sz="2400" dirty="0"/>
              <a:t>須考慮建立一些標準，為工商管理、稅收管理和政府的行業管理作技術上和政策上的準備。如何規範電子支付業務、防範支付風險、保證資金安全、維護廣大商戶和用戶在電子支付活動中的合法權益，已成為影</a:t>
            </a:r>
            <a:r>
              <a:rPr lang="zh-TW" altLang="en-US" sz="2400" dirty="0" smtClean="0"/>
              <a:t>響電</a:t>
            </a:r>
            <a:r>
              <a:rPr lang="zh-TW" altLang="en-US" sz="2400" dirty="0"/>
              <a:t>子支付產業健康發展的關鍵問題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4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101</TotalTime>
  <Words>556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DengXian</vt:lpstr>
      <vt:lpstr>DFPHeiBold-B5</vt:lpstr>
      <vt:lpstr>微軟正黑體</vt:lpstr>
      <vt:lpstr>Microsoft JhengHei UI</vt:lpstr>
      <vt:lpstr>SimSun</vt:lpstr>
      <vt:lpstr>华文中宋</vt:lpstr>
      <vt:lpstr>xingothic-tc</vt:lpstr>
      <vt:lpstr>Adobe Arabic</vt:lpstr>
      <vt:lpstr>Calibri</vt:lpstr>
      <vt:lpstr>Gill Sans MT</vt:lpstr>
      <vt:lpstr>Times New Roman</vt:lpstr>
      <vt:lpstr>Wingdings 2</vt:lpstr>
      <vt:lpstr>Dividend</vt:lpstr>
      <vt:lpstr>fintech</vt:lpstr>
      <vt:lpstr>PowerPoint Presentation</vt:lpstr>
      <vt:lpstr>PowerPoint Presentation</vt:lpstr>
      <vt:lpstr>PowerPoint Presentation</vt:lpstr>
      <vt:lpstr>近場支付</vt:lpstr>
      <vt:lpstr>優勢</vt:lpstr>
      <vt:lpstr>風險問題</vt:lpstr>
      <vt:lpstr>法律、法規支持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</dc:title>
  <dc:creator>Cayon Liow Keei Yann</dc:creator>
  <cp:lastModifiedBy>Cayon Liow Keei Yann</cp:lastModifiedBy>
  <cp:revision>11</cp:revision>
  <dcterms:created xsi:type="dcterms:W3CDTF">2016-09-18T04:00:08Z</dcterms:created>
  <dcterms:modified xsi:type="dcterms:W3CDTF">2016-09-18T08:55:14Z</dcterms:modified>
</cp:coreProperties>
</file>