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資訊</a:t>
            </a:r>
            <a:r>
              <a:rPr lang="en-US" altLang="zh-CN" dirty="0" smtClean="0"/>
              <a:t>108</a:t>
            </a:r>
            <a:r>
              <a:rPr lang="zh-CN" altLang="en-US" dirty="0" smtClean="0"/>
              <a:t>廖其忻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非對稱性機密演算法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/>
          </a:p>
          <a:p>
            <a:r>
              <a:rPr lang="zh-CN" altLang="en-US" sz="3200" dirty="0" smtClean="0"/>
              <a:t>應用在電子商務</a:t>
            </a:r>
            <a:endParaRPr lang="en-US" altLang="zh-CN" sz="3200" dirty="0" smtClean="0"/>
          </a:p>
          <a:p>
            <a:pPr lvl="1"/>
            <a:r>
              <a:rPr lang="zh-CN" altLang="en-US" sz="2800" dirty="0"/>
              <a:t>視訊轉換</a:t>
            </a:r>
            <a:r>
              <a:rPr lang="zh-CN" altLang="en-US" sz="2800" dirty="0" smtClean="0"/>
              <a:t>器與智慧卡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11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金鑰的產生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7" t="40129" r="8870" b="54623"/>
          <a:stretch/>
        </p:blipFill>
        <p:spPr>
          <a:xfrm>
            <a:off x="4754400" y="2726575"/>
            <a:ext cx="5861207" cy="531599"/>
          </a:xfrm>
        </p:spPr>
      </p:pic>
      <p:sp>
        <p:nvSpPr>
          <p:cNvPr id="7" name="TextBox 6"/>
          <p:cNvSpPr txBox="1"/>
          <p:nvPr/>
        </p:nvSpPr>
        <p:spPr>
          <a:xfrm>
            <a:off x="3643128" y="839966"/>
            <a:ext cx="8216363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隨意選擇兩個不同的很大的質數，</a:t>
            </a:r>
            <a:r>
              <a:rPr lang="en-US" altLang="zh-CN" sz="2800" dirty="0" smtClean="0"/>
              <a:t>p &amp; q</a:t>
            </a:r>
          </a:p>
          <a:p>
            <a:r>
              <a:rPr lang="en-US" altLang="zh-CN" sz="2800" dirty="0" smtClean="0"/>
              <a:t>		    </a:t>
            </a:r>
            <a:r>
              <a:rPr lang="zh-CN" altLang="en-US" sz="2800" dirty="0" smtClean="0"/>
              <a:t>令</a:t>
            </a:r>
            <a:r>
              <a:rPr lang="en-US" altLang="zh-CN" sz="2800" dirty="0" smtClean="0"/>
              <a:t>N=</a:t>
            </a:r>
            <a:r>
              <a:rPr lang="en-US" altLang="zh-CN" sz="2800" dirty="0" err="1" smtClean="0"/>
              <a:t>pq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根</a:t>
            </a:r>
            <a:r>
              <a:rPr lang="zh-CN" altLang="en-US" sz="2800" dirty="0" smtClean="0"/>
              <a:t>據歐拉函數：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lvl="0"/>
            <a:endParaRPr lang="en-US" altLang="zh-TW" sz="2800" dirty="0" smtClean="0">
              <a:solidFill>
                <a:srgbClr val="212121"/>
              </a:solidFill>
              <a:latin typeface="Arial Unicode MS"/>
              <a:ea typeface="inherit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rgbClr val="212121"/>
                </a:solidFill>
                <a:latin typeface="Arial Unicode MS"/>
                <a:ea typeface="inherit"/>
              </a:rPr>
              <a:t>選</a:t>
            </a:r>
            <a:r>
              <a:rPr lang="zh-TW" altLang="en-US" sz="2800" dirty="0">
                <a:solidFill>
                  <a:srgbClr val="212121"/>
                </a:solidFill>
                <a:latin typeface="Arial Unicode MS"/>
                <a:ea typeface="inherit"/>
              </a:rPr>
              <a:t>擇一個小</a:t>
            </a:r>
            <a:r>
              <a:rPr lang="zh-TW" altLang="en-US" sz="2800" dirty="0" smtClean="0">
                <a:solidFill>
                  <a:srgbClr val="212121"/>
                </a:solidFill>
                <a:latin typeface="Arial Unicode MS"/>
                <a:ea typeface="inherit"/>
              </a:rPr>
              <a:t>於</a:t>
            </a:r>
            <a:r>
              <a:rPr lang="en-US" altLang="zh-TW" sz="2800" dirty="0" smtClean="0">
                <a:solidFill>
                  <a:srgbClr val="212121"/>
                </a:solidFill>
                <a:latin typeface="Arial Unicode MS"/>
                <a:ea typeface="inherit"/>
              </a:rPr>
              <a:t>r </a:t>
            </a:r>
            <a:r>
              <a:rPr lang="zh-CN" altLang="en-US" sz="2800" dirty="0" smtClean="0">
                <a:solidFill>
                  <a:srgbClr val="212121"/>
                </a:solidFill>
                <a:latin typeface="Arial Unicode MS"/>
                <a:ea typeface="inherit"/>
              </a:rPr>
              <a:t>的整數</a:t>
            </a:r>
            <a:r>
              <a:rPr lang="en-US" altLang="zh-TW" sz="2800" dirty="0" smtClean="0">
                <a:solidFill>
                  <a:srgbClr val="212121"/>
                </a:solidFill>
                <a:latin typeface="Arial Unicode MS"/>
                <a:ea typeface="inherit"/>
              </a:rPr>
              <a:t>e</a:t>
            </a:r>
            <a:r>
              <a:rPr lang="zh-CN" altLang="en-US" sz="2800" dirty="0" smtClean="0">
                <a:solidFill>
                  <a:srgbClr val="212121"/>
                </a:solidFill>
                <a:latin typeface="Arial Unicode MS"/>
                <a:ea typeface="inherit"/>
              </a:rPr>
              <a:t>，使</a:t>
            </a:r>
            <a:r>
              <a:rPr lang="en-US" altLang="zh-TW" sz="2800" dirty="0" smtClean="0">
                <a:solidFill>
                  <a:srgbClr val="212121"/>
                </a:solidFill>
                <a:latin typeface="Arial Unicode MS"/>
                <a:ea typeface="inherit"/>
              </a:rPr>
              <a:t>e</a:t>
            </a:r>
            <a:r>
              <a:rPr lang="zh-TW" altLang="en-US" sz="2800" dirty="0" smtClean="0">
                <a:solidFill>
                  <a:srgbClr val="212121"/>
                </a:solidFill>
                <a:latin typeface="Arial Unicode MS"/>
                <a:ea typeface="inherit"/>
              </a:rPr>
              <a:t>與</a:t>
            </a:r>
            <a:r>
              <a:rPr lang="en-US" altLang="zh-TW" sz="2800" dirty="0" smtClean="0">
                <a:solidFill>
                  <a:srgbClr val="212121"/>
                </a:solidFill>
                <a:latin typeface="Arial Unicode MS"/>
                <a:ea typeface="inherit"/>
              </a:rPr>
              <a:t>r</a:t>
            </a:r>
            <a:r>
              <a:rPr lang="zh-TW" altLang="en-US" sz="2800" dirty="0">
                <a:solidFill>
                  <a:srgbClr val="212121"/>
                </a:solidFill>
                <a:latin typeface="Arial Unicode MS"/>
                <a:ea typeface="inherit"/>
              </a:rPr>
              <a:t>互質。並求</a:t>
            </a:r>
            <a:r>
              <a:rPr lang="zh-TW" altLang="en-US" sz="2800" dirty="0" smtClean="0">
                <a:solidFill>
                  <a:srgbClr val="212121"/>
                </a:solidFill>
                <a:latin typeface="Arial Unicode MS"/>
                <a:ea typeface="inherit"/>
              </a:rPr>
              <a:t>得</a:t>
            </a:r>
            <a:r>
              <a:rPr lang="en-US" altLang="zh-TW" sz="2800" dirty="0" smtClean="0">
                <a:solidFill>
                  <a:srgbClr val="212121"/>
                </a:solidFill>
                <a:latin typeface="Arial Unicode MS"/>
                <a:ea typeface="inherit"/>
              </a:rPr>
              <a:t>e</a:t>
            </a:r>
            <a:r>
              <a:rPr lang="zh-TW" altLang="en-US" sz="2800" dirty="0">
                <a:solidFill>
                  <a:srgbClr val="212121"/>
                </a:solidFill>
                <a:latin typeface="Arial Unicode MS"/>
                <a:ea typeface="inherit"/>
              </a:rPr>
              <a:t>關</a:t>
            </a:r>
            <a:r>
              <a:rPr lang="zh-TW" altLang="en-US" sz="2800" dirty="0" smtClean="0">
                <a:solidFill>
                  <a:srgbClr val="212121"/>
                </a:solidFill>
                <a:latin typeface="Arial Unicode MS"/>
                <a:ea typeface="inherit"/>
              </a:rPr>
              <a:t>於</a:t>
            </a:r>
            <a:r>
              <a:rPr lang="en-US" altLang="zh-TW" sz="2800" dirty="0" smtClean="0">
                <a:solidFill>
                  <a:srgbClr val="212121"/>
                </a:solidFill>
                <a:latin typeface="Arial Unicode MS"/>
                <a:ea typeface="inherit"/>
              </a:rPr>
              <a:t>r</a:t>
            </a:r>
            <a:r>
              <a:rPr lang="zh-TW" altLang="en-US" sz="2800" dirty="0">
                <a:solidFill>
                  <a:srgbClr val="212121"/>
                </a:solidFill>
                <a:latin typeface="Arial Unicode MS"/>
                <a:ea typeface="inherit"/>
              </a:rPr>
              <a:t>的模反元素，命名</a:t>
            </a:r>
            <a:r>
              <a:rPr lang="zh-TW" altLang="en-US" sz="2800" dirty="0" smtClean="0">
                <a:solidFill>
                  <a:srgbClr val="212121"/>
                </a:solidFill>
                <a:latin typeface="Arial Unicode MS"/>
                <a:ea typeface="inherit"/>
              </a:rPr>
              <a:t>為</a:t>
            </a:r>
            <a:r>
              <a:rPr lang="en-US" altLang="zh-TW" sz="2800" dirty="0" smtClean="0">
                <a:solidFill>
                  <a:srgbClr val="212121"/>
                </a:solidFill>
                <a:latin typeface="Arial Unicode MS"/>
                <a:ea typeface="inherit"/>
              </a:rPr>
              <a:t>d</a:t>
            </a:r>
          </a:p>
          <a:p>
            <a:pPr lvl="0"/>
            <a:endParaRPr lang="en-US" altLang="zh-TW" sz="2800" dirty="0" smtClean="0">
              <a:solidFill>
                <a:srgbClr val="212121"/>
              </a:solidFill>
              <a:latin typeface="Arial Unicode MS"/>
              <a:ea typeface="inherit"/>
            </a:endParaRPr>
          </a:p>
          <a:p>
            <a:pPr lvl="0"/>
            <a:endParaRPr lang="en-US" altLang="zh-TW" sz="2800" dirty="0" smtClean="0">
              <a:solidFill>
                <a:srgbClr val="212121"/>
              </a:solidFill>
              <a:latin typeface="Arial Unicode MS"/>
              <a:ea typeface="inherit"/>
            </a:endParaRPr>
          </a:p>
          <a:p>
            <a:pPr lvl="0"/>
            <a:r>
              <a:rPr lang="en-US" altLang="zh-TW" sz="2800" dirty="0" smtClean="0">
                <a:solidFill>
                  <a:srgbClr val="212121"/>
                </a:solidFill>
                <a:latin typeface="Arial Unicode MS"/>
                <a:ea typeface="inherit"/>
              </a:rPr>
              <a:t>	</a:t>
            </a:r>
            <a:r>
              <a:rPr lang="zh-TW" altLang="en-US" sz="2800" dirty="0" smtClean="0">
                <a:solidFill>
                  <a:srgbClr val="212121"/>
                </a:solidFill>
                <a:latin typeface="Arial Unicode MS"/>
                <a:ea typeface="inherit"/>
              </a:rPr>
              <a:t>（</a:t>
            </a:r>
            <a:r>
              <a:rPr lang="zh-TW" altLang="en-US" sz="2800" dirty="0">
                <a:solidFill>
                  <a:srgbClr val="212121"/>
                </a:solidFill>
                <a:latin typeface="Arial Unicode MS"/>
                <a:ea typeface="inherit"/>
              </a:rPr>
              <a:t>模反元素存在，當且僅</a:t>
            </a:r>
            <a:r>
              <a:rPr lang="zh-TW" altLang="en-US" sz="2800" dirty="0" smtClean="0">
                <a:solidFill>
                  <a:srgbClr val="212121"/>
                </a:solidFill>
                <a:latin typeface="Arial Unicode MS"/>
                <a:ea typeface="inherit"/>
              </a:rPr>
              <a:t>當</a:t>
            </a:r>
            <a:r>
              <a:rPr lang="en-US" altLang="zh-TW" sz="2800" dirty="0" smtClean="0">
                <a:solidFill>
                  <a:srgbClr val="212121"/>
                </a:solidFill>
                <a:latin typeface="Arial Unicode MS"/>
                <a:ea typeface="inherit"/>
              </a:rPr>
              <a:t>e</a:t>
            </a:r>
            <a:r>
              <a:rPr lang="zh-TW" altLang="en-US" sz="2800" dirty="0" smtClean="0">
                <a:solidFill>
                  <a:srgbClr val="212121"/>
                </a:solidFill>
                <a:latin typeface="Arial Unicode MS"/>
                <a:ea typeface="inherit"/>
              </a:rPr>
              <a:t>與</a:t>
            </a:r>
            <a:r>
              <a:rPr lang="en-US" altLang="zh-TW" sz="2800" dirty="0" smtClean="0">
                <a:solidFill>
                  <a:srgbClr val="212121"/>
                </a:solidFill>
                <a:latin typeface="Arial Unicode MS"/>
                <a:ea typeface="inherit"/>
              </a:rPr>
              <a:t>r</a:t>
            </a:r>
            <a:r>
              <a:rPr lang="zh-TW" altLang="en-US" sz="2800" dirty="0">
                <a:solidFill>
                  <a:srgbClr val="212121"/>
                </a:solidFill>
                <a:latin typeface="Arial Unicode MS"/>
                <a:ea typeface="inherit"/>
              </a:rPr>
              <a:t>互質）</a:t>
            </a:r>
            <a:r>
              <a:rPr lang="zh-TW" altLang="en-US" sz="1400" dirty="0"/>
              <a:t> </a:t>
            </a:r>
            <a:endParaRPr lang="zh-TW" altLang="en-US" sz="4000" dirty="0">
              <a:latin typeface="Arial" panose="020B0604020202020204" pitchFamily="34" charset="0"/>
            </a:endParaRP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en-US" altLang="zh-CN" sz="2800" dirty="0" smtClean="0"/>
          </a:p>
          <a:p>
            <a:endParaRPr lang="en-US" sz="2800" dirty="0"/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4" t="53187" r="26116" b="41818"/>
          <a:stretch/>
        </p:blipFill>
        <p:spPr>
          <a:xfrm>
            <a:off x="4754400" y="4846225"/>
            <a:ext cx="3126065" cy="59711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792071" y="3405265"/>
            <a:ext cx="80021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隨便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626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金鑰的產生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2384145"/>
            <a:ext cx="3474720" cy="2080566"/>
          </a:xfrm>
        </p:spPr>
        <p:txBody>
          <a:bodyPr/>
          <a:lstStyle/>
          <a:p>
            <a:r>
              <a:rPr lang="en-US" sz="4000" dirty="0" smtClean="0"/>
              <a:t>(</a:t>
            </a:r>
            <a:r>
              <a:rPr lang="en-US" sz="4000" dirty="0" err="1" smtClean="0"/>
              <a:t>N,e</a:t>
            </a:r>
            <a:r>
              <a:rPr lang="en-US" sz="4000" dirty="0" smtClean="0"/>
              <a:t>)</a:t>
            </a:r>
          </a:p>
          <a:p>
            <a:r>
              <a:rPr lang="zh-CN" altLang="en-US" sz="4000" dirty="0"/>
              <a:t>傳給對方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2381094"/>
            <a:ext cx="3474720" cy="2080565"/>
          </a:xfrm>
        </p:spPr>
        <p:txBody>
          <a:bodyPr/>
          <a:lstStyle/>
          <a:p>
            <a:r>
              <a:rPr lang="en-US" sz="4000" dirty="0" smtClean="0"/>
              <a:t>(</a:t>
            </a:r>
            <a:r>
              <a:rPr lang="en-US" sz="4000" dirty="0" err="1" smtClean="0"/>
              <a:t>N,d</a:t>
            </a:r>
            <a:r>
              <a:rPr lang="en-US" sz="4000" dirty="0" smtClean="0"/>
              <a:t>)</a:t>
            </a:r>
          </a:p>
          <a:p>
            <a:r>
              <a:rPr lang="zh-CN" altLang="en-US" sz="4000" dirty="0"/>
              <a:t>自己藏起來</a:t>
            </a:r>
            <a:endParaRPr lang="en-US" sz="40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867912" y="2224760"/>
            <a:ext cx="3474720" cy="5181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公鑰</a:t>
            </a:r>
            <a:endParaRPr lang="en-US" sz="4000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818463" y="2224760"/>
            <a:ext cx="3474720" cy="5181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私鑰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3867912" y="862227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將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q</a:t>
            </a:r>
            <a:r>
              <a:rPr lang="zh-CN" altLang="en-US" sz="2800" dirty="0" smtClean="0"/>
              <a:t>的記錄銷毀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348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9612" y="3315708"/>
            <a:ext cx="69602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412506" y="3315707"/>
            <a:ext cx="81304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85636" y="3546539"/>
            <a:ext cx="5314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58318" y="3057980"/>
            <a:ext cx="111601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消息</a:t>
            </a:r>
            <a:r>
              <a:rPr lang="en-US" sz="2400" dirty="0" smtClean="0"/>
              <a:t> m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266218" y="4008204"/>
            <a:ext cx="143883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知</a:t>
            </a:r>
            <a:r>
              <a:rPr lang="zh-CN" altLang="en-US" sz="2400" dirty="0" smtClean="0"/>
              <a:t>道</a:t>
            </a:r>
            <a:r>
              <a:rPr lang="en-US" altLang="zh-CN" sz="2400" dirty="0" smtClean="0"/>
              <a:t>Alice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e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35275" y="2435660"/>
            <a:ext cx="1080247" cy="57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4" idx="0"/>
          </p:cNvCxnSpPr>
          <p:nvPr/>
        </p:nvCxnSpPr>
        <p:spPr>
          <a:xfrm flipH="1">
            <a:off x="4637624" y="2435660"/>
            <a:ext cx="2007466" cy="880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85635" y="1541182"/>
            <a:ext cx="2959898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將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轉為一個小於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，且與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互質的整數</a:t>
            </a:r>
            <a:r>
              <a:rPr lang="en-US" altLang="zh-CN" sz="2400" dirty="0"/>
              <a:t>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430324" y="1604663"/>
            <a:ext cx="225578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利</a:t>
            </a:r>
            <a:r>
              <a:rPr lang="zh-CN" altLang="en-US" sz="2400" dirty="0" smtClean="0"/>
              <a:t>用公式：</a:t>
            </a:r>
            <a:endParaRPr lang="en-US" altLang="zh-CN" sz="2400" dirty="0" smtClean="0"/>
          </a:p>
          <a:p>
            <a:r>
              <a:rPr lang="en-US" sz="2400" dirty="0" err="1" smtClean="0"/>
              <a:t>N^e</a:t>
            </a:r>
            <a:r>
              <a:rPr lang="en-US" sz="2400" dirty="0" smtClean="0"/>
              <a:t>=c(mod N)</a:t>
            </a:r>
          </a:p>
          <a:p>
            <a:r>
              <a:rPr lang="zh-CN" altLang="en-US" sz="2400" dirty="0" smtClean="0"/>
              <a:t>將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加密為</a:t>
            </a:r>
            <a:r>
              <a:rPr lang="en-US" altLang="zh-CN" sz="2400" dirty="0" smtClean="0"/>
              <a:t>c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7945533" y="1956681"/>
            <a:ext cx="484791" cy="30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215559" y="2831886"/>
            <a:ext cx="752892" cy="48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69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解密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8" t="35786" r="62092" b="56068"/>
          <a:stretch/>
        </p:blipFill>
        <p:spPr>
          <a:xfrm>
            <a:off x="4440238" y="3044706"/>
            <a:ext cx="5732462" cy="1409297"/>
          </a:xfrm>
        </p:spPr>
      </p:pic>
      <p:sp>
        <p:nvSpPr>
          <p:cNvPr id="5" name="Rectangle 4"/>
          <p:cNvSpPr/>
          <p:nvPr/>
        </p:nvSpPr>
        <p:spPr>
          <a:xfrm>
            <a:off x="3925887" y="844104"/>
            <a:ext cx="788399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Alice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得到</a:t>
            </a:r>
            <a:r>
              <a:rPr 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Bob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的消</a:t>
            </a:r>
            <a:r>
              <a:rPr lang="zh-CN" altLang="en-US" sz="2800" dirty="0" smtClean="0">
                <a:solidFill>
                  <a:srgbClr val="212121"/>
                </a:solidFill>
                <a:latin typeface="arial" panose="020B0604020202020204" pitchFamily="34" charset="0"/>
              </a:rPr>
              <a:t>息</a:t>
            </a:r>
            <a:r>
              <a:rPr lang="en-US" sz="2800" dirty="0" smtClean="0">
                <a:solidFill>
                  <a:srgbClr val="212121"/>
                </a:solidFill>
                <a:latin typeface="arial" panose="020B0604020202020204" pitchFamily="34" charset="0"/>
              </a:rPr>
              <a:t>c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後就可以利用她的密</a:t>
            </a:r>
            <a:r>
              <a:rPr lang="zh-CN" altLang="en-US" sz="2800" dirty="0" smtClean="0">
                <a:solidFill>
                  <a:srgbClr val="212121"/>
                </a:solidFill>
                <a:latin typeface="arial" panose="020B0604020202020204" pitchFamily="34" charset="0"/>
              </a:rPr>
              <a:t>鑰</a:t>
            </a:r>
            <a:r>
              <a:rPr lang="en-US" sz="2800" dirty="0" smtClean="0">
                <a:solidFill>
                  <a:srgbClr val="212121"/>
                </a:solidFill>
                <a:latin typeface="arial" panose="020B0604020202020204" pitchFamily="34" charset="0"/>
              </a:rPr>
              <a:t>d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來解碼</a:t>
            </a:r>
            <a:r>
              <a:rPr lang="zh-CN" altLang="en-US" sz="2800" dirty="0" smtClean="0">
                <a:solidFill>
                  <a:srgbClr val="212121"/>
                </a:solidFill>
                <a:latin typeface="arial" panose="020B0604020202020204" pitchFamily="34" charset="0"/>
              </a:rPr>
              <a:t>。</a:t>
            </a:r>
            <a:endParaRPr lang="en-US" altLang="zh-CN" sz="2800" dirty="0" smtClean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endParaRPr lang="en-US" altLang="zh-CN" sz="2800" dirty="0" smtClean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zh-CN" altLang="en-US" sz="2800" dirty="0" smtClean="0">
                <a:solidFill>
                  <a:srgbClr val="212121"/>
                </a:solidFill>
                <a:latin typeface="arial" panose="020B0604020202020204" pitchFamily="34" charset="0"/>
              </a:rPr>
              <a:t>她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可以用以下這個公式</a:t>
            </a:r>
            <a:r>
              <a:rPr lang="zh-CN" altLang="en-US" sz="2800" dirty="0" smtClean="0">
                <a:solidFill>
                  <a:srgbClr val="212121"/>
                </a:solidFill>
                <a:latin typeface="arial" panose="020B0604020202020204" pitchFamily="34" charset="0"/>
              </a:rPr>
              <a:t>來</a:t>
            </a:r>
            <a:r>
              <a:rPr lang="en-US" sz="2800" dirty="0" smtClean="0">
                <a:solidFill>
                  <a:srgbClr val="212121"/>
                </a:solidFill>
                <a:latin typeface="arial" panose="020B0604020202020204" pitchFamily="34" charset="0"/>
              </a:rPr>
              <a:t>c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轉換</a:t>
            </a:r>
            <a:r>
              <a:rPr lang="zh-CN" altLang="en-US" sz="2800" dirty="0" smtClean="0">
                <a:solidFill>
                  <a:srgbClr val="212121"/>
                </a:solidFill>
                <a:latin typeface="arial" panose="020B0604020202020204" pitchFamily="34" charset="0"/>
              </a:rPr>
              <a:t>為</a:t>
            </a:r>
            <a:r>
              <a:rPr lang="en-US" sz="2800" dirty="0" smtClean="0">
                <a:solidFill>
                  <a:srgbClr val="212121"/>
                </a:solidFill>
                <a:latin typeface="arial" panose="020B0604020202020204" pitchFamily="34" charset="0"/>
              </a:rPr>
              <a:t>n </a:t>
            </a:r>
          </a:p>
          <a:p>
            <a:endParaRPr lang="en-US" sz="28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endParaRPr lang="en-US" sz="2800" dirty="0" smtClean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endParaRPr lang="en-US" sz="28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endParaRPr lang="en-US" sz="2800" dirty="0" smtClean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zh-CN" altLang="en-US" sz="2800" dirty="0" smtClean="0">
                <a:solidFill>
                  <a:srgbClr val="212121"/>
                </a:solidFill>
                <a:latin typeface="arial" panose="020B0604020202020204" pitchFamily="34" charset="0"/>
              </a:rPr>
              <a:t>得到</a:t>
            </a:r>
            <a:r>
              <a:rPr lang="en-US" sz="2800" dirty="0" smtClean="0">
                <a:solidFill>
                  <a:srgbClr val="212121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後</a:t>
            </a:r>
            <a:r>
              <a:rPr lang="zh-CN" altLang="en-US" sz="2800" dirty="0" smtClean="0">
                <a:solidFill>
                  <a:srgbClr val="212121"/>
                </a:solidFill>
                <a:latin typeface="arial" panose="020B0604020202020204" pitchFamily="34" charset="0"/>
              </a:rPr>
              <a:t>，她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可以將原來的信</a:t>
            </a:r>
            <a:r>
              <a:rPr lang="zh-CN" altLang="en-US" sz="2800" dirty="0" smtClean="0">
                <a:solidFill>
                  <a:srgbClr val="212121"/>
                </a:solidFill>
                <a:latin typeface="arial" panose="020B0604020202020204" pitchFamily="34" charset="0"/>
              </a:rPr>
              <a:t>息</a:t>
            </a:r>
            <a:r>
              <a:rPr lang="en-US" sz="2800" dirty="0" smtClean="0">
                <a:solidFill>
                  <a:srgbClr val="212121"/>
                </a:solidFill>
                <a:latin typeface="arial" panose="020B0604020202020204" pitchFamily="34" charset="0"/>
              </a:rPr>
              <a:t>m</a:t>
            </a:r>
            <a:r>
              <a:rPr lang="zh-CN" altLang="en-US" sz="2800" dirty="0">
                <a:solidFill>
                  <a:srgbClr val="212121"/>
                </a:solidFill>
                <a:latin typeface="arial" panose="020B0604020202020204" pitchFamily="34" charset="0"/>
              </a:rPr>
              <a:t>重新復原。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716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73689" y="939171"/>
            <a:ext cx="87716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偷聽者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4850852" y="1123837"/>
            <a:ext cx="1945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73074" y="945408"/>
            <a:ext cx="30008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90020" y="939171"/>
            <a:ext cx="2856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77393" y="1320384"/>
            <a:ext cx="12385" cy="141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70889" y="939171"/>
            <a:ext cx="344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12270" y="2547245"/>
            <a:ext cx="30809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 rot="18865375">
            <a:off x="3900312" y="1636679"/>
            <a:ext cx="778933" cy="778933"/>
            <a:chOff x="5734756" y="3347154"/>
            <a:chExt cx="778933" cy="778933"/>
          </a:xfrm>
        </p:grpSpPr>
        <p:sp>
          <p:nvSpPr>
            <p:cNvPr id="16" name="Rectangle 15"/>
            <p:cNvSpPr/>
            <p:nvPr/>
          </p:nvSpPr>
          <p:spPr>
            <a:xfrm>
              <a:off x="5734756" y="3646311"/>
              <a:ext cx="778933" cy="1806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6200000">
              <a:off x="5734756" y="3646310"/>
              <a:ext cx="778933" cy="1806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136445" y="18547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最簡單的方法是</a:t>
            </a:r>
            <a:r>
              <a:rPr lang="zh-CN" altLang="en-US" dirty="0" smtClean="0">
                <a:solidFill>
                  <a:srgbClr val="212121"/>
                </a:solidFill>
                <a:latin typeface="arial" panose="020B0604020202020204" pitchFamily="34" charset="0"/>
              </a:rPr>
              <a:t>將</a:t>
            </a:r>
            <a:r>
              <a:rPr lang="en-US" altLang="zh-CN" dirty="0" smtClean="0">
                <a:solidFill>
                  <a:srgbClr val="212121"/>
                </a:solidFill>
                <a:latin typeface="arial" panose="020B0604020202020204" pitchFamily="34" charset="0"/>
              </a:rPr>
              <a:t>N</a:t>
            </a:r>
            <a:r>
              <a:rPr lang="zh-CN" altLang="en-US" dirty="0" smtClean="0">
                <a:solidFill>
                  <a:srgbClr val="212121"/>
                </a:solidFill>
                <a:latin typeface="arial" panose="020B0604020202020204" pitchFamily="34" charset="0"/>
              </a:rPr>
              <a:t>分解成</a:t>
            </a:r>
            <a:r>
              <a:rPr lang="en-US" dirty="0" smtClean="0">
                <a:solidFill>
                  <a:srgbClr val="212121"/>
                </a:solidFill>
                <a:latin typeface="arial" panose="020B0604020202020204" pitchFamily="34" charset="0"/>
              </a:rPr>
              <a:t>p</a:t>
            </a:r>
            <a:r>
              <a:rPr lang="zh-CN" altLang="en-US" dirty="0" smtClean="0">
                <a:solidFill>
                  <a:srgbClr val="212121"/>
                </a:solidFill>
                <a:latin typeface="arial" panose="020B0604020202020204" pitchFamily="34" charset="0"/>
              </a:rPr>
              <a:t>和</a:t>
            </a:r>
            <a:r>
              <a:rPr lang="en-US" dirty="0" smtClean="0">
                <a:solidFill>
                  <a:srgbClr val="212121"/>
                </a:solidFill>
                <a:latin typeface="arial" panose="020B0604020202020204" pitchFamily="34" charset="0"/>
              </a:rPr>
              <a:t>q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這樣她可以得到同餘方</a:t>
            </a:r>
            <a:r>
              <a:rPr lang="zh-CN" altLang="en-US" dirty="0" smtClean="0">
                <a:solidFill>
                  <a:srgbClr val="212121"/>
                </a:solidFill>
                <a:latin typeface="arial" panose="020B0604020202020204" pitchFamily="34" charset="0"/>
              </a:rPr>
              <a:t>程</a:t>
            </a:r>
            <a:r>
              <a:rPr lang="en-US" dirty="0" smtClean="0">
                <a:solidFill>
                  <a:srgbClr val="212121"/>
                </a:solidFill>
                <a:latin typeface="arial" panose="020B0604020202020204" pitchFamily="34" charset="0"/>
              </a:rPr>
              <a:t>de 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</a:rPr>
              <a:t>= </a:t>
            </a:r>
            <a:r>
              <a:rPr lang="en-US" dirty="0" smtClean="0">
                <a:solidFill>
                  <a:srgbClr val="212121"/>
                </a:solidFill>
                <a:latin typeface="arial" panose="020B0604020202020204" pitchFamily="34" charset="0"/>
              </a:rPr>
              <a:t>1（mod</a:t>
            </a:r>
            <a:r>
              <a:rPr lang="zh-CN" altLang="en-US" dirty="0" smtClean="0">
                <a:solidFill>
                  <a:srgbClr val="212121"/>
                </a:solidFill>
                <a:latin typeface="arial" panose="020B0604020202020204" pitchFamily="34" charset="0"/>
              </a:rPr>
              <a:t>（</a:t>
            </a:r>
            <a:r>
              <a:rPr lang="en-US" altLang="zh-CN" dirty="0" smtClean="0">
                <a:solidFill>
                  <a:srgbClr val="212121"/>
                </a:solidFill>
                <a:latin typeface="arial" panose="020B0604020202020204" pitchFamily="34" charset="0"/>
              </a:rPr>
              <a:t>p-1</a:t>
            </a:r>
            <a:r>
              <a:rPr lang="zh-CN" altLang="en-US" dirty="0" smtClean="0">
                <a:solidFill>
                  <a:srgbClr val="212121"/>
                </a:solidFill>
                <a:latin typeface="arial" panose="020B0604020202020204" pitchFamily="34" charset="0"/>
              </a:rPr>
              <a:t>）</a:t>
            </a:r>
            <a:r>
              <a:rPr lang="en-US" dirty="0" smtClean="0">
                <a:solidFill>
                  <a:srgbClr val="212121"/>
                </a:solidFill>
                <a:latin typeface="arial" panose="020B0604020202020204" pitchFamily="34" charset="0"/>
              </a:rPr>
              <a:t>（q-1))</a:t>
            </a:r>
            <a:r>
              <a:rPr lang="zh-CN" altLang="en-US" dirty="0" smtClean="0">
                <a:solidFill>
                  <a:srgbClr val="212121"/>
                </a:solidFill>
                <a:latin typeface="arial" panose="020B0604020202020204" pitchFamily="34" charset="0"/>
              </a:rPr>
              <a:t>並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解</a:t>
            </a:r>
            <a:r>
              <a:rPr lang="zh-CN" altLang="en-US" dirty="0" smtClean="0">
                <a:solidFill>
                  <a:srgbClr val="212121"/>
                </a:solidFill>
                <a:latin typeface="arial" panose="020B0604020202020204" pitchFamily="34" charset="0"/>
              </a:rPr>
              <a:t>出</a:t>
            </a:r>
            <a:r>
              <a:rPr lang="en-US" dirty="0" smtClean="0">
                <a:solidFill>
                  <a:srgbClr val="212121"/>
                </a:solidFill>
                <a:latin typeface="arial" panose="020B0604020202020204" pitchFamily="34" charset="0"/>
              </a:rPr>
              <a:t>d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>
                <a:solidFill>
                  <a:srgbClr val="212121"/>
                </a:solidFill>
                <a:latin typeface="arial" panose="020B0604020202020204" pitchFamily="34" charset="0"/>
              </a:rPr>
              <a:t>然後代入解密公</a:t>
            </a:r>
            <a:r>
              <a:rPr lang="zh-CN" altLang="en-US" dirty="0" smtClean="0">
                <a:solidFill>
                  <a:srgbClr val="212121"/>
                </a:solidFill>
                <a:latin typeface="arial" panose="020B0604020202020204" pitchFamily="34" charset="0"/>
              </a:rPr>
              <a:t>式</a:t>
            </a:r>
            <a:r>
              <a:rPr lang="zh-CN" altLang="en-US" dirty="0"/>
              <a:t>导出</a:t>
            </a:r>
            <a:r>
              <a:rPr lang="en-US" i="1"/>
              <a:t>n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64306" t="52455" r="22697" b="43201"/>
          <a:stretch/>
        </p:blipFill>
        <p:spPr>
          <a:xfrm>
            <a:off x="6933249" y="2896323"/>
            <a:ext cx="2079813" cy="3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8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92</TotalTime>
  <Words>149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 Unicode MS</vt:lpstr>
      <vt:lpstr>inherit</vt:lpstr>
      <vt:lpstr>Microsoft JhengHei</vt:lpstr>
      <vt:lpstr>幼圆</vt:lpstr>
      <vt:lpstr>Arial</vt:lpstr>
      <vt:lpstr>Arial</vt:lpstr>
      <vt:lpstr>Corbel</vt:lpstr>
      <vt:lpstr>Wingdings 2</vt:lpstr>
      <vt:lpstr>Frame</vt:lpstr>
      <vt:lpstr>RSA</vt:lpstr>
      <vt:lpstr>RSA</vt:lpstr>
      <vt:lpstr>金鑰的產生</vt:lpstr>
      <vt:lpstr>金鑰的產生</vt:lpstr>
      <vt:lpstr>加密</vt:lpstr>
      <vt:lpstr>解密</vt:lpstr>
      <vt:lpstr>安全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</dc:title>
  <dc:creator>Cayon Liow Keei Yann</dc:creator>
  <cp:lastModifiedBy>Cayon Liow Keei Yann</cp:lastModifiedBy>
  <cp:revision>10</cp:revision>
  <dcterms:created xsi:type="dcterms:W3CDTF">2016-11-27T07:21:49Z</dcterms:created>
  <dcterms:modified xsi:type="dcterms:W3CDTF">2016-11-27T08:54:22Z</dcterms:modified>
</cp:coreProperties>
</file>