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3" r:id="rId6"/>
    <p:sldId id="284" r:id="rId7"/>
    <p:sldId id="274" r:id="rId8"/>
    <p:sldId id="271" r:id="rId9"/>
    <p:sldId id="275" r:id="rId10"/>
    <p:sldId id="286" r:id="rId11"/>
    <p:sldId id="278" r:id="rId12"/>
    <p:sldId id="277" r:id="rId13"/>
    <p:sldId id="279" r:id="rId14"/>
    <p:sldId id="272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8A8567-1506-4B66-8001-D11767F5C78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1FA791-884F-4517-AF95-59457229013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FC100A5-D332-413B-A87A-CB1A72C640BD}" type="datetime1">
              <a:rPr lang="fr-FR"/>
              <a:pPr lvl="0"/>
              <a:t>14/04/2020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DBE90367-D9B3-4808-A9D1-2AF7B1358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168BEDDC-D55D-4B3B-A7EB-A332F086E1E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A5AC81-1EB2-4491-A096-07254BB58F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D53A44-F592-4F72-8673-7B42B006B9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9CDBEBB-6FAF-47B8-8F0B-C8EA94D5D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7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F89A-AED6-4632-BDA6-C26961E0E4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>
              <a:defRPr sz="8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1FDF-178A-4370-90C1-76685CCA12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9593-2E29-4409-9469-28E5B86375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76072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6610-504B-4014-BE99-5819EDA764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1A5C-6998-48CD-8DD0-12A8A34F52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69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AD82F1-08DB-49D6-9291-1038D97BD464}" type="slidenum">
              <a:t>‹N°›</a:t>
            </a:fld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583BE1-5375-4FE2-8B3D-C0A37DA3D76C}"/>
              </a:ext>
            </a:extLst>
          </p:cNvPr>
          <p:cNvSpPr/>
          <p:nvPr/>
        </p:nvSpPr>
        <p:spPr>
          <a:xfrm rot="5400013">
            <a:off x="857542" y="346795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E94EFA6-EB2C-4136-BECC-3A3A247271EF}"/>
              </a:ext>
            </a:extLst>
          </p:cNvPr>
          <p:cNvSpPr/>
          <p:nvPr/>
        </p:nvSpPr>
        <p:spPr>
          <a:xfrm flipV="1">
            <a:off x="578650" y="4501198"/>
            <a:ext cx="11034695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5540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744F-97E0-4B60-B754-5031D4433B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42ADB-B0EA-4ED0-AA12-5D477504DB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B623-6113-4267-9F8D-105648216A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3D22-D244-4098-8659-2EFDF5ADED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6760-742A-4057-81D0-8ED53AFCF7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6E00D-C62E-4243-8B00-1F4939A6CB8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D70C3-DDFD-4044-B69C-CD1BD26689F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4B216-44DB-4313-A849-765FA323D8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D5EB-9019-4C7C-994F-333898228E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5467-7CBE-431A-8E28-E573E91544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99BE-D8A1-4EC8-9015-0A3D6A7C1A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DA9616-65CA-4DE5-B292-CB74572083B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05049A-D8F0-4D03-90A8-AC7BC9F1EA0F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8394EB4-4D51-4059-BD1D-ABA684AFA203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94ED66-EC52-40F9-8D06-CBBC9B738A11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C4FAB4-6EE0-461C-A83C-68951209F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27ED46-958A-497F-85AE-D2E354E115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44F736-D506-4C50-9E43-C2BE3AA2E6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999111-9FFD-4606-9BB8-3120895532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00A3C3-54D5-4854-A49E-182DCD677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62E4F75-75F8-4E56-8516-FC976354AAE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8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E8E36E6-3796-428F-AD9A-D06901A6AB05}"/>
              </a:ext>
            </a:extLst>
          </p:cNvPr>
          <p:cNvSpPr/>
          <p:nvPr/>
        </p:nvSpPr>
        <p:spPr>
          <a:xfrm>
            <a:off x="558213" y="4981422"/>
            <a:ext cx="11134959" cy="8229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A9039F8-54A3-4595-AB22-586531F9229F}"/>
              </a:ext>
            </a:extLst>
          </p:cNvPr>
          <p:cNvSpPr/>
          <p:nvPr/>
        </p:nvSpPr>
        <p:spPr>
          <a:xfrm>
            <a:off x="498832" y="5118582"/>
            <a:ext cx="146304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8E5F3-E90A-4694-A51E-4DD010498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/>
          <a:lstStyle>
            <a:lvl1pPr>
              <a:defRPr sz="6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03ABD2-871B-42B8-ABEF-748BC4713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3B257E-C53E-4AD2-BD9B-E4C2359E5D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87FCE2-589A-47B2-BED4-98149425CB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59248C-41CF-4B5B-82F5-7E4B05EA3D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D486CE-4F7C-4958-84FD-22561197C8D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B8ACCB2-89B7-4D86-9353-F2C2D40B3F09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0572811-0CCE-430B-B217-1C4D197CFEFA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D76AF02-B6A5-494C-88E0-DAD635FCE064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25A49-CA74-4627-8E98-150DF4674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6EBC87-6DC9-41A5-8AB9-1FD14CFBA2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732039C-D6C9-43B4-B17B-76FE56753F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45936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FCAEBBD-EF65-4DA2-B1B0-1F8664D11C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CE4EF7E-8697-417A-BCD4-338E405DD2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6211562-5C30-4324-9388-137F871D19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48E082-F3FD-43A5-AA9B-17CFB19FD5D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07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48FEE5B-07CD-4102-B19D-2CF56FCCC927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D4D1875-6375-4480-B431-065EC467E74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CFCEE14-BBF4-4A45-9C17-047ADE95390D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C8DF04-8911-4C47-83A5-EF3BB01B6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8F0494-D654-47F2-A73B-B8A47B568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BA570F-E17A-4690-A41E-90CD801DBF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AD8E88-47A0-472D-9902-841E09C8F7F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C0E7117-C693-4B69-89E9-1A9E3DDDF4E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1B8FC863-79FF-48E2-B102-42BEA5039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15568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8759D11F-1BDA-42C8-BC90-673729601F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A9B3EC4F-AB4A-4039-8A5E-D3457F5CA2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CCC64C3-1AB1-4347-95B0-FFB8DABF7E9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54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448BCBC-D5D3-49A3-8954-5B6E2804166C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176FC55-3E5A-41AE-8FFE-3B7E384BD635}"/>
              </a:ext>
            </a:extLst>
          </p:cNvPr>
          <p:cNvSpPr/>
          <p:nvPr/>
        </p:nvSpPr>
        <p:spPr>
          <a:xfrm>
            <a:off x="609081" y="297180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653B-A0EF-4B45-A457-CE4896DA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F91C94E-CC30-47CC-9785-8A5951B55A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611A63-FD69-47AF-9F6C-78BABE919E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9332AA9-F9BA-4F92-AA27-24059C301C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2B8CB-CD82-46B7-A57A-34EB156C213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F9F2D-FC54-498D-A51C-2796E3B2A6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2C914-860B-48E2-A25D-9654D46C49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07A67-D102-4AAA-A09A-A83DD047D4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5C90B7-35C0-4428-AA48-A27BD0E0C25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D5AC5F2-9C01-4FB5-BE8F-0F725724D71C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4EA133B-7FED-4BF4-B02B-D884F96D4705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797BA-B1AB-4F49-A144-8697D11B7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6049B2-2704-46F2-AB6D-A25B4FB5F6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2E98C8-2D9D-4AA9-9994-5B3D15357E7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36FE87A-1493-49E9-A939-758085FF31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48F6D25-E960-4911-9099-6A53CF773F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84CF4EB-F6A2-42EC-A9C9-FB35C7F791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5D7D83-94F4-473C-B0F8-D4BAFD1C5E2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C15F430-CBA4-4DFE-B5E6-A1ED500F9E25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0FBEE63-CA73-4227-9C37-A25ABB6C909F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72B5FF-F3E8-4643-9FCD-D85ED9A6C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7F0C44-B55E-4DE3-B47B-AB9370D624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A1C810-223A-485F-8770-8E813A1AAB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C70E81C-3EE0-4B85-B984-7E1BE70C06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AB6F92A-9045-4FD0-9863-FA309A5A6E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363F1F0-8E5F-431C-8715-C1527096A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148652-5B22-4CBB-8405-67E42B74B34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AB208-7E4C-45CC-93D6-6D47BEEA7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19A2-20C5-4A61-BAED-F8A476377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577-A209-44F2-8D18-BB9CEF3ABD9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fr-FR"/>
              <a:t>4/14/2020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1AF8-44EA-4CD2-BBAC-2DE97BC777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8C69-A1F0-483A-BE76-F51304AE81F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549D0D74-69FF-4110-8E2A-4D2DD6B075EA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if.sci-web.net/~toufer/public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-REEK/Avalanche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2043640-11E2-4984-8725-24058B1F76B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3" name="Image 4" descr="Une image contenant extérieur, neige, montagne, nature&#10;&#10;Description générée automatiquement">
            <a:extLst>
              <a:ext uri="{FF2B5EF4-FFF2-40B4-BE49-F238E27FC236}">
                <a16:creationId xmlns:a16="http://schemas.microsoft.com/office/drawing/2014/main" id="{64EE0212-E826-44FF-BE61-694475B8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6" t="9091" r="8292"/>
          <a:stretch>
            <a:fillRect/>
          </a:stretch>
        </p:blipFill>
        <p:spPr>
          <a:xfrm>
            <a:off x="3523484" y="9"/>
            <a:ext cx="866851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1A027C04-4445-40B5-B019-8371B501BB0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756602" cy="6858000"/>
          </a:xfrm>
          <a:prstGeom prst="rect">
            <a:avLst/>
          </a:prstGeom>
          <a:gradFill>
            <a:gsLst>
              <a:gs pos="50000">
                <a:srgbClr val="FFFFFF"/>
              </a:gs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97ECAAB-7D3C-41F6-B431-ED35D3AC82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7984" y="1122361"/>
            <a:ext cx="4674312" cy="3204130"/>
          </a:xfrm>
        </p:spPr>
        <p:txBody>
          <a:bodyPr/>
          <a:lstStyle/>
          <a:p>
            <a:pPr lvl="0"/>
            <a:r>
              <a:rPr lang="fr-FR" sz="3900"/>
              <a:t>Data- Visualisation :</a:t>
            </a:r>
            <a:br>
              <a:rPr lang="fr-FR" sz="3900"/>
            </a:br>
            <a:br>
              <a:rPr lang="fr-FR" sz="3900"/>
            </a:br>
            <a:br>
              <a:rPr lang="fr-FR" sz="3900"/>
            </a:br>
            <a:r>
              <a:rPr lang="fr-FR" sz="3100" b="1"/>
              <a:t>Exploration spatiale</a:t>
            </a:r>
            <a:br>
              <a:rPr lang="fr-FR" sz="3100" b="1"/>
            </a:br>
            <a:r>
              <a:rPr lang="fr-FR" sz="3100" b="1"/>
              <a:t>et statistique d’avalanches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AB4FB7FB-CECC-426D-B7A0-21E648043D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7984" y="4872919"/>
            <a:ext cx="4023360" cy="1208141"/>
          </a:xfrm>
        </p:spPr>
        <p:txBody>
          <a:bodyPr/>
          <a:lstStyle/>
          <a:p>
            <a:pPr lvl="0"/>
            <a:r>
              <a:rPr lang="fr-FR" sz="1900" b="1">
                <a:solidFill>
                  <a:srgbClr val="F5A700"/>
                </a:solidFill>
              </a:rPr>
              <a:t>Projet RC1 – Remy Cazabet (Ref.)</a:t>
            </a:r>
            <a:br>
              <a:rPr lang="fr-FR" sz="1900">
                <a:solidFill>
                  <a:srgbClr val="F5A700"/>
                </a:solidFill>
              </a:rPr>
            </a:br>
            <a:r>
              <a:rPr lang="fr-FR" sz="1900">
                <a:solidFill>
                  <a:srgbClr val="F5A700"/>
                </a:solidFill>
              </a:rPr>
              <a:t>Gérome FERRAND – </a:t>
            </a:r>
            <a:br>
              <a:rPr lang="fr-FR" sz="1900">
                <a:solidFill>
                  <a:srgbClr val="F5A700"/>
                </a:solidFill>
              </a:rPr>
            </a:br>
            <a:r>
              <a:rPr lang="fr-FR" sz="1900">
                <a:solidFill>
                  <a:srgbClr val="F5A700"/>
                </a:solidFill>
              </a:rPr>
              <a:t>Aymeric TOUCHE</a:t>
            </a:r>
          </a:p>
          <a:p>
            <a:pPr lvl="0"/>
            <a:endParaRPr lang="fr-FR" sz="190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FEB2CBB-E76C-454D-AC3F-B686B01B6517}"/>
              </a:ext>
            </a:extLst>
          </p:cNvPr>
          <p:cNvSpPr>
            <a:spLocks noMove="1" noResize="1"/>
          </p:cNvSpPr>
          <p:nvPr/>
        </p:nvSpPr>
        <p:spPr>
          <a:xfrm rot="5400013">
            <a:off x="759921" y="346795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B214165-0109-4F4E-A27C-439465ABE2E1}"/>
              </a:ext>
            </a:extLst>
          </p:cNvPr>
          <p:cNvSpPr>
            <a:spLocks noMove="1" noResize="1"/>
          </p:cNvSpPr>
          <p:nvPr/>
        </p:nvSpPr>
        <p:spPr>
          <a:xfrm>
            <a:off x="481029" y="4546918"/>
            <a:ext cx="3977639" cy="18288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4D0544-3B8B-44E4-BAFD-87FC036BEF39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09BBD1-6C36-4BF6-B3C6-E003C2DA5333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AF6E1BD-88E7-48A1-98BD-5E55F7B145F1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2E582FD-AEA5-4601-BE58-0A3E31DE84AE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4136A94-9C29-4A6F-A04C-C87104C3ADE0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BE14594-294B-447A-9CC9-F81D7C18159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6" name="Espace réservé pour une image  6" descr="Une image contenant capture d’écran, moniteur, ordinateur, photo&#10;&#10;Description générée automatiquement">
            <a:extLst>
              <a:ext uri="{FF2B5EF4-FFF2-40B4-BE49-F238E27FC236}">
                <a16:creationId xmlns:a16="http://schemas.microsoft.com/office/drawing/2014/main" id="{896ED387-5215-4BE7-A6E8-1A4011CB33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476" b="15741"/>
          <a:stretch>
            <a:fillRect/>
          </a:stretch>
        </p:blipFill>
        <p:spPr>
          <a:xfrm>
            <a:off x="18" y="9"/>
            <a:ext cx="12191978" cy="4465975"/>
          </a:xfrm>
        </p:spPr>
      </p:pic>
      <p:sp>
        <p:nvSpPr>
          <p:cNvPr id="7" name="Rectangle: Rounded Corners 19">
            <a:extLst>
              <a:ext uri="{FF2B5EF4-FFF2-40B4-BE49-F238E27FC236}">
                <a16:creationId xmlns:a16="http://schemas.microsoft.com/office/drawing/2014/main" id="{ACAAD250-E52B-426D-8BC4-81E02FFB1DAA}"/>
              </a:ext>
            </a:extLst>
          </p:cNvPr>
          <p:cNvSpPr>
            <a:spLocks noMove="1" noResize="1"/>
          </p:cNvSpPr>
          <p:nvPr/>
        </p:nvSpPr>
        <p:spPr>
          <a:xfrm>
            <a:off x="0" y="4119554"/>
            <a:ext cx="9382539" cy="685800"/>
          </a:xfrm>
          <a:custGeom>
            <a:avLst>
              <a:gd name="f1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E64668D-2D08-4D30-AD56-8D2F2CFEC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8" y="4203277"/>
            <a:ext cx="8557192" cy="536067"/>
          </a:xfrm>
        </p:spPr>
        <p:txBody>
          <a:bodyPr anchor="ctr"/>
          <a:lstStyle/>
          <a:p>
            <a:pPr lvl="0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La création  du site web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21E62674-EB9C-4173-B51D-A5E86B4395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66928" y="4956313"/>
            <a:ext cx="11058140" cy="1306421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6BB0659-4A38-4ED4-9CB1-BA20CB432D2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862F0C-E17E-4F0A-89DE-CE379C0F2461}" type="slidenum">
              <a:t>10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E1CD45D1-5447-469C-9BB6-6C1FA3A4C3B2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49">
            <a:extLst>
              <a:ext uri="{FF2B5EF4-FFF2-40B4-BE49-F238E27FC236}">
                <a16:creationId xmlns:a16="http://schemas.microsoft.com/office/drawing/2014/main" id="{FC94FC3F-13CF-4910-8585-9C397152C3D3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3B51EBA0-38F7-4260-8DC9-644234AC4508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823375AE-5A33-4A95-A4D5-2FF5075B187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6" name="Espace réservé pour une image  1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362C390-33DE-4100-92DB-D2050700CE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697" r="11809" b="1395"/>
          <a:stretch>
            <a:fillRect/>
          </a:stretch>
        </p:blipFill>
        <p:spPr>
          <a:xfrm>
            <a:off x="3523484" y="9"/>
            <a:ext cx="8668512" cy="6857990"/>
          </a:xfrm>
        </p:spPr>
      </p:pic>
      <p:sp>
        <p:nvSpPr>
          <p:cNvPr id="7" name="Rectangle 55">
            <a:extLst>
              <a:ext uri="{FF2B5EF4-FFF2-40B4-BE49-F238E27FC236}">
                <a16:creationId xmlns:a16="http://schemas.microsoft.com/office/drawing/2014/main" id="{182B3A9E-FF0D-4BBD-92B8-CBF7FE47451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756602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000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8F9582E-AF35-4E53-9829-A1182AE61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090" y="1161288"/>
            <a:ext cx="3438144" cy="1124712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 sz="2800"/>
              <a:t>La carte interactive</a:t>
            </a:r>
          </a:p>
        </p:txBody>
      </p:sp>
      <p:sp>
        <p:nvSpPr>
          <p:cNvPr id="9" name="Rectangle 57">
            <a:extLst>
              <a:ext uri="{FF2B5EF4-FFF2-40B4-BE49-F238E27FC236}">
                <a16:creationId xmlns:a16="http://schemas.microsoft.com/office/drawing/2014/main" id="{6267E713-BE44-4AC3-90CA-1F0DDB82DB2F}"/>
              </a:ext>
            </a:extLst>
          </p:cNvPr>
          <p:cNvSpPr>
            <a:spLocks noMove="1" noResize="1"/>
          </p:cNvSpPr>
          <p:nvPr/>
        </p:nvSpPr>
        <p:spPr>
          <a:xfrm rot="5400013">
            <a:off x="662555" y="605790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59">
            <a:extLst>
              <a:ext uri="{FF2B5EF4-FFF2-40B4-BE49-F238E27FC236}">
                <a16:creationId xmlns:a16="http://schemas.microsoft.com/office/drawing/2014/main" id="{16E33E18-727F-461C-8B49-B162C371BF81}"/>
              </a:ext>
            </a:extLst>
          </p:cNvPr>
          <p:cNvSpPr>
            <a:spLocks noMove="1" noResize="1"/>
          </p:cNvSpPr>
          <p:nvPr/>
        </p:nvSpPr>
        <p:spPr>
          <a:xfrm>
            <a:off x="428240" y="2443477"/>
            <a:ext cx="3300984" cy="9144"/>
          </a:xfrm>
          <a:prstGeom prst="rect">
            <a:avLst/>
          </a:prstGeom>
          <a:solidFill>
            <a:srgbClr val="000000"/>
          </a:solidFill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CE66CD39-E0D6-49BF-9636-CF81320F9D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71090" y="2718053"/>
            <a:ext cx="3438902" cy="3207258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9890E0E-6806-4162-8089-838625328065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13A15B-3432-45CC-AB3D-6291B8DAC46B}" type="slidenum">
              <a:t>11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6">
            <a:extLst>
              <a:ext uri="{FF2B5EF4-FFF2-40B4-BE49-F238E27FC236}">
                <a16:creationId xmlns:a16="http://schemas.microsoft.com/office/drawing/2014/main" id="{E5EF6A1D-AB7A-438F-81CC-7C4F1DD6DE86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98">
            <a:extLst>
              <a:ext uri="{FF2B5EF4-FFF2-40B4-BE49-F238E27FC236}">
                <a16:creationId xmlns:a16="http://schemas.microsoft.com/office/drawing/2014/main" id="{FF29299C-D758-4146-993C-FECE7349C96C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200">
            <a:extLst>
              <a:ext uri="{FF2B5EF4-FFF2-40B4-BE49-F238E27FC236}">
                <a16:creationId xmlns:a16="http://schemas.microsoft.com/office/drawing/2014/main" id="{3AB79551-D946-4A8F-9F0B-3167EA39F18D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202">
            <a:extLst>
              <a:ext uri="{FF2B5EF4-FFF2-40B4-BE49-F238E27FC236}">
                <a16:creationId xmlns:a16="http://schemas.microsoft.com/office/drawing/2014/main" id="{622B89FC-3FF1-4BBA-B488-08367DD6FA3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Rectangle 204">
            <a:extLst>
              <a:ext uri="{FF2B5EF4-FFF2-40B4-BE49-F238E27FC236}">
                <a16:creationId xmlns:a16="http://schemas.microsoft.com/office/drawing/2014/main" id="{B2D87C00-5D96-4284-8DF4-7A0989F37E6A}"/>
              </a:ext>
            </a:extLst>
          </p:cNvPr>
          <p:cNvSpPr>
            <a:spLocks noMove="1" noResize="1"/>
          </p:cNvSpPr>
          <p:nvPr/>
        </p:nvSpPr>
        <p:spPr>
          <a:xfrm>
            <a:off x="554419" y="365129"/>
            <a:ext cx="11167448" cy="208931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CD50F6-B5C1-4C1A-B0D5-A9F8FDDA8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50" y="586825"/>
            <a:ext cx="3537283" cy="1645920"/>
          </a:xfrm>
        </p:spPr>
        <p:txBody>
          <a:bodyPr anchor="ctr"/>
          <a:lstStyle/>
          <a:p>
            <a:pPr lvl="0">
              <a:lnSpc>
                <a:spcPct val="90000"/>
              </a:lnSpc>
            </a:pPr>
            <a:r>
              <a:rPr lang="en-US" sz="3200"/>
              <a:t>Le Scrapping des données</a:t>
            </a: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F10F2C8D-79C9-4CC9-B5F7-ABA9829C0C2B}"/>
              </a:ext>
            </a:extLst>
          </p:cNvPr>
          <p:cNvSpPr>
            <a:spLocks noMove="1" noResize="1"/>
          </p:cNvSpPr>
          <p:nvPr/>
        </p:nvSpPr>
        <p:spPr>
          <a:xfrm>
            <a:off x="490411" y="1057741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208">
            <a:extLst>
              <a:ext uri="{FF2B5EF4-FFF2-40B4-BE49-F238E27FC236}">
                <a16:creationId xmlns:a16="http://schemas.microsoft.com/office/drawing/2014/main" id="{C92A4B53-7512-480D-8577-8A7B633D38D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4248110" y="1405213"/>
            <a:ext cx="1463040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E7EE848E-4400-42F9-9B5F-70540C0B67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51160" y="586825"/>
            <a:ext cx="6002633" cy="1645920"/>
          </a:xfrm>
        </p:spPr>
        <p:txBody>
          <a:bodyPr anchor="ctr"/>
          <a:lstStyle/>
          <a:p>
            <a:pPr lvl="0" indent="-228600">
              <a:buChar char="•"/>
            </a:pPr>
            <a:r>
              <a:rPr lang="en-US"/>
              <a:t>Pour augmenter le volume de nos données</a:t>
            </a:r>
          </a:p>
          <a:p>
            <a:pPr lvl="0" indent="-228600">
              <a:buChar char="•"/>
            </a:pPr>
            <a:r>
              <a:rPr lang="en-US"/>
              <a:t>+ de 2000 avalanches ont pu être recencées</a:t>
            </a:r>
          </a:p>
          <a:p>
            <a:pPr lvl="0" indent="-228600">
              <a:buChar char="•"/>
            </a:pPr>
            <a:r>
              <a:rPr lang="en-US"/>
              <a:t>Chaque page est récoltée, la data en est extraite, formatée puis sérialisée dans un fichier json.</a:t>
            </a:r>
          </a:p>
        </p:txBody>
      </p:sp>
      <p:pic>
        <p:nvPicPr>
          <p:cNvPr id="11" name="Espace réservé pour une image  6" descr="Une image contenant capture d’écran, portable, ordinateur, table&#10;&#10;Description générée automatiquement">
            <a:extLst>
              <a:ext uri="{FF2B5EF4-FFF2-40B4-BE49-F238E27FC236}">
                <a16:creationId xmlns:a16="http://schemas.microsoft.com/office/drawing/2014/main" id="{64BED38D-E70A-4323-9DEE-C9723CE392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110" b="29645"/>
          <a:stretch>
            <a:fillRect/>
          </a:stretch>
        </p:blipFill>
        <p:spPr>
          <a:xfrm>
            <a:off x="823398" y="2734056"/>
            <a:ext cx="10633594" cy="3483863"/>
          </a:xfr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8877F4B-BE8A-4E2F-86D6-38E203870140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0F9AE7-AD66-4759-92AF-2DCCAD04E169}" type="slidenum">
              <a:t>12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0D6C076-ABD9-46DE-8013-12B24920F50F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D806A1D-87E1-4863-9D2A-099B91AF0919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FC6491E-667C-48E0-A79C-E91814B47D34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F73C14F-6B11-4439-AC42-C0616A337C4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7E9B9F9-9F12-424A-B497-1F12CA331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80" y="987552"/>
            <a:ext cx="4485863" cy="1088136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/>
              <a:t>L’analyse du jeu de données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EF42DB8-C8DD-4BBD-B5FB-21F145B9A9F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649224" y="387943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8D9FC5A0-978B-4B2D-A5C8-2D974D92D47C}"/>
              </a:ext>
            </a:extLst>
          </p:cNvPr>
          <p:cNvSpPr>
            <a:spLocks noMove="1" noResize="1"/>
          </p:cNvSpPr>
          <p:nvPr/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E7D04F6-5F68-4C5B-BE28-180D1934EC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1480" y="2688336"/>
            <a:ext cx="4498848" cy="3584448"/>
          </a:xfrm>
        </p:spPr>
        <p:txBody>
          <a:bodyPr/>
          <a:lstStyle/>
          <a:p>
            <a:pPr marL="285750" lvl="0" indent="-285750">
              <a:buChar char="•"/>
            </a:pPr>
            <a:r>
              <a:rPr lang="fr-FR" sz="1700"/>
              <a:t>Pour extraire l’information utile du dataset</a:t>
            </a:r>
          </a:p>
          <a:p>
            <a:pPr marL="285750" lvl="0" indent="-285750">
              <a:buChar char="•"/>
            </a:pPr>
            <a:r>
              <a:rPr lang="fr-FR" sz="1700"/>
              <a:t>Orienter la façon dont nous souhaitions permettre l’exploration des données</a:t>
            </a:r>
          </a:p>
          <a:p>
            <a:pPr marL="285750" lvl="0" indent="-285750">
              <a:buChar char="•"/>
            </a:pPr>
            <a:r>
              <a:rPr lang="fr-FR" sz="1700"/>
              <a:t>Cette page porte notamment sur :</a:t>
            </a:r>
          </a:p>
          <a:p>
            <a:pPr marL="742950" lvl="1" indent="-285750"/>
            <a:r>
              <a:rPr lang="fr-FR" sz="1300"/>
              <a:t>Des statistiques sur les caractéristiques des avalanches (faces les plus exposées, type de déclenchements les plus fréquents, etc..)</a:t>
            </a:r>
          </a:p>
          <a:p>
            <a:pPr marL="742950" lvl="1" indent="-285750"/>
            <a:r>
              <a:rPr lang="fr-FR" sz="1300"/>
              <a:t>La répartition des avalanches sur le temps</a:t>
            </a:r>
            <a:br>
              <a:rPr lang="fr-FR" sz="1300"/>
            </a:br>
            <a:r>
              <a:rPr lang="fr-FR" sz="1300"/>
              <a:t>(par années et par mois)</a:t>
            </a:r>
          </a:p>
          <a:p>
            <a:pPr marL="742950" lvl="1" indent="-285750"/>
            <a:r>
              <a:rPr lang="fr-FR" sz="1300"/>
              <a:t>La répartition des types de plaques en fonction des faces du relief.</a:t>
            </a:r>
          </a:p>
          <a:p>
            <a:pPr marL="285750" lvl="0" indent="-285750">
              <a:buChar char="•"/>
            </a:pPr>
            <a:endParaRPr lang="fr-FR" sz="1700"/>
          </a:p>
        </p:txBody>
      </p:sp>
      <p:pic>
        <p:nvPicPr>
          <p:cNvPr id="10" name="Espace réservé pour une image 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9F4FDD-BF5F-4A93-B6AE-DB4CD84EB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811" r="36992"/>
          <a:stretch>
            <a:fillRect/>
          </a:stretch>
        </p:blipFill>
        <p:spPr>
          <a:xfrm>
            <a:off x="5308055" y="9"/>
            <a:ext cx="6883950" cy="6857990"/>
          </a:xfrm>
          <a:effectLst>
            <a:outerShdw dist="38103" dir="10800000" algn="tl">
              <a:srgbClr val="D9D9D9">
                <a:alpha val="30000"/>
              </a:srgbClr>
            </a:outerShdw>
          </a:effec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917CB65-50A7-41E0-B14E-56585DC1185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122FC7-5C0F-4E20-958C-CEB4E16653BA}" type="slidenum">
              <a:t>13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7A4D2E9-AC21-4F10-8C54-1D37A0FE115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9C7EAC9-097D-4692-A91D-61EC78C763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Bilan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1C5271E4-51AF-4EDD-87D7-1041F1E317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/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Points forts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Points bloquants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Ouvertures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60A1999-7CEE-4A18-918D-1BC3ADA7EA52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C81FD20-E598-4F44-A355-8F5DA31F9754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39086-B795-4E8A-BC7F-B75AF7460E9A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A3B68F-F832-4876-8ABF-98F26D30E2FF}" type="slidenum">
              <a:t>14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0B981-7D24-4EFE-8D78-62C8FA4FD8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E1055-D7FC-48C1-B5CD-72D06DC020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Découverte de nombreuses technologies</a:t>
            </a:r>
          </a:p>
          <a:p>
            <a:pPr lvl="0"/>
            <a:r>
              <a:rPr lang="fr-FR"/>
              <a:t>Approfondissement de connaissances dans le thème abordé (types de déclenchement, prévention, etc.)</a:t>
            </a:r>
          </a:p>
          <a:p>
            <a:pPr lvl="0"/>
            <a:r>
              <a:rPr lang="fr-FR"/>
              <a:t>Expérimentation du travail d'équipe en remote</a:t>
            </a:r>
          </a:p>
          <a:p>
            <a:pPr lvl="0"/>
            <a:r>
              <a:rPr lang="fr-FR"/>
              <a:t>…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3A52E7-2ABD-4F34-9062-D31F57473C4C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51693B-A7EF-4B13-82F6-7966A5905929}" type="slidenum">
              <a:t>15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BE44E-8CCF-4E93-A880-8A7A8C5859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Points bloquants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9995E-F2B3-4916-81E9-A359CD6C99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Faible quantité de données :</a:t>
            </a:r>
          </a:p>
          <a:p>
            <a:pPr lvl="1"/>
            <a:r>
              <a:rPr lang="fr-FR"/>
              <a:t>Pouvant biaiser les statistiques</a:t>
            </a:r>
          </a:p>
          <a:p>
            <a:pPr lvl="1"/>
            <a:r>
              <a:rPr lang="fr-FR"/>
              <a:t>Augmentant le temps passé à chercher de la data</a:t>
            </a:r>
          </a:p>
          <a:p>
            <a:pPr lvl="0"/>
            <a:r>
              <a:rPr lang="fr-FR"/>
              <a:t>Isolement et indisponibilités dû aux circonstances actuelles</a:t>
            </a:r>
          </a:p>
          <a:p>
            <a:pPr lvl="1"/>
            <a:r>
              <a:rPr lang="fr-FR"/>
              <a:t>Faible débit de connexion ralentissant le scrapping</a:t>
            </a:r>
          </a:p>
          <a:p>
            <a:pPr lvl="1"/>
            <a:r>
              <a:rPr lang="fr-FR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51E3AA-B3DA-4CFD-AB32-76CFB4C9B1E9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8A83C5-1574-414A-A462-33F804177C72}" type="slidenum">
              <a:t>16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36749-7130-4460-90AD-79AEDC7DC0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D2110-9C6E-4E00-BB98-8187E91BE44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fr-FR"/>
              <a:t>Afin d’améliorer ce projet, plusieurs pistes ont été évoquées :</a:t>
            </a:r>
          </a:p>
          <a:p>
            <a:pPr lvl="0">
              <a:lnSpc>
                <a:spcPct val="100000"/>
              </a:lnSpc>
            </a:pPr>
            <a:r>
              <a:rPr lang="fr-FR"/>
              <a:t>Model de prédiction d’avalanches en fonction de paramètres entrés par l’utilisateur</a:t>
            </a:r>
          </a:p>
          <a:p>
            <a:pPr lvl="0">
              <a:lnSpc>
                <a:spcPct val="100000"/>
              </a:lnSpc>
            </a:pPr>
            <a:r>
              <a:rPr lang="fr-FR"/>
              <a:t>Modules d’exploration supplémentaires (évolution des avalanches sur le temps/climat)</a:t>
            </a:r>
          </a:p>
          <a:p>
            <a:pPr lvl="0">
              <a:lnSpc>
                <a:spcPct val="100000"/>
              </a:lnSpc>
            </a:pPr>
            <a:r>
              <a:rPr lang="fr-FR"/>
              <a:t>Page de prévention en fonction des indicateurs émergeants d’une analyse plus approfondie.</a:t>
            </a:r>
          </a:p>
          <a:p>
            <a:pPr lvl="0">
              <a:lnSpc>
                <a:spcPct val="100000"/>
              </a:lnSpc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57BCE3-516F-40CE-936C-D4FBCA37CF11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7BBB67-A25A-433C-B0EC-8279287B48DD}" type="slidenum">
              <a:t>17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F45EC57-C86C-4CC3-BAB4-77CE6F74938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5F6C4378-AF53-4FFB-AC9D-5D907DE16AD0}"/>
              </a:ext>
            </a:extLst>
          </p:cNvPr>
          <p:cNvSpPr>
            <a:spLocks noMove="1" noResize="1"/>
          </p:cNvSpPr>
          <p:nvPr/>
        </p:nvSpPr>
        <p:spPr>
          <a:xfrm>
            <a:off x="1114425" y="0"/>
            <a:ext cx="9963146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63150"/>
              <a:gd name="f7" fmla="val 6858000"/>
              <a:gd name="f8" fmla="val 1595771"/>
              <a:gd name="f9" fmla="val 8367379"/>
              <a:gd name="f10" fmla="val 8504080"/>
              <a:gd name="f11" fmla="val 130333"/>
              <a:gd name="f12" fmla="val 9405568"/>
              <a:gd name="f13" fmla="val 1031820"/>
              <a:gd name="f14" fmla="val 2277214"/>
              <a:gd name="f15" fmla="val 3652838"/>
              <a:gd name="f16" fmla="val 4856509"/>
              <a:gd name="f17" fmla="val 9536251"/>
              <a:gd name="f18" fmla="val 5960473"/>
              <a:gd name="f19" fmla="val 8825600"/>
              <a:gd name="f20" fmla="val 6821583"/>
              <a:gd name="f21" fmla="val 8794055"/>
              <a:gd name="f22" fmla="val 1169096"/>
              <a:gd name="f23" fmla="val 1137550"/>
              <a:gd name="f24" fmla="val 426899"/>
              <a:gd name="f25" fmla="val 557582"/>
              <a:gd name="f26" fmla="val 1459070"/>
              <a:gd name="f27" fmla="+- 0 0 -90"/>
              <a:gd name="f28" fmla="*/ f3 1 9963150"/>
              <a:gd name="f29" fmla="*/ f4 1 6858000"/>
              <a:gd name="f30" fmla="+- f7 0 f5"/>
              <a:gd name="f31" fmla="+- f6 0 f5"/>
              <a:gd name="f32" fmla="*/ f27 f0 1"/>
              <a:gd name="f33" fmla="*/ f31 1 9963150"/>
              <a:gd name="f34" fmla="*/ f30 1 6858000"/>
              <a:gd name="f35" fmla="*/ 1595771 f31 1"/>
              <a:gd name="f36" fmla="*/ 0 f30 1"/>
              <a:gd name="f37" fmla="*/ 8367379 f31 1"/>
              <a:gd name="f38" fmla="*/ 8504080 f31 1"/>
              <a:gd name="f39" fmla="*/ 130333 f30 1"/>
              <a:gd name="f40" fmla="*/ 9963150 f31 1"/>
              <a:gd name="f41" fmla="*/ 3652838 f30 1"/>
              <a:gd name="f42" fmla="*/ 8825600 f31 1"/>
              <a:gd name="f43" fmla="*/ 6821583 f30 1"/>
              <a:gd name="f44" fmla="*/ 8794055 f31 1"/>
              <a:gd name="f45" fmla="*/ 6858000 f30 1"/>
              <a:gd name="f46" fmla="*/ 1169096 f31 1"/>
              <a:gd name="f47" fmla="*/ 1137550 f31 1"/>
              <a:gd name="f48" fmla="*/ 0 f31 1"/>
              <a:gd name="f49" fmla="*/ 1459070 f31 1"/>
              <a:gd name="f50" fmla="*/ f32 1 f2"/>
              <a:gd name="f51" fmla="*/ f35 1 9963150"/>
              <a:gd name="f52" fmla="*/ f36 1 6858000"/>
              <a:gd name="f53" fmla="*/ f37 1 9963150"/>
              <a:gd name="f54" fmla="*/ f38 1 9963150"/>
              <a:gd name="f55" fmla="*/ f39 1 6858000"/>
              <a:gd name="f56" fmla="*/ f40 1 9963150"/>
              <a:gd name="f57" fmla="*/ f41 1 6858000"/>
              <a:gd name="f58" fmla="*/ f42 1 9963150"/>
              <a:gd name="f59" fmla="*/ f43 1 6858000"/>
              <a:gd name="f60" fmla="*/ f44 1 9963150"/>
              <a:gd name="f61" fmla="*/ f45 1 6858000"/>
              <a:gd name="f62" fmla="*/ f46 1 9963150"/>
              <a:gd name="f63" fmla="*/ f47 1 9963150"/>
              <a:gd name="f64" fmla="*/ f48 1 9963150"/>
              <a:gd name="f65" fmla="*/ f49 1 9963150"/>
              <a:gd name="f66" fmla="*/ f5 1 f33"/>
              <a:gd name="f67" fmla="*/ f6 1 f33"/>
              <a:gd name="f68" fmla="*/ f5 1 f34"/>
              <a:gd name="f69" fmla="*/ f7 1 f34"/>
              <a:gd name="f70" fmla="+- f50 0 f1"/>
              <a:gd name="f71" fmla="*/ f51 1 f33"/>
              <a:gd name="f72" fmla="*/ f52 1 f34"/>
              <a:gd name="f73" fmla="*/ f53 1 f33"/>
              <a:gd name="f74" fmla="*/ f54 1 f33"/>
              <a:gd name="f75" fmla="*/ f55 1 f34"/>
              <a:gd name="f76" fmla="*/ f56 1 f33"/>
              <a:gd name="f77" fmla="*/ f57 1 f34"/>
              <a:gd name="f78" fmla="*/ f58 1 f33"/>
              <a:gd name="f79" fmla="*/ f59 1 f34"/>
              <a:gd name="f80" fmla="*/ f60 1 f33"/>
              <a:gd name="f81" fmla="*/ f61 1 f34"/>
              <a:gd name="f82" fmla="*/ f62 1 f33"/>
              <a:gd name="f83" fmla="*/ f63 1 f33"/>
              <a:gd name="f84" fmla="*/ f64 1 f33"/>
              <a:gd name="f85" fmla="*/ f65 1 f33"/>
              <a:gd name="f86" fmla="*/ f66 f28 1"/>
              <a:gd name="f87" fmla="*/ f67 f28 1"/>
              <a:gd name="f88" fmla="*/ f69 f29 1"/>
              <a:gd name="f89" fmla="*/ f68 f29 1"/>
              <a:gd name="f90" fmla="*/ f71 f28 1"/>
              <a:gd name="f91" fmla="*/ f72 f29 1"/>
              <a:gd name="f92" fmla="*/ f73 f28 1"/>
              <a:gd name="f93" fmla="*/ f74 f28 1"/>
              <a:gd name="f94" fmla="*/ f75 f29 1"/>
              <a:gd name="f95" fmla="*/ f76 f28 1"/>
              <a:gd name="f96" fmla="*/ f77 f29 1"/>
              <a:gd name="f97" fmla="*/ f78 f28 1"/>
              <a:gd name="f98" fmla="*/ f79 f29 1"/>
              <a:gd name="f99" fmla="*/ f80 f28 1"/>
              <a:gd name="f100" fmla="*/ f81 f29 1"/>
              <a:gd name="f101" fmla="*/ f82 f28 1"/>
              <a:gd name="f102" fmla="*/ f83 f28 1"/>
              <a:gd name="f103" fmla="*/ f84 f28 1"/>
              <a:gd name="f104" fmla="*/ f8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0">
                <a:pos x="f90" y="f91"/>
              </a:cxn>
              <a:cxn ang="f70">
                <a:pos x="f92" y="f91"/>
              </a:cxn>
              <a:cxn ang="f70">
                <a:pos x="f93" y="f94"/>
              </a:cxn>
              <a:cxn ang="f70">
                <a:pos x="f95" y="f96"/>
              </a:cxn>
              <a:cxn ang="f70">
                <a:pos x="f97" y="f98"/>
              </a:cxn>
              <a:cxn ang="f70">
                <a:pos x="f99" y="f100"/>
              </a:cxn>
              <a:cxn ang="f70">
                <a:pos x="f101" y="f100"/>
              </a:cxn>
              <a:cxn ang="f70">
                <a:pos x="f102" y="f98"/>
              </a:cxn>
              <a:cxn ang="f70">
                <a:pos x="f103" y="f96"/>
              </a:cxn>
              <a:cxn ang="f70">
                <a:pos x="f104" y="f94"/>
              </a:cxn>
            </a:cxnLst>
            <a:rect l="f86" t="f89" r="f87" b="f88"/>
            <a:pathLst>
              <a:path w="9963150" h="6858000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7"/>
                </a:lnTo>
                <a:lnTo>
                  <a:pt x="f22" y="f7"/>
                </a:lnTo>
                <a:lnTo>
                  <a:pt x="f23" y="f20"/>
                </a:lnTo>
                <a:cubicBezTo>
                  <a:pt x="f24" y="f18"/>
                  <a:pt x="f5" y="f16"/>
                  <a:pt x="f5" y="f15"/>
                </a:cubicBezTo>
                <a:cubicBezTo>
                  <a:pt x="f5" y="f14"/>
                  <a:pt x="f25" y="f13"/>
                  <a:pt x="f26" y="f11"/>
                </a:cubicBezTo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r="16200000" algn="tl">
              <a:srgbClr val="D9D9D9">
                <a:alpha val="2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3C6DDA17-5665-469B-A8EC-051402CB1AB2}"/>
              </a:ext>
            </a:extLst>
          </p:cNvPr>
          <p:cNvSpPr>
            <a:spLocks noMove="1" noResize="1"/>
          </p:cNvSpPr>
          <p:nvPr/>
        </p:nvSpPr>
        <p:spPr>
          <a:xfrm>
            <a:off x="1121667" y="0"/>
            <a:ext cx="9948672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63150"/>
              <a:gd name="f7" fmla="val 6858000"/>
              <a:gd name="f8" fmla="val 1595771"/>
              <a:gd name="f9" fmla="val 8367379"/>
              <a:gd name="f10" fmla="val 8504080"/>
              <a:gd name="f11" fmla="val 130333"/>
              <a:gd name="f12" fmla="val 9405568"/>
              <a:gd name="f13" fmla="val 1031820"/>
              <a:gd name="f14" fmla="val 2277214"/>
              <a:gd name="f15" fmla="val 3652838"/>
              <a:gd name="f16" fmla="val 4856509"/>
              <a:gd name="f17" fmla="val 9536251"/>
              <a:gd name="f18" fmla="val 5960473"/>
              <a:gd name="f19" fmla="val 8825600"/>
              <a:gd name="f20" fmla="val 6821583"/>
              <a:gd name="f21" fmla="val 8794055"/>
              <a:gd name="f22" fmla="val 1169096"/>
              <a:gd name="f23" fmla="val 1137550"/>
              <a:gd name="f24" fmla="val 426899"/>
              <a:gd name="f25" fmla="val 557582"/>
              <a:gd name="f26" fmla="val 1459070"/>
              <a:gd name="f27" fmla="+- 0 0 -90"/>
              <a:gd name="f28" fmla="*/ f3 1 9963150"/>
              <a:gd name="f29" fmla="*/ f4 1 6858000"/>
              <a:gd name="f30" fmla="+- f7 0 f5"/>
              <a:gd name="f31" fmla="+- f6 0 f5"/>
              <a:gd name="f32" fmla="*/ f27 f0 1"/>
              <a:gd name="f33" fmla="*/ f31 1 9963150"/>
              <a:gd name="f34" fmla="*/ f30 1 6858000"/>
              <a:gd name="f35" fmla="*/ 1595771 f31 1"/>
              <a:gd name="f36" fmla="*/ 0 f30 1"/>
              <a:gd name="f37" fmla="*/ 8367379 f31 1"/>
              <a:gd name="f38" fmla="*/ 8504080 f31 1"/>
              <a:gd name="f39" fmla="*/ 130333 f30 1"/>
              <a:gd name="f40" fmla="*/ 9963150 f31 1"/>
              <a:gd name="f41" fmla="*/ 3652838 f30 1"/>
              <a:gd name="f42" fmla="*/ 8825600 f31 1"/>
              <a:gd name="f43" fmla="*/ 6821583 f30 1"/>
              <a:gd name="f44" fmla="*/ 8794055 f31 1"/>
              <a:gd name="f45" fmla="*/ 6858000 f30 1"/>
              <a:gd name="f46" fmla="*/ 1169096 f31 1"/>
              <a:gd name="f47" fmla="*/ 1137550 f31 1"/>
              <a:gd name="f48" fmla="*/ 0 f31 1"/>
              <a:gd name="f49" fmla="*/ 1459070 f31 1"/>
              <a:gd name="f50" fmla="*/ f32 1 f2"/>
              <a:gd name="f51" fmla="*/ f35 1 9963150"/>
              <a:gd name="f52" fmla="*/ f36 1 6858000"/>
              <a:gd name="f53" fmla="*/ f37 1 9963150"/>
              <a:gd name="f54" fmla="*/ f38 1 9963150"/>
              <a:gd name="f55" fmla="*/ f39 1 6858000"/>
              <a:gd name="f56" fmla="*/ f40 1 9963150"/>
              <a:gd name="f57" fmla="*/ f41 1 6858000"/>
              <a:gd name="f58" fmla="*/ f42 1 9963150"/>
              <a:gd name="f59" fmla="*/ f43 1 6858000"/>
              <a:gd name="f60" fmla="*/ f44 1 9963150"/>
              <a:gd name="f61" fmla="*/ f45 1 6858000"/>
              <a:gd name="f62" fmla="*/ f46 1 9963150"/>
              <a:gd name="f63" fmla="*/ f47 1 9963150"/>
              <a:gd name="f64" fmla="*/ f48 1 9963150"/>
              <a:gd name="f65" fmla="*/ f49 1 9963150"/>
              <a:gd name="f66" fmla="*/ f5 1 f33"/>
              <a:gd name="f67" fmla="*/ f6 1 f33"/>
              <a:gd name="f68" fmla="*/ f5 1 f34"/>
              <a:gd name="f69" fmla="*/ f7 1 f34"/>
              <a:gd name="f70" fmla="+- f50 0 f1"/>
              <a:gd name="f71" fmla="*/ f51 1 f33"/>
              <a:gd name="f72" fmla="*/ f52 1 f34"/>
              <a:gd name="f73" fmla="*/ f53 1 f33"/>
              <a:gd name="f74" fmla="*/ f54 1 f33"/>
              <a:gd name="f75" fmla="*/ f55 1 f34"/>
              <a:gd name="f76" fmla="*/ f56 1 f33"/>
              <a:gd name="f77" fmla="*/ f57 1 f34"/>
              <a:gd name="f78" fmla="*/ f58 1 f33"/>
              <a:gd name="f79" fmla="*/ f59 1 f34"/>
              <a:gd name="f80" fmla="*/ f60 1 f33"/>
              <a:gd name="f81" fmla="*/ f61 1 f34"/>
              <a:gd name="f82" fmla="*/ f62 1 f33"/>
              <a:gd name="f83" fmla="*/ f63 1 f33"/>
              <a:gd name="f84" fmla="*/ f64 1 f33"/>
              <a:gd name="f85" fmla="*/ f65 1 f33"/>
              <a:gd name="f86" fmla="*/ f66 f28 1"/>
              <a:gd name="f87" fmla="*/ f67 f28 1"/>
              <a:gd name="f88" fmla="*/ f69 f29 1"/>
              <a:gd name="f89" fmla="*/ f68 f29 1"/>
              <a:gd name="f90" fmla="*/ f71 f28 1"/>
              <a:gd name="f91" fmla="*/ f72 f29 1"/>
              <a:gd name="f92" fmla="*/ f73 f28 1"/>
              <a:gd name="f93" fmla="*/ f74 f28 1"/>
              <a:gd name="f94" fmla="*/ f75 f29 1"/>
              <a:gd name="f95" fmla="*/ f76 f28 1"/>
              <a:gd name="f96" fmla="*/ f77 f29 1"/>
              <a:gd name="f97" fmla="*/ f78 f28 1"/>
              <a:gd name="f98" fmla="*/ f79 f29 1"/>
              <a:gd name="f99" fmla="*/ f80 f28 1"/>
              <a:gd name="f100" fmla="*/ f81 f29 1"/>
              <a:gd name="f101" fmla="*/ f82 f28 1"/>
              <a:gd name="f102" fmla="*/ f83 f28 1"/>
              <a:gd name="f103" fmla="*/ f84 f28 1"/>
              <a:gd name="f104" fmla="*/ f8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0">
                <a:pos x="f90" y="f91"/>
              </a:cxn>
              <a:cxn ang="f70">
                <a:pos x="f92" y="f91"/>
              </a:cxn>
              <a:cxn ang="f70">
                <a:pos x="f93" y="f94"/>
              </a:cxn>
              <a:cxn ang="f70">
                <a:pos x="f95" y="f96"/>
              </a:cxn>
              <a:cxn ang="f70">
                <a:pos x="f97" y="f98"/>
              </a:cxn>
              <a:cxn ang="f70">
                <a:pos x="f99" y="f100"/>
              </a:cxn>
              <a:cxn ang="f70">
                <a:pos x="f101" y="f100"/>
              </a:cxn>
              <a:cxn ang="f70">
                <a:pos x="f102" y="f98"/>
              </a:cxn>
              <a:cxn ang="f70">
                <a:pos x="f103" y="f96"/>
              </a:cxn>
              <a:cxn ang="f70">
                <a:pos x="f104" y="f94"/>
              </a:cxn>
            </a:cxnLst>
            <a:rect l="f86" t="f89" r="f87" b="f88"/>
            <a:pathLst>
              <a:path w="9963150" h="6858000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cubicBezTo>
                  <a:pt x="f12" y="f13"/>
                  <a:pt x="f6" y="f14"/>
                  <a:pt x="f6" y="f15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7"/>
                </a:lnTo>
                <a:lnTo>
                  <a:pt x="f22" y="f7"/>
                </a:lnTo>
                <a:lnTo>
                  <a:pt x="f23" y="f20"/>
                </a:lnTo>
                <a:cubicBezTo>
                  <a:pt x="f24" y="f18"/>
                  <a:pt x="f5" y="f16"/>
                  <a:pt x="f5" y="f15"/>
                </a:cubicBezTo>
                <a:cubicBezTo>
                  <a:pt x="f5" y="f14"/>
                  <a:pt x="f25" y="f13"/>
                  <a:pt x="f26" y="f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C4BF2CE-394B-425D-9127-480D906494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999619"/>
            <a:ext cx="9144000" cy="2764030"/>
          </a:xfrm>
        </p:spPr>
        <p:txBody>
          <a:bodyPr anchor="ctr" anchorCtr="1"/>
          <a:lstStyle/>
          <a:p>
            <a:pPr lvl="0" algn="ctr"/>
            <a:r>
              <a:rPr lang="en-US" sz="7200"/>
              <a:t>Démonstration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E7131AC-A527-4417-94BB-CF5C77BC25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6910" y="5645148"/>
            <a:ext cx="8258174" cy="631822"/>
          </a:xfrm>
        </p:spPr>
        <p:txBody>
          <a:bodyPr anchor="ctr" anchorCtr="1"/>
          <a:lstStyle/>
          <a:p>
            <a:pPr lvl="0" algn="ctr"/>
            <a:r>
              <a:rPr lang="en-US">
                <a:hlinkClick r:id="rId2"/>
              </a:rPr>
              <a:t>http://lif.sci-web.net/~toufer/public/</a:t>
            </a:r>
            <a:endParaRPr lang="en-US"/>
          </a:p>
          <a:p>
            <a:pPr lvl="0" algn="ctr"/>
            <a:endParaRPr 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6D97D5F-B829-41D1-ADAD-52EF4A20D941}"/>
              </a:ext>
            </a:extLst>
          </p:cNvPr>
          <p:cNvSpPr>
            <a:spLocks noMove="1" noResize="1"/>
          </p:cNvSpPr>
          <p:nvPr/>
        </p:nvSpPr>
        <p:spPr>
          <a:xfrm>
            <a:off x="3718563" y="5524786"/>
            <a:ext cx="4754880" cy="27432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E670EDE-B661-4C9F-8472-4654DB99B568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BC5F5-21B0-4B71-B43E-2284FFFF9C28}" type="slidenum">
              <a:t>18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3E8DD287-632F-4748-9BBB-0B40EBBC090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05CAE15-3750-4BBD-BA37-6FBA35D29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251313"/>
            <a:ext cx="10506456" cy="1010265"/>
          </a:xfrm>
        </p:spPr>
        <p:txBody>
          <a:bodyPr/>
          <a:lstStyle/>
          <a:p>
            <a:pPr lvl="0"/>
            <a:r>
              <a:rPr lang="fr-FR"/>
              <a:t>Plan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617FD532-55BE-489E-9A9A-E9BBC4B396FD}"/>
              </a:ext>
            </a:extLst>
          </p:cNvPr>
          <p:cNvSpPr>
            <a:spLocks noMove="1" noResize="1"/>
          </p:cNvSpPr>
          <p:nvPr/>
        </p:nvSpPr>
        <p:spPr>
          <a:xfrm>
            <a:off x="0" y="417615"/>
            <a:ext cx="128016" cy="631411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48E04C51-8B17-433E-80A2-1DB8798F4A4B}"/>
              </a:ext>
            </a:extLst>
          </p:cNvPr>
          <p:cNvSpPr>
            <a:spLocks noMove="1" noResize="1"/>
          </p:cNvSpPr>
          <p:nvPr/>
        </p:nvSpPr>
        <p:spPr>
          <a:xfrm>
            <a:off x="841248" y="1380862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Espace réservé du contenu 2">
            <a:extLst>
              <a:ext uri="{FF2B5EF4-FFF2-40B4-BE49-F238E27FC236}">
                <a16:creationId xmlns:a16="http://schemas.microsoft.com/office/drawing/2014/main" id="{6D532238-CC82-4EEE-803F-8C3AF77A1587}"/>
              </a:ext>
            </a:extLst>
          </p:cNvPr>
          <p:cNvGrpSpPr/>
          <p:nvPr/>
        </p:nvGrpSpPr>
        <p:grpSpPr>
          <a:xfrm>
            <a:off x="838203" y="1654359"/>
            <a:ext cx="10506456" cy="4576673"/>
            <a:chOff x="838203" y="1654359"/>
            <a:chExt cx="10506456" cy="4576673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A368E2DD-EBD4-4BD4-85F2-B17D27C0AE86}"/>
                </a:ext>
              </a:extLst>
            </p:cNvPr>
            <p:cNvSpPr/>
            <p:nvPr/>
          </p:nvSpPr>
          <p:spPr>
            <a:xfrm>
              <a:off x="838203" y="1654359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7" descr="Questions">
              <a:extLst>
                <a:ext uri="{FF2B5EF4-FFF2-40B4-BE49-F238E27FC236}">
                  <a16:creationId xmlns:a16="http://schemas.microsoft.com/office/drawing/2014/main" id="{FC64D293-1EB6-4E74-B9B2-A9D27DF37CE3}"/>
                </a:ext>
              </a:extLst>
            </p:cNvPr>
            <p:cNvSpPr/>
            <p:nvPr/>
          </p:nvSpPr>
          <p:spPr>
            <a:xfrm>
              <a:off x="1129658" y="1871155"/>
              <a:ext cx="529931" cy="529931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0C75401-CC99-4C9A-BBE0-10CC65939613}"/>
                </a:ext>
              </a:extLst>
            </p:cNvPr>
            <p:cNvSpPr/>
            <p:nvPr/>
          </p:nvSpPr>
          <p:spPr>
            <a:xfrm>
              <a:off x="1951055" y="1654359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Présentation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A94A8A5-CC61-47D7-9C1F-173826F675DC}"/>
                </a:ext>
              </a:extLst>
            </p:cNvPr>
            <p:cNvSpPr/>
            <p:nvPr/>
          </p:nvSpPr>
          <p:spPr>
            <a:xfrm>
              <a:off x="6678960" y="1654359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Sujet et objectifs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Orga. &amp; Répart. des tâches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Techno. utilisées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A8C2B1D5-5DE3-4422-AB1C-F4444331A2D4}"/>
                </a:ext>
              </a:extLst>
            </p:cNvPr>
            <p:cNvSpPr/>
            <p:nvPr/>
          </p:nvSpPr>
          <p:spPr>
            <a:xfrm>
              <a:off x="838203" y="2858743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11" descr="Magnifying glass">
              <a:extLst>
                <a:ext uri="{FF2B5EF4-FFF2-40B4-BE49-F238E27FC236}">
                  <a16:creationId xmlns:a16="http://schemas.microsoft.com/office/drawing/2014/main" id="{E607E9AA-1239-468C-B9C1-BDB6284127B0}"/>
                </a:ext>
              </a:extLst>
            </p:cNvPr>
            <p:cNvSpPr/>
            <p:nvPr/>
          </p:nvSpPr>
          <p:spPr>
            <a:xfrm>
              <a:off x="1129658" y="3075538"/>
              <a:ext cx="529931" cy="529931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CDDECDB5-B205-47B0-AC30-1D2B9147B3F0}"/>
                </a:ext>
              </a:extLst>
            </p:cNvPr>
            <p:cNvSpPr/>
            <p:nvPr/>
          </p:nvSpPr>
          <p:spPr>
            <a:xfrm>
              <a:off x="1951055" y="2858743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Travail réalisé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8DA0E7FA-2BFC-42B8-8F91-1D5C0868EDC7}"/>
                </a:ext>
              </a:extLst>
            </p:cNvPr>
            <p:cNvSpPr/>
            <p:nvPr/>
          </p:nvSpPr>
          <p:spPr>
            <a:xfrm>
              <a:off x="6678960" y="2858743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Recherche de données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Site web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Mapping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Scrapping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Analyse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7A9A96A-60D8-4D65-B262-B9153A79F2F6}"/>
                </a:ext>
              </a:extLst>
            </p:cNvPr>
            <p:cNvSpPr/>
            <p:nvPr/>
          </p:nvSpPr>
          <p:spPr>
            <a:xfrm>
              <a:off x="838203" y="4063136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5" descr="Liste de vérification (droite à gauche)">
              <a:extLst>
                <a:ext uri="{FF2B5EF4-FFF2-40B4-BE49-F238E27FC236}">
                  <a16:creationId xmlns:a16="http://schemas.microsoft.com/office/drawing/2014/main" id="{8C91BF6E-56A0-4B39-8A6E-9AEF1EB7D77C}"/>
                </a:ext>
              </a:extLst>
            </p:cNvPr>
            <p:cNvSpPr/>
            <p:nvPr/>
          </p:nvSpPr>
          <p:spPr>
            <a:xfrm>
              <a:off x="1129658" y="4279922"/>
              <a:ext cx="529931" cy="529931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EE1913C7-10BA-44AD-9542-63C6680D9795}"/>
                </a:ext>
              </a:extLst>
            </p:cNvPr>
            <p:cNvSpPr/>
            <p:nvPr/>
          </p:nvSpPr>
          <p:spPr>
            <a:xfrm>
              <a:off x="1951055" y="4063136"/>
              <a:ext cx="472790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27905"/>
                <a:gd name="f7" fmla="val 963508"/>
                <a:gd name="f8" fmla="+- 0 0 -90"/>
                <a:gd name="f9" fmla="*/ f3 1 4727905"/>
                <a:gd name="f10" fmla="*/ f4 1 963508"/>
                <a:gd name="f11" fmla="+- f7 0 f5"/>
                <a:gd name="f12" fmla="+- f6 0 f5"/>
                <a:gd name="f13" fmla="*/ f8 f0 1"/>
                <a:gd name="f14" fmla="*/ f12 1 4727905"/>
                <a:gd name="f15" fmla="*/ f11 1 963508"/>
                <a:gd name="f16" fmla="*/ 0 f12 1"/>
                <a:gd name="f17" fmla="*/ 0 f11 1"/>
                <a:gd name="f18" fmla="*/ 4727905 f12 1"/>
                <a:gd name="f19" fmla="*/ 963508 f11 1"/>
                <a:gd name="f20" fmla="*/ f13 1 f2"/>
                <a:gd name="f21" fmla="*/ f16 1 4727905"/>
                <a:gd name="f22" fmla="*/ f17 1 963508"/>
                <a:gd name="f23" fmla="*/ f18 1 472790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72790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Bilan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9109E334-6CEF-4142-9D35-A4773580D41B}"/>
                </a:ext>
              </a:extLst>
            </p:cNvPr>
            <p:cNvSpPr/>
            <p:nvPr/>
          </p:nvSpPr>
          <p:spPr>
            <a:xfrm>
              <a:off x="6678960" y="4063136"/>
              <a:ext cx="4664610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4610"/>
                <a:gd name="f7" fmla="val 963508"/>
                <a:gd name="f8" fmla="+- 0 0 -90"/>
                <a:gd name="f9" fmla="*/ f3 1 4664610"/>
                <a:gd name="f10" fmla="*/ f4 1 963508"/>
                <a:gd name="f11" fmla="+- f7 0 f5"/>
                <a:gd name="f12" fmla="+- f6 0 f5"/>
                <a:gd name="f13" fmla="*/ f8 f0 1"/>
                <a:gd name="f14" fmla="*/ f12 1 4664610"/>
                <a:gd name="f15" fmla="*/ f11 1 963508"/>
                <a:gd name="f16" fmla="*/ 0 f12 1"/>
                <a:gd name="f17" fmla="*/ 0 f11 1"/>
                <a:gd name="f18" fmla="*/ 4664610 f12 1"/>
                <a:gd name="f19" fmla="*/ 963508 f11 1"/>
                <a:gd name="f20" fmla="*/ f13 1 f2"/>
                <a:gd name="f21" fmla="*/ f16 1 4664610"/>
                <a:gd name="f22" fmla="*/ f17 1 963508"/>
                <a:gd name="f23" fmla="*/ f18 1 4664610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664610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Les points forts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Les points bloquants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Axes d’amélioration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ED033573-F0CB-44F8-995D-D89A913863A0}"/>
                </a:ext>
              </a:extLst>
            </p:cNvPr>
            <p:cNvSpPr/>
            <p:nvPr/>
          </p:nvSpPr>
          <p:spPr>
            <a:xfrm>
              <a:off x="838203" y="5267520"/>
              <a:ext cx="10506456" cy="963512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19" descr="Play">
              <a:extLst>
                <a:ext uri="{FF2B5EF4-FFF2-40B4-BE49-F238E27FC236}">
                  <a16:creationId xmlns:a16="http://schemas.microsoft.com/office/drawing/2014/main" id="{945EB098-C8AF-4D1D-815E-DDB872FEC645}"/>
                </a:ext>
              </a:extLst>
            </p:cNvPr>
            <p:cNvSpPr/>
            <p:nvPr/>
          </p:nvSpPr>
          <p:spPr>
            <a:xfrm>
              <a:off x="1129658" y="5484306"/>
              <a:ext cx="529931" cy="529931"/>
            </a:xfrm>
            <a:prstGeom prst="rect">
              <a:avLst/>
            </a:prstGeom>
            <a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CF7878D1-0979-4D4A-846D-01DB4400C1F3}"/>
                </a:ext>
              </a:extLst>
            </p:cNvPr>
            <p:cNvSpPr/>
            <p:nvPr/>
          </p:nvSpPr>
          <p:spPr>
            <a:xfrm>
              <a:off x="1951055" y="5267520"/>
              <a:ext cx="9392515" cy="9635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92515"/>
                <a:gd name="f7" fmla="val 963508"/>
                <a:gd name="f8" fmla="+- 0 0 -90"/>
                <a:gd name="f9" fmla="*/ f3 1 9392515"/>
                <a:gd name="f10" fmla="*/ f4 1 963508"/>
                <a:gd name="f11" fmla="+- f7 0 f5"/>
                <a:gd name="f12" fmla="+- f6 0 f5"/>
                <a:gd name="f13" fmla="*/ f8 f0 1"/>
                <a:gd name="f14" fmla="*/ f12 1 9392515"/>
                <a:gd name="f15" fmla="*/ f11 1 963508"/>
                <a:gd name="f16" fmla="*/ 0 f12 1"/>
                <a:gd name="f17" fmla="*/ 0 f11 1"/>
                <a:gd name="f18" fmla="*/ 9392515 f12 1"/>
                <a:gd name="f19" fmla="*/ 963508 f11 1"/>
                <a:gd name="f20" fmla="*/ f13 1 f2"/>
                <a:gd name="f21" fmla="*/ f16 1 9392515"/>
                <a:gd name="f22" fmla="*/ f17 1 963508"/>
                <a:gd name="f23" fmla="*/ f18 1 9392515"/>
                <a:gd name="f24" fmla="*/ f19 1 9635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9392515" h="963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01973" tIns="101973" rIns="101973" bIns="101973" anchor="ctr" anchorCtr="0" compatLnSpc="1">
              <a:noAutofit/>
            </a:bodyPr>
            <a:lstStyle/>
            <a:p>
              <a:pPr marL="0" marR="0" lvl="0" indent="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2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Démo</a:t>
              </a:r>
              <a:endPara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5574ACC-C463-4E76-AD47-2F7F9AB60FEF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88A1E6-5BAD-4D0B-853F-B69D3FF138EB}" type="slidenum">
              <a:t>2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8210EEBE-312B-4789-9B8C-502B64776C7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73D8964-3800-45BC-9926-A70EDCE840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Présentation du projet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171A4B2B-14BF-46DE-959E-3822242528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/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Sujet et objectif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Orga. &amp; Répart. des tâches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Technologies utilisées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C40A18D-C501-4DC6-AFC4-D1B7D4ED39C1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463B4D15-6EC4-4D50-8E87-588120C9988C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3393C-132C-426D-B5F2-72E1182956AF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DD9E6-3AC3-4AB5-AA67-7C1152D46DBA}" type="slidenum">
              <a:t>3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F5322-A658-47FB-8BA1-2CB72DDC61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Sujet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501B7-B5D4-4836-BB2E-11AA8E3EF32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fr-FR" sz="2400"/>
              <a:t>Collecter des données sur le Net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Analyser les caractéristiques principales d’une avalanche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Cartographier les avalanches en fonction de leurs caractéristiques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Etablir des graphiques en fonction de statistiques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Faire ressortir des indicateurs, puis en dégager un sens</a:t>
            </a:r>
          </a:p>
          <a:p>
            <a:pPr lvl="0">
              <a:lnSpc>
                <a:spcPct val="130000"/>
              </a:lnSpc>
            </a:pPr>
            <a:r>
              <a:rPr lang="fr-FR" sz="2400"/>
              <a:t>Rester ouvert aux possibilités offertes par les datasets collectés…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59581D-9682-4E03-995A-5E7A6BFAE9F7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F112AB-9505-44BF-9B65-97F15FB2C08B}" type="slidenum">
              <a:t>4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36184-A437-4F46-AB1A-672F05A81F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/>
              <a:t>Orga. &amp; Répart. des tâches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157E39E3-0FCD-4033-8AB8-66A08F196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anchorCtr="1"/>
          <a:lstStyle/>
          <a:p>
            <a:pPr lvl="0" algn="ctr"/>
            <a:r>
              <a:rPr lang="fr-FR">
                <a:solidFill>
                  <a:srgbClr val="00A5AB"/>
                </a:solidFill>
              </a:rPr>
              <a:t>VISUALISATION</a:t>
            </a:r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DBF37925-0252-4A43-B90A-A19C6B510A6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115568" y="3203691"/>
            <a:ext cx="4937760" cy="2968508"/>
          </a:xfrm>
        </p:spPr>
        <p:txBody>
          <a:bodyPr anchor="t"/>
          <a:lstStyle/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Architecture / Framework du site</a:t>
            </a:r>
          </a:p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Mise en place d’une carte interactive</a:t>
            </a:r>
          </a:p>
          <a:p>
            <a:pPr marL="228600" lvl="0" indent="-228600">
              <a:lnSpc>
                <a:spcPct val="100000"/>
              </a:lnSpc>
              <a:buChar char="•"/>
            </a:pPr>
            <a:r>
              <a:rPr lang="fr-FR" b="0"/>
              <a:t>Développement du site web</a:t>
            </a:r>
          </a:p>
          <a:p>
            <a:pPr marL="228600" lvl="0" indent="-228600">
              <a:buChar char="•"/>
            </a:pPr>
            <a:endParaRPr lang="fr-FR" b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AF3E437F-FEA1-4AAE-AD0A-790F7D94A63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45936" y="2372648"/>
            <a:ext cx="4937760" cy="823910"/>
          </a:xfrm>
        </p:spPr>
        <p:txBody>
          <a:bodyPr anchor="b" anchorCtr="1"/>
          <a:lstStyle/>
          <a:p>
            <a:pPr marL="0" lvl="0" indent="0" algn="ctr">
              <a:buNone/>
            </a:pPr>
            <a:r>
              <a:rPr lang="fr-FR" b="1">
                <a:solidFill>
                  <a:srgbClr val="00A5AB"/>
                </a:solidFill>
              </a:rPr>
              <a:t>MINING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250ABF3E-0FEB-43F5-AFC4-DA1CE52F8657}"/>
              </a:ext>
            </a:extLst>
          </p:cNvPr>
          <p:cNvSpPr txBox="1">
            <a:spLocks noGrp="1"/>
          </p:cNvSpPr>
          <p:nvPr>
            <p:ph idx="4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/>
              <a:t>Exploration de sources de donnée</a:t>
            </a:r>
          </a:p>
          <a:p>
            <a:pPr lvl="0">
              <a:lnSpc>
                <a:spcPct val="100000"/>
              </a:lnSpc>
            </a:pPr>
            <a:r>
              <a:rPr lang="fr-FR"/>
              <a:t>Collecte de données</a:t>
            </a:r>
          </a:p>
          <a:p>
            <a:pPr lvl="0">
              <a:lnSpc>
                <a:spcPct val="100000"/>
              </a:lnSpc>
            </a:pPr>
            <a:r>
              <a:rPr lang="fr-FR"/>
              <a:t>Nettoyage et formatage de la data</a:t>
            </a:r>
          </a:p>
          <a:p>
            <a:pPr lvl="0">
              <a:lnSpc>
                <a:spcPct val="100000"/>
              </a:lnSpc>
            </a:pPr>
            <a:r>
              <a:rPr lang="fr-FR"/>
              <a:t>Analyse des données collectées</a:t>
            </a:r>
          </a:p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04C21C-9F11-4A1E-A61E-445D91AF7172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AFDF4B-74E2-4B45-8AEF-2AC43D246B55}" type="slidenum">
              <a:t>5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F953BF29-C88F-42D1-8460-872250F3D570}"/>
              </a:ext>
            </a:extLst>
          </p:cNvPr>
          <p:cNvSpPr>
            <a:spLocks noMove="1" noResize="1"/>
          </p:cNvSpPr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9BFA040E-2731-4626-AA9B-3E5FF63A8FAA}"/>
              </a:ext>
            </a:extLst>
          </p:cNvPr>
          <p:cNvSpPr>
            <a:spLocks noMove="1" noResize="1"/>
          </p:cNvSpPr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33B55276-256C-444C-8AEE-8A9FE7B16579}"/>
              </a:ext>
            </a:extLst>
          </p:cNvPr>
          <p:cNvSpPr>
            <a:spLocks noMove="1" noResize="1"/>
          </p:cNvSpPr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D10689EF-370F-44E4-A6C0-0559067ADB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95653EE-AEED-477B-922C-F399612E9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69" cy="1536192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en-US" sz="5200"/>
              <a:t>Orga. &amp; Répart. des tâches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1EBCB141-0E81-48BC-BCC7-3B89142BB058}"/>
              </a:ext>
            </a:extLst>
          </p:cNvPr>
          <p:cNvSpPr>
            <a:spLocks noMove="1" noResize="1"/>
          </p:cNvSpPr>
          <p:nvPr/>
        </p:nvSpPr>
        <p:spPr>
          <a:xfrm rot="5400013">
            <a:off x="853199" y="363391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27D65FD-8735-4FB6-B078-8D7D467DEB5B}"/>
              </a:ext>
            </a:extLst>
          </p:cNvPr>
          <p:cNvSpPr>
            <a:spLocks noMove="1" noResize="1"/>
          </p:cNvSpPr>
          <p:nvPr/>
        </p:nvSpPr>
        <p:spPr>
          <a:xfrm>
            <a:off x="618509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9018BE43-F5B1-49A5-B062-97C7BF0BAE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15455" y="4162540"/>
            <a:ext cx="6268769" cy="2018803"/>
          </a:xfrm>
        </p:spPr>
        <p:txBody>
          <a:bodyPr anchorCtr="1"/>
          <a:lstStyle/>
          <a:p>
            <a:pPr lvl="0" algn="ctr"/>
            <a:r>
              <a:rPr lang="en-US"/>
              <a:t>Mise en place d’un dépôt Git facilitant le travail en remote : </a:t>
            </a:r>
            <a:r>
              <a:rPr lang="en-US">
                <a:hlinkClick r:id="rId2"/>
              </a:rPr>
              <a:t>https://github.com/M-REEK/Avalanches</a:t>
            </a:r>
            <a:endParaRPr lang="en-US"/>
          </a:p>
        </p:txBody>
      </p:sp>
      <p:pic>
        <p:nvPicPr>
          <p:cNvPr id="10" name="Espace réservé pour une image  15">
            <a:extLst>
              <a:ext uri="{FF2B5EF4-FFF2-40B4-BE49-F238E27FC236}">
                <a16:creationId xmlns:a16="http://schemas.microsoft.com/office/drawing/2014/main" id="{ACC10A05-5FE3-4509-863D-EBD88AF01F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5764" b="5241"/>
          <a:stretch>
            <a:fillRect/>
          </a:stretch>
        </p:blipFill>
        <p:spPr>
          <a:xfrm>
            <a:off x="7684004" y="9"/>
            <a:ext cx="4507992" cy="6857990"/>
          </a:xfrm>
        </p:spPr>
      </p:pic>
      <p:pic>
        <p:nvPicPr>
          <p:cNvPr id="11" name="Image 17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7D4D3944-342C-47DB-99E4-C1E40646D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52" y="5238753"/>
            <a:ext cx="1080509" cy="10805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347D7FD-5620-4DC6-A867-D663A49EAD3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774BAF-7C44-4B1C-99D7-B70C6D27ADF9}" type="slidenum">
              <a:t>6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11CC2-1BF6-4D43-BB0D-9C66A83F80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Technologies utilisées</a:t>
            </a:r>
          </a:p>
        </p:txBody>
      </p:sp>
      <p:pic>
        <p:nvPicPr>
          <p:cNvPr id="3" name="Espace réservé du contenu 6" descr="Une image contenant pièce&#10;&#10;Description générée automatiquement">
            <a:extLst>
              <a:ext uri="{FF2B5EF4-FFF2-40B4-BE49-F238E27FC236}">
                <a16:creationId xmlns:a16="http://schemas.microsoft.com/office/drawing/2014/main" id="{51516A66-9A66-4515-BF0A-CDBD5C35C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493" y="4648178"/>
            <a:ext cx="1072801" cy="746058"/>
          </a:xfrm>
        </p:spPr>
      </p:pic>
      <p:pic>
        <p:nvPicPr>
          <p:cNvPr id="4" name="Espace réservé du contenu 8" descr="Une image contenant dessin, moniteur, écran, télévision&#10;&#10;Description générée automatiquement">
            <a:extLst>
              <a:ext uri="{FF2B5EF4-FFF2-40B4-BE49-F238E27FC236}">
                <a16:creationId xmlns:a16="http://schemas.microsoft.com/office/drawing/2014/main" id="{120D74E5-7F1A-4914-8B5F-CA3AD30DCDB5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1410745" y="3179323"/>
            <a:ext cx="1219087" cy="789191"/>
          </a:xfrm>
        </p:spPr>
      </p:pic>
      <p:pic>
        <p:nvPicPr>
          <p:cNvPr id="5" name="Image 10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9277BD0D-121E-49E9-B50A-D441A32D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53" y="4449525"/>
            <a:ext cx="1394670" cy="3923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EE517F7-AED3-4D06-84A4-7B227A6D7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860" y="5214347"/>
            <a:ext cx="1214972" cy="6830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14" descr="Une image contenant signe&#10;&#10;Description générée automatiquement">
            <a:extLst>
              <a:ext uri="{FF2B5EF4-FFF2-40B4-BE49-F238E27FC236}">
                <a16:creationId xmlns:a16="http://schemas.microsoft.com/office/drawing/2014/main" id="{5A77BFBE-BDDF-4C8B-80A9-AEE04B7C4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508" y="5545122"/>
            <a:ext cx="1070771" cy="7642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16" descr="Une image contenant dessin, assiette, signe&#10;&#10;Description générée automatiquement">
            <a:extLst>
              <a:ext uri="{FF2B5EF4-FFF2-40B4-BE49-F238E27FC236}">
                <a16:creationId xmlns:a16="http://schemas.microsoft.com/office/drawing/2014/main" id="{3097226F-4800-4788-9430-88841DA6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479" y="3177357"/>
            <a:ext cx="1072801" cy="6034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18">
            <a:extLst>
              <a:ext uri="{FF2B5EF4-FFF2-40B4-BE49-F238E27FC236}">
                <a16:creationId xmlns:a16="http://schemas.microsoft.com/office/drawing/2014/main" id="{F14E3CCE-CFD8-42CB-87A0-FB139A809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03" y="3924869"/>
            <a:ext cx="1072801" cy="5083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98AB1E3-4F11-4E8B-9563-58985AF73261}"/>
              </a:ext>
            </a:extLst>
          </p:cNvPr>
          <p:cNvSpPr txBox="1"/>
          <p:nvPr/>
        </p:nvSpPr>
        <p:spPr>
          <a:xfrm>
            <a:off x="1115568" y="2372648"/>
            <a:ext cx="493776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00A5AB"/>
                </a:solidFill>
                <a:uFillTx/>
                <a:latin typeface="Avenir Next LT Pro"/>
              </a:rPr>
              <a:t>VISUALISATION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FFA4DC70-D3CF-4CE6-A789-F878D984E400}"/>
              </a:ext>
            </a:extLst>
          </p:cNvPr>
          <p:cNvSpPr txBox="1"/>
          <p:nvPr/>
        </p:nvSpPr>
        <p:spPr>
          <a:xfrm>
            <a:off x="1115568" y="3203691"/>
            <a:ext cx="4937760" cy="29685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>
              <a:solidFill>
                <a:srgbClr val="000000"/>
              </a:solidFill>
              <a:uFillTx/>
              <a:latin typeface="Avenir Next LT Pro"/>
            </a:endParaRP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14C6054-16AE-4E6A-9F2F-901CB5B79D6B}"/>
              </a:ext>
            </a:extLst>
          </p:cNvPr>
          <p:cNvSpPr txBox="1"/>
          <p:nvPr/>
        </p:nvSpPr>
        <p:spPr>
          <a:xfrm>
            <a:off x="6345936" y="2372648"/>
            <a:ext cx="493776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>
                <a:solidFill>
                  <a:srgbClr val="00A5AB"/>
                </a:solidFill>
                <a:uFillTx/>
                <a:latin typeface="Avenir Next LT Pro"/>
              </a:rPr>
              <a:t>MINING</a:t>
            </a:r>
          </a:p>
        </p:txBody>
      </p:sp>
      <p:pic>
        <p:nvPicPr>
          <p:cNvPr id="13" name="Image 23">
            <a:extLst>
              <a:ext uri="{FF2B5EF4-FFF2-40B4-BE49-F238E27FC236}">
                <a16:creationId xmlns:a16="http://schemas.microsoft.com/office/drawing/2014/main" id="{6E3BBA25-E7F7-4619-A2B4-2825C85B4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5989" y="3999036"/>
            <a:ext cx="1179996" cy="1179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 25">
            <a:extLst>
              <a:ext uri="{FF2B5EF4-FFF2-40B4-BE49-F238E27FC236}">
                <a16:creationId xmlns:a16="http://schemas.microsoft.com/office/drawing/2014/main" id="{88656CA4-B34D-432A-8F88-65F142CF49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332" y="5110691"/>
            <a:ext cx="1010713" cy="10107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 27">
            <a:extLst>
              <a:ext uri="{FF2B5EF4-FFF2-40B4-BE49-F238E27FC236}">
                <a16:creationId xmlns:a16="http://schemas.microsoft.com/office/drawing/2014/main" id="{748A788D-0D51-4912-9A34-8142D16615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3224" y="5367454"/>
            <a:ext cx="1618003" cy="6539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Image 29">
            <a:extLst>
              <a:ext uri="{FF2B5EF4-FFF2-40B4-BE49-F238E27FC236}">
                <a16:creationId xmlns:a16="http://schemas.microsoft.com/office/drawing/2014/main" id="{0AD94F79-0A1D-4232-A493-34A8653CA4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2787" y="3032863"/>
            <a:ext cx="1726451" cy="8327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Image 31">
            <a:extLst>
              <a:ext uri="{FF2B5EF4-FFF2-40B4-BE49-F238E27FC236}">
                <a16:creationId xmlns:a16="http://schemas.microsoft.com/office/drawing/2014/main" id="{A9A2C05C-E7A4-4F83-8EFD-908AED9A18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7010" y="3578321"/>
            <a:ext cx="1116839" cy="101071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8" name="Connecteur droit 33">
            <a:extLst>
              <a:ext uri="{FF2B5EF4-FFF2-40B4-BE49-F238E27FC236}">
                <a16:creationId xmlns:a16="http://schemas.microsoft.com/office/drawing/2014/main" id="{F43691C2-308B-4F82-998F-783652BDA572}"/>
              </a:ext>
            </a:extLst>
          </p:cNvPr>
          <p:cNvCxnSpPr/>
          <p:nvPr/>
        </p:nvCxnSpPr>
        <p:spPr>
          <a:xfrm>
            <a:off x="6223817" y="2792358"/>
            <a:ext cx="0" cy="3647770"/>
          </a:xfrm>
          <a:prstGeom prst="straightConnector1">
            <a:avLst/>
          </a:prstGeom>
          <a:noFill/>
          <a:ln w="19046" cap="flat">
            <a:solidFill>
              <a:srgbClr val="F5A700"/>
            </a:solidFill>
            <a:prstDash val="solid"/>
            <a:miter/>
          </a:ln>
        </p:spPr>
      </p:cxn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33D2A9CD-F5F3-4877-A955-B8F3AC615A30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A76B32-C223-4885-8CD9-51706D0B49ED}" type="slidenum">
              <a:t>7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A753085-9EE6-4736-ACA1-5B7DB238B24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564E446-B3D0-444B-A49E-7544022018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203" y="1093786"/>
            <a:ext cx="10506456" cy="2967209"/>
          </a:xfrm>
        </p:spPr>
        <p:txBody>
          <a:bodyPr/>
          <a:lstStyle/>
          <a:p>
            <a:pPr lvl="0"/>
            <a:r>
              <a:rPr lang="fr-FR"/>
              <a:t>Travail réalisé</a:t>
            </a:r>
          </a:p>
        </p:txBody>
      </p:sp>
      <p:sp>
        <p:nvSpPr>
          <p:cNvPr id="4" name="Sous-titre 5">
            <a:extLst>
              <a:ext uri="{FF2B5EF4-FFF2-40B4-BE49-F238E27FC236}">
                <a16:creationId xmlns:a16="http://schemas.microsoft.com/office/drawing/2014/main" id="{51997056-C9EB-4A73-B0D0-8EBD55AA4C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619621"/>
            <a:ext cx="5251700" cy="1038228"/>
          </a:xfrm>
        </p:spPr>
        <p:txBody>
          <a:bodyPr>
            <a:normAutofit fontScale="47500" lnSpcReduction="20000"/>
          </a:bodyPr>
          <a:lstStyle/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Recherche de données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Le site web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La carte interactive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Le Scrapping des données</a:t>
            </a:r>
          </a:p>
          <a:p>
            <a:pPr marL="457200" lvl="0" indent="-457200">
              <a:lnSpc>
                <a:spcPct val="100000"/>
              </a:lnSpc>
              <a:buChar char="•"/>
            </a:pPr>
            <a:r>
              <a:rPr lang="fr-FR" sz="1500"/>
              <a:t>L’analyse du dataset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E7C1CA2-9851-4B3B-A734-B0561775E8F5}"/>
              </a:ext>
            </a:extLst>
          </p:cNvPr>
          <p:cNvSpPr>
            <a:spLocks noMove="1" noResize="1"/>
          </p:cNvSpPr>
          <p:nvPr/>
        </p:nvSpPr>
        <p:spPr>
          <a:xfrm>
            <a:off x="841248" y="4331165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DA5906A-8DC7-4AF3-BE72-4D79BE61D3C6}"/>
              </a:ext>
            </a:extLst>
          </p:cNvPr>
          <p:cNvSpPr>
            <a:spLocks noMove="1" noResize="1"/>
          </p:cNvSpPr>
          <p:nvPr/>
        </p:nvSpPr>
        <p:spPr>
          <a:xfrm rot="5400013">
            <a:off x="9346862" y="2348841"/>
            <a:ext cx="54864" cy="3946779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2E30A-2AC1-4D51-A8D8-85F3073444D8}"/>
              </a:ext>
            </a:extLst>
          </p:cNvPr>
          <p:cNvSpPr txBox="1"/>
          <p:nvPr/>
        </p:nvSpPr>
        <p:spPr>
          <a:xfrm>
            <a:off x="8869680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839284-E1C8-43D4-98BE-55455FEDF53E}" type="slidenum">
              <a:t>8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C643605-2127-47D8-8A5E-21B936A2D01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7B61849-2D81-4FF0-8241-1DE66E419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685800"/>
            <a:ext cx="10506456" cy="1157008"/>
          </a:xfrm>
        </p:spPr>
        <p:txBody>
          <a:bodyPr anchor="b"/>
          <a:lstStyle/>
          <a:p>
            <a:pPr lvl="0"/>
            <a:r>
              <a:rPr lang="fr-FR" sz="4800"/>
              <a:t>Recherche de données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EE387C-5571-4AAB-8F84-28B7413F002B}"/>
              </a:ext>
            </a:extLst>
          </p:cNvPr>
          <p:cNvSpPr>
            <a:spLocks noMove="1" noResize="1"/>
          </p:cNvSpPr>
          <p:nvPr/>
        </p:nvSpPr>
        <p:spPr>
          <a:xfrm rot="5400013">
            <a:off x="1120140" y="34088"/>
            <a:ext cx="146304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4095AB-4954-40CF-A680-3156CD68C63B}"/>
              </a:ext>
            </a:extLst>
          </p:cNvPr>
          <p:cNvSpPr>
            <a:spLocks noMove="1" noResize="1"/>
          </p:cNvSpPr>
          <p:nvPr/>
        </p:nvSpPr>
        <p:spPr>
          <a:xfrm>
            <a:off x="841248" y="1958059"/>
            <a:ext cx="10506456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Espace réservé du contenu 2">
            <a:extLst>
              <a:ext uri="{FF2B5EF4-FFF2-40B4-BE49-F238E27FC236}">
                <a16:creationId xmlns:a16="http://schemas.microsoft.com/office/drawing/2014/main" id="{E1890445-28A0-457B-BA7C-74A0A897AFD1}"/>
              </a:ext>
            </a:extLst>
          </p:cNvPr>
          <p:cNvGrpSpPr/>
          <p:nvPr/>
        </p:nvGrpSpPr>
        <p:grpSpPr>
          <a:xfrm>
            <a:off x="838203" y="2295354"/>
            <a:ext cx="10506456" cy="3876744"/>
            <a:chOff x="838203" y="2295354"/>
            <a:chExt cx="10506456" cy="3876744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F9503CC1-81FF-4D20-88E9-A7F747C3AAF1}"/>
                </a:ext>
              </a:extLst>
            </p:cNvPr>
            <p:cNvSpPr/>
            <p:nvPr/>
          </p:nvSpPr>
          <p:spPr>
            <a:xfrm>
              <a:off x="838203" y="2295354"/>
              <a:ext cx="10506456" cy="719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06456"/>
                <a:gd name="f7" fmla="val 720000"/>
                <a:gd name="f8" fmla="+- 0 0 -90"/>
                <a:gd name="f9" fmla="*/ f3 1 10506456"/>
                <a:gd name="f10" fmla="*/ f4 1 720000"/>
                <a:gd name="f11" fmla="+- f7 0 f5"/>
                <a:gd name="f12" fmla="+- f6 0 f5"/>
                <a:gd name="f13" fmla="*/ f8 f0 1"/>
                <a:gd name="f14" fmla="*/ f12 1 10506456"/>
                <a:gd name="f15" fmla="*/ f11 1 720000"/>
                <a:gd name="f16" fmla="*/ 0 f12 1"/>
                <a:gd name="f17" fmla="*/ 0 f11 1"/>
                <a:gd name="f18" fmla="*/ 10506456 f12 1"/>
                <a:gd name="f19" fmla="*/ 720000 f11 1"/>
                <a:gd name="f20" fmla="*/ f13 1 f2"/>
                <a:gd name="f21" fmla="*/ f16 1 10506456"/>
                <a:gd name="f22" fmla="*/ f17 1 720000"/>
                <a:gd name="f23" fmla="*/ f18 1 10506456"/>
                <a:gd name="f24" fmla="*/ f19 1 720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0506456" h="720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5A700"/>
            </a:solidFill>
            <a:ln w="12701" cap="flat">
              <a:solidFill>
                <a:srgbClr val="F5A700"/>
              </a:solidFill>
              <a:prstDash val="solid"/>
              <a:miter/>
            </a:ln>
          </p:spPr>
          <p:txBody>
            <a:bodyPr vert="horz" wrap="square" lIns="177795" tIns="101598" rIns="177795" bIns="101598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FFFFFF"/>
                  </a:solidFill>
                  <a:uFillTx/>
                  <a:latin typeface="Avenir Next LT Pro"/>
                </a:rPr>
                <a:t>La Première étape du projet</a:t>
              </a:r>
              <a:endParaRPr lang="en-US" sz="25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4DB4FA4A-6E59-45F8-AB4E-E71D0F28A33D}"/>
                </a:ext>
              </a:extLst>
            </p:cNvPr>
            <p:cNvSpPr/>
            <p:nvPr/>
          </p:nvSpPr>
          <p:spPr>
            <a:xfrm>
              <a:off x="838203" y="3015352"/>
              <a:ext cx="10506456" cy="31567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06456"/>
                <a:gd name="f7" fmla="val 3156750"/>
                <a:gd name="f8" fmla="+- 0 0 -90"/>
                <a:gd name="f9" fmla="*/ f3 1 10506456"/>
                <a:gd name="f10" fmla="*/ f4 1 3156750"/>
                <a:gd name="f11" fmla="+- f7 0 f5"/>
                <a:gd name="f12" fmla="+- f6 0 f5"/>
                <a:gd name="f13" fmla="*/ f8 f0 1"/>
                <a:gd name="f14" fmla="*/ f12 1 10506456"/>
                <a:gd name="f15" fmla="*/ f11 1 3156750"/>
                <a:gd name="f16" fmla="*/ 0 f12 1"/>
                <a:gd name="f17" fmla="*/ 0 f11 1"/>
                <a:gd name="f18" fmla="*/ 10506456 f12 1"/>
                <a:gd name="f19" fmla="*/ 3156750 f11 1"/>
                <a:gd name="f20" fmla="*/ f13 1 f2"/>
                <a:gd name="f21" fmla="*/ f16 1 10506456"/>
                <a:gd name="f22" fmla="*/ f17 1 3156750"/>
                <a:gd name="f23" fmla="*/ f18 1 10506456"/>
                <a:gd name="f24" fmla="*/ f19 1 315675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0506456" h="3156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BE1CB">
                <a:alpha val="90000"/>
              </a:srgbClr>
            </a:solidFill>
            <a:ln w="12701" cap="flat">
              <a:solidFill>
                <a:srgbClr val="FBE1CB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133346" tIns="133346" rIns="177795" bIns="200025" anchor="t" anchorCtr="0" compatLnSpc="1">
              <a:noAutofit/>
            </a:bodyPr>
            <a:lstStyle/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CLPA Photo-interprétation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profil d’avalanche supposée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Google Datasearch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Contact avec l’IRSTEA, à l’origine de ce recensement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ANENA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bilan des victimes chaque année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228600" marR="0" lvl="1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1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Data-Avalanche.org</a:t>
              </a: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, Détails sur les caractéristiques des avalanches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Contact avec l’association infructueux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  <a:p>
              <a:pPr marL="457200" marR="0" lvl="2" indent="-228600" algn="l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5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Scrapping de la base de donnée</a:t>
              </a:r>
              <a:endParaRPr lang="en-US" sz="25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0D4550-6AEA-47DA-9B24-FDA00591D4CB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81DD7B-212B-4B94-8B54-FB804F871A62}" type="slidenum">
              <a:t>9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544</Words>
  <Application>Microsoft Office PowerPoint</Application>
  <PresentationFormat>Grand écran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Data- Visualisation :   Exploration spatiale et statistique d’avalanches</vt:lpstr>
      <vt:lpstr>Plan</vt:lpstr>
      <vt:lpstr>Présentation du projet</vt:lpstr>
      <vt:lpstr>Sujet et objectifs</vt:lpstr>
      <vt:lpstr>Orga. &amp; Répart. des tâches</vt:lpstr>
      <vt:lpstr>Orga. &amp; Répart. des tâches</vt:lpstr>
      <vt:lpstr>Technologies utilisées</vt:lpstr>
      <vt:lpstr>Travail réalisé</vt:lpstr>
      <vt:lpstr>Recherche de données</vt:lpstr>
      <vt:lpstr>La création  du site web</vt:lpstr>
      <vt:lpstr>La carte interactive</vt:lpstr>
      <vt:lpstr>Le Scrapping des données</vt:lpstr>
      <vt:lpstr>L’analyse du jeu de données</vt:lpstr>
      <vt:lpstr>Bilan</vt:lpstr>
      <vt:lpstr>Points forts</vt:lpstr>
      <vt:lpstr>Points bloquants</vt:lpstr>
      <vt:lpstr>Ouvertures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 Visualisation :  Exploration spatiale et statistique d’avalanches</dc:title>
  <dc:creator>Gé FRD</dc:creator>
  <cp:lastModifiedBy>Gé FRD</cp:lastModifiedBy>
  <cp:revision>3</cp:revision>
  <dcterms:created xsi:type="dcterms:W3CDTF">2020-04-13T22:25:25Z</dcterms:created>
  <dcterms:modified xsi:type="dcterms:W3CDTF">2020-04-13T23:29:16Z</dcterms:modified>
</cp:coreProperties>
</file>