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68" r:id="rId4"/>
    <p:sldId id="270" r:id="rId5"/>
    <p:sldId id="269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10-Jun-24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72359"/>
            <a:ext cx="10058400" cy="4476881"/>
          </a:xfrm>
        </p:spPr>
        <p:txBody>
          <a:bodyPr>
            <a:normAutofit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instituțiile</a:t>
            </a:r>
            <a:r>
              <a:rPr lang="en-US" dirty="0"/>
              <a:t> </a:t>
            </a:r>
            <a:r>
              <a:rPr lang="en-US" dirty="0" err="1"/>
              <a:t>publice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Cazacu-condrat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dumitru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., trip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ăduș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75000"/>
                  </a:schemeClr>
                </a:solidFill>
              </a:rPr>
              <a:t>vadim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828800"/>
            <a:ext cx="4169979" cy="4114800"/>
          </a:xfrm>
        </p:spPr>
        <p:txBody>
          <a:bodyPr/>
          <a:lstStyle/>
          <a:p>
            <a:r>
              <a:rPr lang="en-US" b="1" dirty="0"/>
              <a:t>Context:</a:t>
            </a:r>
            <a:r>
              <a:rPr lang="en-US" dirty="0"/>
              <a:t> </a:t>
            </a:r>
            <a:r>
              <a:rPr lang="en-US" dirty="0" err="1"/>
              <a:t>Amenințările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</a:t>
            </a:r>
            <a:r>
              <a:rPr lang="en-US" dirty="0" err="1"/>
              <a:t>cresc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frecvență</a:t>
            </a:r>
            <a:r>
              <a:rPr lang="en-US" dirty="0"/>
              <a:t>, </a:t>
            </a:r>
            <a:r>
              <a:rPr lang="en-US" dirty="0" err="1"/>
              <a:t>punând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pericol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infrastructura</a:t>
            </a:r>
            <a:r>
              <a:rPr lang="en-US" dirty="0"/>
              <a:t>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 </a:t>
            </a:r>
          </a:p>
          <a:p>
            <a:r>
              <a:rPr lang="en-US" b="1" dirty="0"/>
              <a:t>Scop: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robust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ale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4C480FB-90ED-84C1-3C82-C644B824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5538516" cy="31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Statisca</a:t>
            </a:r>
            <a:r>
              <a:rPr lang="en-US" dirty="0"/>
              <a:t> </a:t>
            </a:r>
            <a:r>
              <a:rPr lang="en-US" dirty="0" err="1"/>
              <a:t>ultitmilor</a:t>
            </a:r>
            <a:r>
              <a:rPr lang="en-US" dirty="0"/>
              <a:t> ani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7DCCE36-9115-2CE9-CE4A-23B2B8593F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524000"/>
            <a:ext cx="9763326" cy="44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amenințări</a:t>
            </a:r>
            <a:r>
              <a:rPr lang="en-US" dirty="0"/>
              <a:t>: Malware, </a:t>
            </a:r>
            <a:r>
              <a:rPr lang="en-US" dirty="0" err="1"/>
              <a:t>atacuri</a:t>
            </a:r>
            <a:r>
              <a:rPr lang="en-US" dirty="0"/>
              <a:t> phishing, ransomware, </a:t>
            </a:r>
            <a:r>
              <a:rPr lang="en-US" dirty="0" err="1"/>
              <a:t>spionaj</a:t>
            </a:r>
            <a:r>
              <a:rPr lang="en-US" dirty="0"/>
              <a:t> </a:t>
            </a:r>
            <a:r>
              <a:rPr lang="en-US" dirty="0" err="1"/>
              <a:t>cibernetic</a:t>
            </a:r>
            <a:r>
              <a:rPr lang="en-US" dirty="0"/>
              <a:t>;</a:t>
            </a:r>
          </a:p>
          <a:p>
            <a:r>
              <a:rPr lang="en-US" dirty="0" err="1"/>
              <a:t>Consecințele</a:t>
            </a:r>
            <a:r>
              <a:rPr lang="en-US" dirty="0"/>
              <a:t> </a:t>
            </a:r>
            <a:r>
              <a:rPr lang="en-US" dirty="0" err="1"/>
              <a:t>atacurilor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: </a:t>
            </a:r>
            <a:r>
              <a:rPr lang="en-US" dirty="0" err="1"/>
              <a:t>Pierderea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întreruperi</a:t>
            </a:r>
            <a:r>
              <a:rPr lang="en-US" dirty="0"/>
              <a:t> ale </a:t>
            </a:r>
            <a:r>
              <a:rPr lang="en-US" dirty="0" err="1"/>
              <a:t>operațiunilor</a:t>
            </a:r>
            <a:r>
              <a:rPr lang="en-US" dirty="0"/>
              <a:t>, </a:t>
            </a:r>
            <a:r>
              <a:rPr lang="en-US" dirty="0" err="1"/>
              <a:t>daune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, </a:t>
            </a:r>
            <a:r>
              <a:rPr lang="en-US" dirty="0" err="1"/>
              <a:t>prejudicii</a:t>
            </a:r>
            <a:r>
              <a:rPr lang="en-US" dirty="0"/>
              <a:t> </a:t>
            </a:r>
            <a:r>
              <a:rPr lang="en-US" dirty="0" err="1"/>
              <a:t>reputației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Reglementări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/>
              <a:t>: </a:t>
            </a:r>
            <a:r>
              <a:rPr lang="en-US" dirty="0" err="1"/>
              <a:t>Necesitatea</a:t>
            </a:r>
            <a:r>
              <a:rPr lang="en-US" dirty="0"/>
              <a:t> de a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legislația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standardele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.</a:t>
            </a:r>
          </a:p>
        </p:txBody>
      </p:sp>
      <p:pic>
        <p:nvPicPr>
          <p:cNvPr id="4100" name="Picture 4" descr="Infographic: The Most Prevalent Forms of Cyber Crime | Statista">
            <a:extLst>
              <a:ext uri="{FF2B5EF4-FFF2-40B4-BE49-F238E27FC236}">
                <a16:creationId xmlns:a16="http://schemas.microsoft.com/office/drawing/2014/main" id="{00ABDA7B-C170-DB1D-B49F-BA24183CE6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372" y="1825624"/>
            <a:ext cx="4117975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Sistemului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r>
              <a:rPr lang="en-US" b="1" dirty="0" err="1"/>
              <a:t>Evaluarea</a:t>
            </a:r>
            <a:r>
              <a:rPr lang="en-US" b="1" dirty="0"/>
              <a:t> </a:t>
            </a:r>
            <a:r>
              <a:rPr lang="en-US" b="1" dirty="0" err="1"/>
              <a:t>riscurilor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prioritizarea</a:t>
            </a:r>
            <a:r>
              <a:rPr lang="en-US" dirty="0"/>
              <a:t> </a:t>
            </a:r>
            <a:r>
              <a:rPr lang="en-US" dirty="0" err="1"/>
              <a:t>vulnerabilităților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;</a:t>
            </a:r>
          </a:p>
          <a:p>
            <a:r>
              <a:rPr lang="en-US" b="1" dirty="0" err="1"/>
              <a:t>Politici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proceduri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politicilor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cuprinzătoare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procedurilor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standard;</a:t>
            </a:r>
          </a:p>
          <a:p>
            <a:r>
              <a:rPr lang="en-US" b="1" dirty="0" err="1"/>
              <a:t>Securitatea</a:t>
            </a:r>
            <a:r>
              <a:rPr lang="en-US" b="1" dirty="0"/>
              <a:t> </a:t>
            </a:r>
            <a:r>
              <a:rPr lang="en-US" b="1" dirty="0" err="1"/>
              <a:t>rețelei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de </a:t>
            </a:r>
            <a:r>
              <a:rPr lang="en-US" dirty="0" err="1"/>
              <a:t>măsuri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 a </a:t>
            </a:r>
            <a:r>
              <a:rPr lang="en-US" dirty="0" err="1"/>
              <a:t>rețelei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firewall-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detectare</a:t>
            </a:r>
            <a:r>
              <a:rPr lang="en-US" dirty="0"/>
              <a:t> a </a:t>
            </a:r>
            <a:r>
              <a:rPr lang="en-US" dirty="0" err="1"/>
              <a:t>intruziunilor</a:t>
            </a:r>
            <a:r>
              <a:rPr lang="en-US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2E63BBB-AA75-ED11-5142-FEA503DCB51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825625"/>
            <a:ext cx="6550940" cy="368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Beneficiile</a:t>
            </a:r>
            <a:r>
              <a:rPr lang="en-US" dirty="0"/>
              <a:t> </a:t>
            </a:r>
            <a:r>
              <a:rPr lang="en-US" dirty="0" err="1"/>
              <a:t>Implementării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Securitate </a:t>
            </a:r>
            <a:r>
              <a:rPr lang="en-US" dirty="0" err="1"/>
              <a:t>Cibernetică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r>
              <a:rPr lang="en-US" b="1" dirty="0" err="1"/>
              <a:t>Protecția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a </a:t>
            </a:r>
            <a:r>
              <a:rPr lang="en-US" b="1" dirty="0" err="1"/>
              <a:t>infrastructurii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riscului</a:t>
            </a:r>
            <a:r>
              <a:rPr lang="en-US" dirty="0"/>
              <a:t> de </a:t>
            </a:r>
            <a:r>
              <a:rPr lang="en-US" dirty="0" err="1"/>
              <a:t>pierdere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r>
              <a:rPr lang="en-US" dirty="0"/>
              <a:t> ale </a:t>
            </a:r>
            <a:r>
              <a:rPr lang="en-US" dirty="0" err="1"/>
              <a:t>operațiunilor</a:t>
            </a:r>
            <a:r>
              <a:rPr lang="en-US" dirty="0"/>
              <a:t>.</a:t>
            </a:r>
          </a:p>
          <a:p>
            <a:r>
              <a:rPr lang="en-US" b="1" dirty="0" err="1"/>
              <a:t>Creșterea</a:t>
            </a:r>
            <a:r>
              <a:rPr lang="en-US" b="1" dirty="0"/>
              <a:t> </a:t>
            </a:r>
            <a:r>
              <a:rPr lang="en-US" b="1" dirty="0" err="1"/>
              <a:t>conformității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legislației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standardelor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;</a:t>
            </a:r>
          </a:p>
          <a:p>
            <a:r>
              <a:rPr lang="en-US" b="1" dirty="0" err="1"/>
              <a:t>Îmbunătățirea</a:t>
            </a:r>
            <a:r>
              <a:rPr lang="en-US" b="1" dirty="0"/>
              <a:t> </a:t>
            </a:r>
            <a:r>
              <a:rPr lang="en-US" b="1" dirty="0" err="1"/>
              <a:t>reputației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Demonstrarea</a:t>
            </a:r>
            <a:r>
              <a:rPr lang="en-US" dirty="0"/>
              <a:t> </a:t>
            </a:r>
            <a:r>
              <a:rPr lang="en-US" dirty="0" err="1"/>
              <a:t>angajamentului</a:t>
            </a:r>
            <a:r>
              <a:rPr lang="en-US" dirty="0"/>
              <a:t> de a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infrastructura</a:t>
            </a:r>
            <a:r>
              <a:rPr lang="en-US" dirty="0"/>
              <a:t>.</a:t>
            </a:r>
          </a:p>
        </p:txBody>
      </p:sp>
      <p:pic>
        <p:nvPicPr>
          <p:cNvPr id="7171" name="Picture 3" descr="7 LAYERS OF CYBER SECURITY YOU SHOULD KNOW">
            <a:extLst>
              <a:ext uri="{FF2B5EF4-FFF2-40B4-BE49-F238E27FC236}">
                <a16:creationId xmlns:a16="http://schemas.microsoft.com/office/drawing/2014/main" id="{EC5983E6-B6B8-3349-2868-A878280543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87" y="1825625"/>
            <a:ext cx="5490633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7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680" y="1825625"/>
            <a:ext cx="4724400" cy="4117975"/>
          </a:xfrm>
        </p:spPr>
        <p:txBody>
          <a:bodyPr/>
          <a:lstStyle/>
          <a:p>
            <a:pPr marL="45720" indent="0">
              <a:buNone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robust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cibernetică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instituțiilor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amenințărilor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sofisticate</a:t>
            </a:r>
            <a:r>
              <a:rPr lang="en-US" dirty="0"/>
              <a:t>.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instituțiile</a:t>
            </a:r>
            <a:r>
              <a:rPr lang="en-US" dirty="0"/>
              <a:t> pot beneficia de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de </a:t>
            </a:r>
            <a:r>
              <a:rPr lang="en-US" dirty="0" err="1"/>
              <a:t>avantaje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conformității</a:t>
            </a:r>
            <a:r>
              <a:rPr lang="en-US" dirty="0"/>
              <a:t>,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reputației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încrederii</a:t>
            </a:r>
            <a:r>
              <a:rPr lang="en-US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2D62CC5-E1DC-B28F-C0C2-87B47CC513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6732"/>
            <a:ext cx="5803618" cy="326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27</TotalTime>
  <Words>269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Implementarea unui sistem de securitate cibernetică pentru instituțiile publice</vt:lpstr>
      <vt:lpstr>Introducere</vt:lpstr>
      <vt:lpstr>Statisca ultitmilor ani</vt:lpstr>
      <vt:lpstr>Necesitatea unui Sistem de Securitate Cibernetică</vt:lpstr>
      <vt:lpstr>Componentele Cheie ale Sistemului de Securitate Cibernetică</vt:lpstr>
      <vt:lpstr>Beneficiile Implementării unui Sistem de Securitate Cibernetică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Cazacu-Condrat Dumitru</dc:creator>
  <cp:lastModifiedBy>Cazacu-Condrat Dumitru</cp:lastModifiedBy>
  <cp:revision>8</cp:revision>
  <dcterms:created xsi:type="dcterms:W3CDTF">2024-06-10T16:42:12Z</dcterms:created>
  <dcterms:modified xsi:type="dcterms:W3CDTF">2024-06-10T17:14:12Z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