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18-May-22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18-May-22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18-May-22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18-May-22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18-May-22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18-May-22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18-May-22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18-May-22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18-May-22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18-May-22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18-May-22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18-May-22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18-May-22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18-May-22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18-May-22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18-May-22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18-May-22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18-May-22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18-May-22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p:fade/>
  </p:transition>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tech-and-the-city/10-rules-for-formatting-your-code-1153e60b28cf" TargetMode="External"/><Relationship Id="rId2" Type="http://schemas.openxmlformats.org/officeDocument/2006/relationships/hyperlink" Target="https://en.wikipedia.org/wiki/Programming_style" TargetMode="External"/><Relationship Id="rId1" Type="http://schemas.openxmlformats.org/officeDocument/2006/relationships/slideLayout" Target="../slideLayouts/slideLayout2.xml"/><Relationship Id="rId6" Type="http://schemas.openxmlformats.org/officeDocument/2006/relationships/hyperlink" Target="https://github.com/petrediana/Calculator" TargetMode="External"/><Relationship Id="rId5" Type="http://schemas.openxmlformats.org/officeDocument/2006/relationships/hyperlink" Target="https://github.com/microsoft/calculator" TargetMode="External"/><Relationship Id="rId4" Type="http://schemas.openxmlformats.org/officeDocument/2006/relationships/hyperlink" Target="https://prettier.i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12" name="Title 1">
            <a:extLst>
              <a:ext uri="{FF2B5EF4-FFF2-40B4-BE49-F238E27FC236}">
                <a16:creationId xmlns:a16="http://schemas.microsoft.com/office/drawing/2014/main" id="{BDD5ACDC-05A4-6C3B-0709-6646D0E72DBE}"/>
              </a:ext>
            </a:extLst>
          </p:cNvPr>
          <p:cNvSpPr txBox="1">
            <a:spLocks/>
          </p:cNvSpPr>
          <p:nvPr/>
        </p:nvSpPr>
        <p:spPr>
          <a:xfrm>
            <a:off x="2023097" y="849321"/>
            <a:ext cx="8003097" cy="3447874"/>
          </a:xfrm>
          <a:prstGeom prst="rect">
            <a:avLst/>
          </a:prstGeom>
          <a:effectLst/>
        </p:spPr>
        <p:txBody>
          <a:bodyPr vert="horz" lIns="91440" tIns="45720" rIns="91440" bIns="45720" rtlCol="0" anchor="b">
            <a:normAutofit fontScale="975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o-MD" sz="1200" b="1" dirty="0">
                <a:latin typeface="Times New Roman" panose="02020603050405020304" pitchFamily="18" charset="0"/>
                <a:ea typeface="Calibri" panose="020F0502020204030204" pitchFamily="34" charset="0"/>
                <a:cs typeface="Times New Roman" panose="02020603050405020304" pitchFamily="18" charset="0"/>
              </a:rPr>
              <a:t>MINISTERUL EDUCAŢIEI ŞI CERCETĂRII AL REPUBLICII MOLDOVA</a:t>
            </a:r>
            <a:br>
              <a:rPr lang="ru-RU" sz="1200" dirty="0">
                <a:latin typeface="Times New Roman" panose="02020603050405020304" pitchFamily="18" charset="0"/>
                <a:ea typeface="Calibri" panose="020F0502020204030204" pitchFamily="34" charset="0"/>
                <a:cs typeface="Times New Roman" panose="02020603050405020304" pitchFamily="18" charset="0"/>
              </a:rPr>
            </a:br>
            <a:r>
              <a:rPr lang="ro-MD" sz="1200" b="1" dirty="0">
                <a:latin typeface="Times New Roman" panose="02020603050405020304" pitchFamily="18" charset="0"/>
                <a:ea typeface="Calibri" panose="020F0502020204030204" pitchFamily="34" charset="0"/>
                <a:cs typeface="Times New Roman" panose="02020603050405020304" pitchFamily="18" charset="0"/>
              </a:rPr>
              <a:t>UNIVERSITATEA DE STAT „ALECU RUSSO” DIN BĂLŢI</a:t>
            </a:r>
            <a:br>
              <a:rPr lang="ru-RU" sz="1200" dirty="0">
                <a:latin typeface="Times New Roman" panose="02020603050405020304" pitchFamily="18" charset="0"/>
                <a:ea typeface="Calibri" panose="020F0502020204030204" pitchFamily="34" charset="0"/>
                <a:cs typeface="Times New Roman" panose="02020603050405020304" pitchFamily="18" charset="0"/>
              </a:rPr>
            </a:br>
            <a:r>
              <a:rPr lang="ro-MD" sz="1200" b="1" dirty="0">
                <a:latin typeface="Times New Roman" panose="02020603050405020304" pitchFamily="18" charset="0"/>
                <a:ea typeface="Calibri" panose="020F0502020204030204" pitchFamily="34" charset="0"/>
                <a:cs typeface="Times New Roman" panose="02020603050405020304" pitchFamily="18" charset="0"/>
              </a:rPr>
              <a:t>FACULTATEA DE ŞTIINŢE REALE, ECONOMICE ȘI ALE MEDIULUI</a:t>
            </a:r>
            <a:br>
              <a:rPr lang="ru-RU" sz="1200" dirty="0">
                <a:latin typeface="Times New Roman" panose="02020603050405020304" pitchFamily="18" charset="0"/>
                <a:ea typeface="Calibri" panose="020F0502020204030204" pitchFamily="34" charset="0"/>
                <a:cs typeface="Times New Roman" panose="02020603050405020304" pitchFamily="18" charset="0"/>
              </a:rPr>
            </a:br>
            <a:r>
              <a:rPr lang="ro-MD" sz="1200" b="1" dirty="0">
                <a:latin typeface="Times New Roman" panose="02020603050405020304" pitchFamily="18" charset="0"/>
                <a:ea typeface="Calibri" panose="020F0502020204030204" pitchFamily="34" charset="0"/>
                <a:cs typeface="Times New Roman" panose="02020603050405020304" pitchFamily="18" charset="0"/>
              </a:rPr>
              <a:t>CATEDRA DE MATEMATICĂ ȘI INFORMATICĂ</a:t>
            </a:r>
            <a:br>
              <a:rPr lang="en-US" sz="1200" b="1" dirty="0">
                <a:latin typeface="Times New Roman" panose="02020603050405020304" pitchFamily="18" charset="0"/>
                <a:ea typeface="Calibri" panose="020F0502020204030204" pitchFamily="34" charset="0"/>
                <a:cs typeface="Times New Roman" panose="02020603050405020304" pitchFamily="18" charset="0"/>
              </a:rPr>
            </a:br>
            <a:br>
              <a:rPr lang="en-US" sz="1200" b="1" dirty="0">
                <a:latin typeface="Times New Roman" panose="02020603050405020304" pitchFamily="18" charset="0"/>
                <a:ea typeface="Calibri" panose="020F0502020204030204" pitchFamily="34" charset="0"/>
                <a:cs typeface="Times New Roman" panose="02020603050405020304" pitchFamily="18" charset="0"/>
              </a:rPr>
            </a:br>
            <a:br>
              <a:rPr lang="en-US" sz="1200" b="1" dirty="0">
                <a:latin typeface="Times New Roman" panose="02020603050405020304" pitchFamily="18" charset="0"/>
                <a:ea typeface="Calibri" panose="020F0502020204030204" pitchFamily="34" charset="0"/>
                <a:cs typeface="Times New Roman" panose="02020603050405020304" pitchFamily="18" charset="0"/>
              </a:rPr>
            </a:br>
            <a:br>
              <a:rPr lang="ro-MD" sz="1200" b="1" dirty="0">
                <a:latin typeface="Times New Roman" panose="02020603050405020304" pitchFamily="18" charset="0"/>
                <a:ea typeface="Calibri" panose="020F0502020204030204" pitchFamily="34" charset="0"/>
                <a:cs typeface="Times New Roman" panose="02020603050405020304" pitchFamily="18" charset="0"/>
              </a:rPr>
            </a:br>
            <a:r>
              <a:rPr lang="pt-BR" sz="2500" b="1" dirty="0">
                <a:latin typeface="Times New Roman" panose="02020603050405020304" pitchFamily="18" charset="0"/>
                <a:ea typeface="Calibri" panose="020F0502020204030204" pitchFamily="34" charset="0"/>
                <a:cs typeface="Times New Roman" panose="02020603050405020304" pitchFamily="18" charset="0"/>
              </a:rPr>
              <a:t>UTILIZAREA INSTRUMENTELOR DE VERIFICARE ȘI APLICARE A STILULUI DE COD </a:t>
            </a:r>
            <a:br>
              <a:rPr lang="ro-MD" sz="1200" b="1" dirty="0">
                <a:latin typeface="Times New Roman" panose="02020603050405020304" pitchFamily="18" charset="0"/>
                <a:ea typeface="Calibri" panose="020F0502020204030204" pitchFamily="34" charset="0"/>
                <a:cs typeface="Times New Roman" panose="02020603050405020304" pitchFamily="18" charset="0"/>
              </a:rPr>
            </a:br>
            <a:br>
              <a:rPr lang="en-US" sz="1200" b="1" dirty="0">
                <a:latin typeface="Times New Roman" panose="02020603050405020304" pitchFamily="18" charset="0"/>
                <a:ea typeface="Calibri" panose="020F0502020204030204" pitchFamily="34" charset="0"/>
                <a:cs typeface="Times New Roman" panose="02020603050405020304" pitchFamily="18" charset="0"/>
              </a:rPr>
            </a:br>
            <a:br>
              <a:rPr lang="en-US" sz="1200" b="1" dirty="0">
                <a:latin typeface="Times New Roman" panose="02020603050405020304" pitchFamily="18" charset="0"/>
                <a:ea typeface="Calibri" panose="020F0502020204030204" pitchFamily="34" charset="0"/>
                <a:cs typeface="Times New Roman" panose="02020603050405020304" pitchFamily="18" charset="0"/>
              </a:rPr>
            </a:br>
            <a:br>
              <a:rPr lang="ro-MD" sz="1200" b="1" dirty="0">
                <a:latin typeface="Times New Roman" panose="02020603050405020304" pitchFamily="18" charset="0"/>
                <a:ea typeface="Calibri" panose="020F0502020204030204" pitchFamily="34" charset="0"/>
                <a:cs typeface="Times New Roman" panose="02020603050405020304" pitchFamily="18" charset="0"/>
              </a:rPr>
            </a:br>
            <a:r>
              <a:rPr lang="ro-MD" sz="1800" b="1" dirty="0">
                <a:latin typeface="Times New Roman" panose="02020603050405020304" pitchFamily="18" charset="0"/>
                <a:ea typeface="Calibri" panose="020F0502020204030204" pitchFamily="34" charset="0"/>
                <a:cs typeface="Times New Roman" panose="02020603050405020304" pitchFamily="18" charset="0"/>
              </a:rPr>
              <a:t>TEZĂ DE </a:t>
            </a:r>
            <a:r>
              <a:rPr lang="en-US" sz="1800" b="1" dirty="0">
                <a:latin typeface="Times New Roman" panose="02020603050405020304" pitchFamily="18" charset="0"/>
                <a:ea typeface="Calibri" panose="020F0502020204030204" pitchFamily="34" charset="0"/>
                <a:cs typeface="Times New Roman" panose="02020603050405020304" pitchFamily="18" charset="0"/>
              </a:rPr>
              <a:t>AN</a:t>
            </a:r>
            <a:br>
              <a:rPr lang="en-US" sz="1800" b="1" dirty="0">
                <a:latin typeface="Times New Roman" panose="02020603050405020304" pitchFamily="18" charset="0"/>
                <a:ea typeface="Calibri" panose="020F0502020204030204" pitchFamily="34" charset="0"/>
                <a:cs typeface="Times New Roman" panose="02020603050405020304" pitchFamily="18" charset="0"/>
              </a:rPr>
            </a:br>
            <a:endParaRPr lang="en-US" sz="1800" b="1" dirty="0">
              <a:latin typeface="+mn-lt"/>
            </a:endParaRPr>
          </a:p>
        </p:txBody>
      </p:sp>
      <p:sp>
        <p:nvSpPr>
          <p:cNvPr id="18" name="Subtitle 2">
            <a:extLst>
              <a:ext uri="{FF2B5EF4-FFF2-40B4-BE49-F238E27FC236}">
                <a16:creationId xmlns:a16="http://schemas.microsoft.com/office/drawing/2014/main" id="{93160446-6FE2-6CBD-CE13-C072DA078DB4}"/>
              </a:ext>
            </a:extLst>
          </p:cNvPr>
          <p:cNvSpPr txBox="1">
            <a:spLocks/>
          </p:cNvSpPr>
          <p:nvPr/>
        </p:nvSpPr>
        <p:spPr>
          <a:xfrm>
            <a:off x="469783" y="4521666"/>
            <a:ext cx="1652632" cy="1593909"/>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ro-MD" sz="1400" b="1" dirty="0">
                <a:effectLst/>
                <a:latin typeface="Times New Roman" panose="02020603050405020304" pitchFamily="18" charset="0"/>
                <a:ea typeface="Calibri" panose="020F0502020204030204" pitchFamily="34" charset="0"/>
                <a:cs typeface="Times New Roman" panose="02020603050405020304" pitchFamily="18" charset="0"/>
              </a:rPr>
              <a:t>Autor:</a:t>
            </a:r>
            <a:br>
              <a:rPr lang="ru-RU" sz="1400" dirty="0">
                <a:effectLst/>
                <a:latin typeface="Times New Roman" panose="02020603050405020304" pitchFamily="18" charset="0"/>
                <a:ea typeface="Calibri" panose="020F0502020204030204" pitchFamily="34" charset="0"/>
                <a:cs typeface="Times New Roman" panose="02020603050405020304" pitchFamily="18" charset="0"/>
              </a:rPr>
            </a:br>
            <a:r>
              <a:rPr lang="ro-MD" sz="1400" dirty="0">
                <a:effectLst/>
                <a:latin typeface="Times New Roman" panose="02020603050405020304" pitchFamily="18" charset="0"/>
                <a:ea typeface="Calibri" panose="020F0502020204030204" pitchFamily="34" charset="0"/>
                <a:cs typeface="Times New Roman" panose="02020603050405020304" pitchFamily="18" charset="0"/>
              </a:rPr>
              <a:t>Studentul grupei IS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a:t>
            </a:r>
            <a:r>
              <a:rPr lang="ro-MD" sz="1400" dirty="0">
                <a:effectLst/>
                <a:latin typeface="Times New Roman" panose="02020603050405020304" pitchFamily="18" charset="0"/>
                <a:ea typeface="Calibri" panose="020F0502020204030204" pitchFamily="34" charset="0"/>
                <a:cs typeface="Times New Roman" panose="02020603050405020304" pitchFamily="18" charset="0"/>
              </a:rPr>
              <a:t>1Z</a:t>
            </a:r>
            <a:br>
              <a:rPr lang="ru-RU"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CAZACU-CONDRAT Dumitru</a:t>
            </a:r>
            <a:endParaRPr lang="en-US" sz="1400" dirty="0"/>
          </a:p>
        </p:txBody>
      </p:sp>
      <p:sp>
        <p:nvSpPr>
          <p:cNvPr id="19" name="Subtitle 2">
            <a:extLst>
              <a:ext uri="{FF2B5EF4-FFF2-40B4-BE49-F238E27FC236}">
                <a16:creationId xmlns:a16="http://schemas.microsoft.com/office/drawing/2014/main" id="{A580A45B-21FC-64A3-582E-770BAEE3DB16}"/>
              </a:ext>
            </a:extLst>
          </p:cNvPr>
          <p:cNvSpPr>
            <a:spLocks noGrp="1"/>
          </p:cNvSpPr>
          <p:nvPr>
            <p:ph type="subTitle" idx="1"/>
          </p:nvPr>
        </p:nvSpPr>
        <p:spPr>
          <a:xfrm>
            <a:off x="9212396" y="4521666"/>
            <a:ext cx="2693987" cy="1245422"/>
          </a:xfrm>
        </p:spPr>
        <p:txBody>
          <a:bodyPr>
            <a:normAutofit/>
          </a:bodyPr>
          <a:lstStyle/>
          <a:p>
            <a:pPr algn="r">
              <a:lnSpc>
                <a:spcPct val="150000"/>
              </a:lnSpc>
            </a:pPr>
            <a:r>
              <a:rPr lang="ro-MD"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200" b="1" dirty="0">
                <a:effectLst/>
                <a:latin typeface="Times New Roman" panose="02020603050405020304" pitchFamily="18" charset="0"/>
                <a:ea typeface="Calibri" panose="020F0502020204030204" pitchFamily="34" charset="0"/>
                <a:cs typeface="Times New Roman" panose="02020603050405020304" pitchFamily="18" charset="0"/>
              </a:rPr>
              <a:t>Conducător</a:t>
            </a:r>
            <a:r>
              <a:rPr lang="ro-MD" sz="1200" b="1" dirty="0">
                <a:effectLst/>
                <a:latin typeface="Times New Roman" panose="02020603050405020304" pitchFamily="18" charset="0"/>
                <a:ea typeface="Calibri" panose="020F0502020204030204" pitchFamily="34" charset="0"/>
                <a:cs typeface="Times New Roman" panose="02020603050405020304" pitchFamily="18" charset="0"/>
              </a:rPr>
              <a:t> științific:</a:t>
            </a:r>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50000"/>
              </a:lnSpc>
            </a:pPr>
            <a:r>
              <a:rPr lang="ro-MD" sz="1200" b="1" dirty="0">
                <a:effectLst/>
                <a:latin typeface="Times New Roman" panose="02020603050405020304" pitchFamily="18" charset="0"/>
                <a:ea typeface="Calibri" panose="020F0502020204030204" pitchFamily="34" charset="0"/>
                <a:cs typeface="Times New Roman" panose="02020603050405020304" pitchFamily="18" charset="0"/>
              </a:rPr>
              <a:t>Olesea SKUTNIȚKI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50000"/>
              </a:lnSpc>
            </a:pPr>
            <a:r>
              <a:rPr lang="ro-MD" sz="1200" dirty="0">
                <a:effectLst/>
                <a:latin typeface="Times New Roman" panose="02020603050405020304" pitchFamily="18" charset="0"/>
                <a:ea typeface="Calibri" panose="020F0502020204030204" pitchFamily="34" charset="0"/>
                <a:cs typeface="Times New Roman" panose="02020603050405020304" pitchFamily="18" charset="0"/>
              </a:rPr>
              <a:t>magistru,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asist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ro-MD" sz="1200" dirty="0">
                <a:effectLst/>
                <a:latin typeface="Times New Roman" panose="02020603050405020304" pitchFamily="18" charset="0"/>
                <a:ea typeface="Calibri" panose="020F0502020204030204" pitchFamily="34" charset="0"/>
                <a:cs typeface="Times New Roman" panose="02020603050405020304" pitchFamily="18" charset="0"/>
              </a:rPr>
              <a:t> univ.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79BAA8-7104-DEAC-7C71-A5E17ED6BE30}"/>
              </a:ext>
            </a:extLst>
          </p:cNvPr>
          <p:cNvSpPr>
            <a:spLocks noGrp="1"/>
          </p:cNvSpPr>
          <p:nvPr>
            <p:ph type="title"/>
          </p:nvPr>
        </p:nvSpPr>
        <p:spPr>
          <a:xfrm>
            <a:off x="1484310" y="0"/>
            <a:ext cx="10018712" cy="1752600"/>
          </a:xfrm>
        </p:spPr>
        <p:txBody>
          <a:bodyPr>
            <a:normAutofit/>
          </a:bodyPr>
          <a:lstStyle/>
          <a:p>
            <a:r>
              <a:rPr lang="ro-RO" sz="2800" b="1" dirty="0">
                <a:latin typeface="Times New Roman" panose="02020603050405020304" pitchFamily="18" charset="0"/>
                <a:cs typeface="Times New Roman" panose="02020603050405020304" pitchFamily="18" charset="0"/>
              </a:rPr>
              <a:t>Cerințele pentru un cod </a:t>
            </a:r>
            <a:r>
              <a:rPr lang="ro-RO" sz="2800" b="1" dirty="0" err="1">
                <a:latin typeface="Times New Roman" panose="02020603050405020304" pitchFamily="18" charset="0"/>
                <a:cs typeface="Times New Roman" panose="02020603050405020304" pitchFamily="18" charset="0"/>
              </a:rPr>
              <a:t>style</a:t>
            </a:r>
            <a:r>
              <a:rPr lang="ro-RO" sz="2800" b="1" dirty="0">
                <a:latin typeface="Times New Roman" panose="02020603050405020304" pitchFamily="18" charset="0"/>
                <a:cs typeface="Times New Roman" panose="02020603050405020304" pitchFamily="18" charset="0"/>
              </a:rPr>
              <a:t> bun</a:t>
            </a:r>
            <a:endParaRPr lang="en-US" sz="2800" dirty="0"/>
          </a:p>
        </p:txBody>
      </p:sp>
      <p:pic>
        <p:nvPicPr>
          <p:cNvPr id="7" name="Picture 6">
            <a:extLst>
              <a:ext uri="{FF2B5EF4-FFF2-40B4-BE49-F238E27FC236}">
                <a16:creationId xmlns:a16="http://schemas.microsoft.com/office/drawing/2014/main" id="{061FE1D8-0461-9193-9747-A0FD0653235B}"/>
              </a:ext>
            </a:extLst>
          </p:cNvPr>
          <p:cNvPicPr>
            <a:picLocks noChangeAspect="1"/>
          </p:cNvPicPr>
          <p:nvPr/>
        </p:nvPicPr>
        <p:blipFill>
          <a:blip r:embed="rId2"/>
          <a:stretch>
            <a:fillRect/>
          </a:stretch>
        </p:blipFill>
        <p:spPr>
          <a:xfrm>
            <a:off x="4402219" y="2924279"/>
            <a:ext cx="4182893" cy="710867"/>
          </a:xfrm>
          <a:prstGeom prst="rect">
            <a:avLst/>
          </a:prstGeom>
        </p:spPr>
      </p:pic>
      <p:sp>
        <p:nvSpPr>
          <p:cNvPr id="11" name="TextBox 10">
            <a:extLst>
              <a:ext uri="{FF2B5EF4-FFF2-40B4-BE49-F238E27FC236}">
                <a16:creationId xmlns:a16="http://schemas.microsoft.com/office/drawing/2014/main" id="{D4362C81-D4B6-8A78-5FCD-394FC49C779A}"/>
              </a:ext>
            </a:extLst>
          </p:cNvPr>
          <p:cNvSpPr txBox="1"/>
          <p:nvPr/>
        </p:nvSpPr>
        <p:spPr>
          <a:xfrm>
            <a:off x="1484310" y="1136118"/>
            <a:ext cx="10018712" cy="5444054"/>
          </a:xfrm>
          <a:prstGeom prst="rect">
            <a:avLst/>
          </a:prstGeom>
          <a:noFill/>
        </p:spPr>
        <p:txBody>
          <a:bodyPr wrap="square">
            <a:spAutoFit/>
          </a:bodyPr>
          <a:lstStyle/>
          <a:p>
            <a:pPr indent="0" algn="just">
              <a:lnSpc>
                <a:spcPct val="150000"/>
              </a:lnSpc>
              <a:buNone/>
            </a:pPr>
            <a:r>
              <a:rPr lang="ro-RO" sz="1800" dirty="0">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rPr>
              <a:t>Utilizarea filelor pentru a crea spațiu alb prezintă probleme speciale atunci când nu se acordă suficientă atenție deoarece locația punctului de tabulare poate fi diferită în funcție de instrumentele utilizate și chiar de preferințele utilizatorului. De exemplu, un programator preferă tabulaturi de patru și are setul de instrumente configurat în acest fel și le folosește pentru a-și formata codul.</a:t>
            </a:r>
          </a:p>
          <a:p>
            <a:pPr indent="0" algn="just">
              <a:lnSpc>
                <a:spcPct val="150000"/>
              </a:lnSpc>
              <a:buNone/>
            </a:pPr>
            <a:endParaRPr lang="ro-RO" sz="1800" dirty="0">
              <a:effectLst/>
              <a:latin typeface="Times New Roman" panose="02020603050405020304" pitchFamily="18" charset="0"/>
              <a:ea typeface="Calibri" panose="020F0502020204030204" pitchFamily="34" charset="0"/>
            </a:endParaRPr>
          </a:p>
          <a:p>
            <a:pPr indent="0" algn="just">
              <a:lnSpc>
                <a:spcPct val="150000"/>
              </a:lnSpc>
              <a:buNone/>
            </a:pPr>
            <a:endParaRPr lang="ro-RO" sz="1800" dirty="0">
              <a:effectLst/>
              <a:latin typeface="Times New Roman" panose="02020603050405020304" pitchFamily="18" charset="0"/>
              <a:ea typeface="Calibri" panose="020F0502020204030204" pitchFamily="34" charset="0"/>
            </a:endParaRPr>
          </a:p>
          <a:p>
            <a:pPr indent="0" algn="just">
              <a:lnSpc>
                <a:spcPct val="150000"/>
              </a:lnSpc>
              <a:buNone/>
            </a:pPr>
            <a:r>
              <a:rPr lang="ro-RO" sz="1800" dirty="0">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rPr>
              <a:t>O soluție utilizată pe scară largă la această problemă implică interzicerea utilizării </a:t>
            </a:r>
            <a:r>
              <a:rPr lang="ro-RO" sz="1800" dirty="0" err="1">
                <a:effectLst/>
                <a:latin typeface="Times New Roman" panose="02020603050405020304" pitchFamily="18" charset="0"/>
                <a:ea typeface="Calibri" panose="020F0502020204030204" pitchFamily="34" charset="0"/>
              </a:rPr>
              <a:t>fil-urilor</a:t>
            </a:r>
            <a:r>
              <a:rPr lang="ro-RO" sz="1800" dirty="0">
                <a:effectLst/>
                <a:latin typeface="Times New Roman" panose="02020603050405020304" pitchFamily="18" charset="0"/>
                <a:ea typeface="Calibri" panose="020F0502020204030204" pitchFamily="34" charset="0"/>
              </a:rPr>
              <a:t> pentru aliniere sau reguli privind modul în care trebuie setate punctele de filare. Trebuie de reținut că filele funcționează bine cu condiția să fie utilizate în mod consecvent, limitate la indentarea logică și să nu fie utilizate pentru aliniere. Exemplu</a:t>
            </a:r>
            <a:r>
              <a:rPr lang="en-US" sz="1800" dirty="0">
                <a:effectLst/>
                <a:latin typeface="Times New Roman" panose="02020603050405020304" pitchFamily="18" charset="0"/>
                <a:ea typeface="Calibri" panose="020F0502020204030204" pitchFamily="34" charset="0"/>
              </a:rPr>
              <a:t>:</a:t>
            </a:r>
            <a:endParaRPr lang="ro-RO" dirty="0">
              <a:latin typeface="Times New Roman" panose="02020603050405020304" pitchFamily="18" charset="0"/>
              <a:ea typeface="Calibri" panose="020F0502020204030204" pitchFamily="34" charset="0"/>
            </a:endParaRPr>
          </a:p>
          <a:p>
            <a:pPr indent="0" algn="just">
              <a:lnSpc>
                <a:spcPct val="150000"/>
              </a:lnSpc>
              <a:buNone/>
            </a:pPr>
            <a:endParaRPr lang="ro-RO" sz="1800" dirty="0">
              <a:effectLst/>
              <a:latin typeface="Times New Roman" panose="02020603050405020304" pitchFamily="18" charset="0"/>
              <a:ea typeface="Calibri" panose="020F0502020204030204" pitchFamily="34" charset="0"/>
            </a:endParaRPr>
          </a:p>
          <a:p>
            <a:pPr indent="0" algn="just">
              <a:lnSpc>
                <a:spcPct val="150000"/>
              </a:lnSpc>
              <a:buNone/>
            </a:pPr>
            <a:endParaRPr lang="ro-RO" dirty="0">
              <a:latin typeface="Times New Roman" panose="02020603050405020304" pitchFamily="18" charset="0"/>
              <a:ea typeface="Calibri" panose="020F0502020204030204" pitchFamily="34" charset="0"/>
            </a:endParaRPr>
          </a:p>
          <a:p>
            <a:pPr indent="0" algn="just">
              <a:lnSpc>
                <a:spcPct val="150000"/>
              </a:lnSpc>
              <a:buNone/>
            </a:pPr>
            <a:endParaRPr lang="ro-RO" sz="1800" dirty="0">
              <a:effectLst/>
              <a:latin typeface="Times New Roman" panose="02020603050405020304" pitchFamily="18" charset="0"/>
              <a:ea typeface="Calibri" panose="020F0502020204030204" pitchFamily="34" charset="0"/>
            </a:endParaRPr>
          </a:p>
        </p:txBody>
      </p:sp>
      <p:pic>
        <p:nvPicPr>
          <p:cNvPr id="13" name="Picture 12">
            <a:extLst>
              <a:ext uri="{FF2B5EF4-FFF2-40B4-BE49-F238E27FC236}">
                <a16:creationId xmlns:a16="http://schemas.microsoft.com/office/drawing/2014/main" id="{80E40DA0-6E6B-3B3D-08DE-48B8D121D7D1}"/>
              </a:ext>
            </a:extLst>
          </p:cNvPr>
          <p:cNvPicPr>
            <a:picLocks noChangeAspect="1"/>
          </p:cNvPicPr>
          <p:nvPr/>
        </p:nvPicPr>
        <p:blipFill>
          <a:blip r:embed="rId3"/>
          <a:stretch>
            <a:fillRect/>
          </a:stretch>
        </p:blipFill>
        <p:spPr>
          <a:xfrm>
            <a:off x="5420904" y="4907234"/>
            <a:ext cx="3524431" cy="1778091"/>
          </a:xfrm>
          <a:prstGeom prst="rect">
            <a:avLst/>
          </a:prstGeom>
        </p:spPr>
      </p:pic>
    </p:spTree>
    <p:extLst>
      <p:ext uri="{BB962C8B-B14F-4D97-AF65-F5344CB8AC3E}">
        <p14:creationId xmlns:p14="http://schemas.microsoft.com/office/powerpoint/2010/main" val="127770701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3B12-21E0-3EF3-BC63-D98D6E87C261}"/>
              </a:ext>
            </a:extLst>
          </p:cNvPr>
          <p:cNvSpPr>
            <a:spLocks noGrp="1"/>
          </p:cNvSpPr>
          <p:nvPr>
            <p:ph type="title"/>
          </p:nvPr>
        </p:nvSpPr>
        <p:spPr>
          <a:xfrm>
            <a:off x="1484312" y="0"/>
            <a:ext cx="10018713" cy="1752599"/>
          </a:xfrm>
        </p:spPr>
        <p:txBody>
          <a:bodyPr>
            <a:normAutofit/>
          </a:bodyPr>
          <a:lstStyle/>
          <a:p>
            <a:r>
              <a:rPr lang="ro-RO" sz="2800" b="1" dirty="0">
                <a:latin typeface="Times New Roman" panose="02020603050405020304" pitchFamily="18" charset="0"/>
                <a:cs typeface="Times New Roman" panose="02020603050405020304" pitchFamily="18" charset="0"/>
              </a:rPr>
              <a:t>4.	Utilizarea Extensiilor pentru un Code </a:t>
            </a:r>
            <a:r>
              <a:rPr lang="ro-RO" sz="2800" b="1" dirty="0" err="1">
                <a:latin typeface="Times New Roman" panose="02020603050405020304" pitchFamily="18" charset="0"/>
                <a:cs typeface="Times New Roman" panose="02020603050405020304" pitchFamily="18" charset="0"/>
              </a:rPr>
              <a:t>Style</a:t>
            </a:r>
            <a:r>
              <a:rPr lang="ro-RO" sz="2800" b="1" dirty="0">
                <a:latin typeface="Times New Roman" panose="02020603050405020304" pitchFamily="18" charset="0"/>
                <a:cs typeface="Times New Roman" panose="02020603050405020304" pitchFamily="18" charset="0"/>
              </a:rPr>
              <a:t> Particular</a:t>
            </a:r>
            <a:endParaRPr lang="en-US" sz="2800" b="1" dirty="0">
              <a:latin typeface="Times New Roman" panose="02020603050405020304" pitchFamily="18" charset="0"/>
              <a:cs typeface="Times New Roman" panose="02020603050405020304" pitchFamily="18" charset="0"/>
            </a:endParaRPr>
          </a:p>
        </p:txBody>
      </p:sp>
      <p:sp>
        <p:nvSpPr>
          <p:cNvPr id="5" name="Substituent conținut 2">
            <a:extLst>
              <a:ext uri="{FF2B5EF4-FFF2-40B4-BE49-F238E27FC236}">
                <a16:creationId xmlns:a16="http://schemas.microsoft.com/office/drawing/2014/main" id="{2F16E0F2-2AA5-D32C-A249-773A21E6BD33}"/>
              </a:ext>
            </a:extLst>
          </p:cNvPr>
          <p:cNvSpPr>
            <a:spLocks noGrp="1"/>
          </p:cNvSpPr>
          <p:nvPr>
            <p:ph idx="1"/>
          </p:nvPr>
        </p:nvSpPr>
        <p:spPr>
          <a:xfrm>
            <a:off x="1484312" y="1981202"/>
            <a:ext cx="10018712" cy="3124200"/>
          </a:xfrm>
        </p:spPr>
        <p:txBody>
          <a:bodyPr>
            <a:normAutofit/>
          </a:bodyPr>
          <a:lstStyle/>
          <a:p>
            <a:pPr indent="0" algn="just">
              <a:lnSpc>
                <a:spcPct val="150000"/>
              </a:lnSpc>
              <a:buNone/>
            </a:pPr>
            <a:r>
              <a:rPr lang="ro-RO" sz="1800" dirty="0">
                <a:latin typeface="Times New Roman" panose="02020603050405020304" pitchFamily="18" charset="0"/>
                <a:ea typeface="Calibri" panose="020F0502020204030204" pitchFamily="34" charset="0"/>
              </a:rPr>
              <a:t>	Pentru a </a:t>
            </a:r>
            <a:r>
              <a:rPr lang="ro-RO" sz="1800" dirty="0">
                <a:effectLst/>
                <a:latin typeface="Times New Roman" panose="02020603050405020304" pitchFamily="18" charset="0"/>
                <a:ea typeface="Calibri" panose="020F0502020204030204" pitchFamily="34" charset="0"/>
              </a:rPr>
              <a:t>simplifica programarea într-un redactor textual există extensii care ajută programatorii să aibă un code </a:t>
            </a:r>
            <a:r>
              <a:rPr lang="ro-RO" sz="1800" dirty="0" err="1">
                <a:effectLst/>
                <a:latin typeface="Times New Roman" panose="02020603050405020304" pitchFamily="18" charset="0"/>
                <a:ea typeface="Calibri" panose="020F0502020204030204" pitchFamily="34" charset="0"/>
              </a:rPr>
              <a:t>style</a:t>
            </a:r>
            <a:r>
              <a:rPr lang="ro-RO" sz="1800" dirty="0">
                <a:effectLst/>
                <a:latin typeface="Times New Roman" panose="02020603050405020304" pitchFamily="18" charset="0"/>
                <a:ea typeface="Calibri" panose="020F0502020204030204" pitchFamily="34" charset="0"/>
              </a:rPr>
              <a:t> unit în diferite limbaje de programare. Unul dintre cel mai popular folosit pe larg de mulți dezvoltatori în Visual Studio Code (care este un editor de text realizat de Microsoft pentru Windows, Linux și </a:t>
            </a:r>
            <a:r>
              <a:rPr lang="ro-RO" sz="1800" dirty="0" err="1">
                <a:effectLst/>
                <a:latin typeface="Times New Roman" panose="02020603050405020304" pitchFamily="18" charset="0"/>
                <a:ea typeface="Calibri" panose="020F0502020204030204" pitchFamily="34" charset="0"/>
              </a:rPr>
              <a:t>macOS</a:t>
            </a:r>
            <a:r>
              <a:rPr lang="ro-RO" sz="1800" dirty="0">
                <a:effectLst/>
                <a:latin typeface="Times New Roman" panose="02020603050405020304" pitchFamily="18" charset="0"/>
                <a:ea typeface="Calibri" panose="020F0502020204030204" pitchFamily="34" charset="0"/>
              </a:rPr>
              <a:t>) este: </a:t>
            </a:r>
            <a:r>
              <a:rPr lang="ro-RO" sz="1800" dirty="0" err="1">
                <a:effectLst/>
                <a:latin typeface="Times New Roman" panose="02020603050405020304" pitchFamily="18" charset="0"/>
                <a:ea typeface="Calibri" panose="020F0502020204030204" pitchFamily="34" charset="0"/>
              </a:rPr>
              <a:t>Prettier</a:t>
            </a:r>
            <a:r>
              <a:rPr lang="ro-RO" sz="1800" dirty="0">
                <a:effectLst/>
                <a:latin typeface="Times New Roman" panose="02020603050405020304" pitchFamily="18" charset="0"/>
                <a:ea typeface="Calibri" panose="020F0502020204030204" pitchFamily="34" charset="0"/>
              </a:rPr>
              <a:t> – Code </a:t>
            </a:r>
            <a:r>
              <a:rPr lang="ro-RO" sz="1800" dirty="0" err="1">
                <a:effectLst/>
                <a:latin typeface="Times New Roman" panose="02020603050405020304" pitchFamily="18" charset="0"/>
                <a:ea typeface="Calibri" panose="020F0502020204030204" pitchFamily="34" charset="0"/>
              </a:rPr>
              <a:t>formater</a:t>
            </a:r>
            <a:r>
              <a:rPr lang="ro-RO" sz="1800" dirty="0">
                <a:effectLst/>
                <a:latin typeface="Times New Roman" panose="02020603050405020304" pitchFamily="18" charset="0"/>
                <a:ea typeface="Calibri" panose="020F0502020204030204" pitchFamily="34" charset="0"/>
              </a:rPr>
              <a:t> realizat în anul 2016.</a:t>
            </a:r>
          </a:p>
          <a:p>
            <a:pPr indent="0" algn="just">
              <a:lnSpc>
                <a:spcPct val="150000"/>
              </a:lnSpc>
              <a:buNone/>
            </a:pPr>
            <a:r>
              <a:rPr lang="ro-RO" sz="1800" dirty="0">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rPr>
              <a:t> În marea majoritate IDE-urile (care este un mediu de dezvoltare integrat) precum Visual Studio au deja încorporat în programă un formator foarte bun și nu este necesar de a instala unul.</a:t>
            </a:r>
          </a:p>
          <a:p>
            <a:pPr indent="0" algn="just">
              <a:lnSpc>
                <a:spcPct val="150000"/>
              </a:lnSpc>
              <a:buNone/>
            </a:pPr>
            <a:endParaRPr lang="ro-RO"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85281585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762D-6DCE-34F9-7497-84544D5A439E}"/>
              </a:ext>
            </a:extLst>
          </p:cNvPr>
          <p:cNvSpPr>
            <a:spLocks noGrp="1"/>
          </p:cNvSpPr>
          <p:nvPr>
            <p:ph type="title"/>
          </p:nvPr>
        </p:nvSpPr>
        <p:spPr>
          <a:xfrm>
            <a:off x="1484310" y="0"/>
            <a:ext cx="10018713" cy="2153919"/>
          </a:xfrm>
        </p:spPr>
        <p:txBody>
          <a:bodyPr>
            <a:noAutofit/>
          </a:bodyPr>
          <a:lstStyle/>
          <a:p>
            <a:r>
              <a:rPr lang="ro-RO" sz="2800" b="1" kern="0" dirty="0">
                <a:effectLst/>
                <a:latin typeface="Times New Roman" panose="02020603050405020304" pitchFamily="18" charset="0"/>
                <a:ea typeface="Times New Roman" panose="02020603050405020304" pitchFamily="18" charset="0"/>
                <a:cs typeface="Times New Roman" panose="02020603050405020304" pitchFamily="18" charset="0"/>
              </a:rPr>
              <a:t>5. ANALIZA CODE STYLE-ULUI A PROGRAMLELOR ÎN LIMBAJUL DE PROGRAMARE C# ȘI APLICAREA INSTRUMENTELOR PENTRU STILIZAREA CODULUI</a:t>
            </a:r>
            <a:b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4800" dirty="0"/>
          </a:p>
        </p:txBody>
      </p:sp>
      <p:sp>
        <p:nvSpPr>
          <p:cNvPr id="6" name="TextBox 5">
            <a:extLst>
              <a:ext uri="{FF2B5EF4-FFF2-40B4-BE49-F238E27FC236}">
                <a16:creationId xmlns:a16="http://schemas.microsoft.com/office/drawing/2014/main" id="{7F15BCFA-D0CD-B584-D7D2-1B8BF533F1D1}"/>
              </a:ext>
            </a:extLst>
          </p:cNvPr>
          <p:cNvSpPr txBox="1"/>
          <p:nvPr/>
        </p:nvSpPr>
        <p:spPr>
          <a:xfrm>
            <a:off x="1484310" y="1301634"/>
            <a:ext cx="10018712" cy="873572"/>
          </a:xfrm>
          <a:prstGeom prst="rect">
            <a:avLst/>
          </a:prstGeom>
          <a:noFill/>
        </p:spPr>
        <p:txBody>
          <a:bodyPr wrap="square">
            <a:spAutoFit/>
          </a:bodyPr>
          <a:lstStyle/>
          <a:p>
            <a:pPr indent="0" algn="just">
              <a:lnSpc>
                <a:spcPct val="150000"/>
              </a:lnSpc>
              <a:buNone/>
            </a:pPr>
            <a:r>
              <a:rPr lang="ro-RO" sz="1800" dirty="0">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rPr>
              <a:t>Va fi analizat stilul  de cod într-o programă scrisă de compania Microsoft și a unui începător. La început va fi analizat codul companiei Microsoft care a scris calculatorul pentru Windows 10/11.</a:t>
            </a:r>
          </a:p>
        </p:txBody>
      </p:sp>
      <p:pic>
        <p:nvPicPr>
          <p:cNvPr id="12" name="Picture 11">
            <a:extLst>
              <a:ext uri="{FF2B5EF4-FFF2-40B4-BE49-F238E27FC236}">
                <a16:creationId xmlns:a16="http://schemas.microsoft.com/office/drawing/2014/main" id="{C8165762-D38D-6910-8469-F23330674E5B}"/>
              </a:ext>
            </a:extLst>
          </p:cNvPr>
          <p:cNvPicPr>
            <a:picLocks noChangeAspect="1"/>
          </p:cNvPicPr>
          <p:nvPr/>
        </p:nvPicPr>
        <p:blipFill>
          <a:blip r:embed="rId2"/>
          <a:stretch>
            <a:fillRect/>
          </a:stretch>
        </p:blipFill>
        <p:spPr>
          <a:xfrm>
            <a:off x="1753341" y="2371015"/>
            <a:ext cx="4805431" cy="1843652"/>
          </a:xfrm>
          <a:prstGeom prst="rect">
            <a:avLst/>
          </a:prstGeom>
        </p:spPr>
      </p:pic>
      <p:pic>
        <p:nvPicPr>
          <p:cNvPr id="14" name="Picture 13">
            <a:extLst>
              <a:ext uri="{FF2B5EF4-FFF2-40B4-BE49-F238E27FC236}">
                <a16:creationId xmlns:a16="http://schemas.microsoft.com/office/drawing/2014/main" id="{4CF72E48-3288-CC47-89CF-C60E8BAB1110}"/>
              </a:ext>
            </a:extLst>
          </p:cNvPr>
          <p:cNvPicPr>
            <a:picLocks noChangeAspect="1"/>
          </p:cNvPicPr>
          <p:nvPr/>
        </p:nvPicPr>
        <p:blipFill>
          <a:blip r:embed="rId3"/>
          <a:stretch>
            <a:fillRect/>
          </a:stretch>
        </p:blipFill>
        <p:spPr>
          <a:xfrm>
            <a:off x="7145079" y="2313678"/>
            <a:ext cx="4614528" cy="1958326"/>
          </a:xfrm>
          <a:prstGeom prst="rect">
            <a:avLst/>
          </a:prstGeom>
        </p:spPr>
      </p:pic>
      <p:pic>
        <p:nvPicPr>
          <p:cNvPr id="16" name="Picture 15">
            <a:extLst>
              <a:ext uri="{FF2B5EF4-FFF2-40B4-BE49-F238E27FC236}">
                <a16:creationId xmlns:a16="http://schemas.microsoft.com/office/drawing/2014/main" id="{BE742836-31B4-41DC-07BA-6CC6A73D57DD}"/>
              </a:ext>
            </a:extLst>
          </p:cNvPr>
          <p:cNvPicPr>
            <a:picLocks noChangeAspect="1"/>
          </p:cNvPicPr>
          <p:nvPr/>
        </p:nvPicPr>
        <p:blipFill>
          <a:blip r:embed="rId4"/>
          <a:stretch>
            <a:fillRect/>
          </a:stretch>
        </p:blipFill>
        <p:spPr>
          <a:xfrm>
            <a:off x="1753341" y="4342040"/>
            <a:ext cx="4740325" cy="1814211"/>
          </a:xfrm>
          <a:prstGeom prst="rect">
            <a:avLst/>
          </a:prstGeom>
        </p:spPr>
      </p:pic>
      <p:pic>
        <p:nvPicPr>
          <p:cNvPr id="18" name="Picture 17">
            <a:extLst>
              <a:ext uri="{FF2B5EF4-FFF2-40B4-BE49-F238E27FC236}">
                <a16:creationId xmlns:a16="http://schemas.microsoft.com/office/drawing/2014/main" id="{80F4B51A-16EA-DF4D-2027-FDA0C2990AF3}"/>
              </a:ext>
            </a:extLst>
          </p:cNvPr>
          <p:cNvPicPr>
            <a:picLocks noChangeAspect="1"/>
          </p:cNvPicPr>
          <p:nvPr/>
        </p:nvPicPr>
        <p:blipFill>
          <a:blip r:embed="rId5"/>
          <a:stretch>
            <a:fillRect/>
          </a:stretch>
        </p:blipFill>
        <p:spPr>
          <a:xfrm>
            <a:off x="7145079" y="4410476"/>
            <a:ext cx="4587949" cy="1788304"/>
          </a:xfrm>
          <a:prstGeom prst="rect">
            <a:avLst/>
          </a:prstGeom>
        </p:spPr>
      </p:pic>
    </p:spTree>
    <p:extLst>
      <p:ext uri="{BB962C8B-B14F-4D97-AF65-F5344CB8AC3E}">
        <p14:creationId xmlns:p14="http://schemas.microsoft.com/office/powerpoint/2010/main" val="330381464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B321-47C5-737D-26B7-46ADF76981DF}"/>
              </a:ext>
            </a:extLst>
          </p:cNvPr>
          <p:cNvSpPr>
            <a:spLocks noGrp="1"/>
          </p:cNvSpPr>
          <p:nvPr>
            <p:ph type="title"/>
          </p:nvPr>
        </p:nvSpPr>
        <p:spPr>
          <a:xfrm>
            <a:off x="1484309" y="0"/>
            <a:ext cx="10018713" cy="1752599"/>
          </a:xfrm>
        </p:spPr>
        <p:txBody>
          <a:bodyPr>
            <a:noAutofit/>
          </a:bodyPr>
          <a:lstStyle/>
          <a:p>
            <a:r>
              <a:rPr lang="ro-RO"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ANALIZA CODE STYLE-ULUI A PROGRAMLELOR ÎN LIMBAJUL DE PROGRAMARE C# ȘI APLICAREA INSTRUMENTELOR PENTRU STILIZAREA CODULUI</a:t>
            </a:r>
            <a:endParaRPr lang="en-US" sz="2800" dirty="0"/>
          </a:p>
        </p:txBody>
      </p:sp>
      <p:sp>
        <p:nvSpPr>
          <p:cNvPr id="4" name="TextBox 3">
            <a:extLst>
              <a:ext uri="{FF2B5EF4-FFF2-40B4-BE49-F238E27FC236}">
                <a16:creationId xmlns:a16="http://schemas.microsoft.com/office/drawing/2014/main" id="{D8520FE9-F4B2-0030-085C-F1988638A2ED}"/>
              </a:ext>
            </a:extLst>
          </p:cNvPr>
          <p:cNvSpPr txBox="1"/>
          <p:nvPr/>
        </p:nvSpPr>
        <p:spPr>
          <a:xfrm>
            <a:off x="1484309" y="1588713"/>
            <a:ext cx="10018712" cy="458074"/>
          </a:xfrm>
          <a:prstGeom prst="rect">
            <a:avLst/>
          </a:prstGeom>
          <a:noFill/>
        </p:spPr>
        <p:txBody>
          <a:bodyPr wrap="square">
            <a:spAutoFit/>
          </a:bodyPr>
          <a:lstStyle/>
          <a:p>
            <a:pPr indent="0" algn="just">
              <a:lnSpc>
                <a:spcPct val="150000"/>
              </a:lnSpc>
              <a:buNone/>
            </a:pPr>
            <a:r>
              <a:rPr lang="ro-RO" sz="1800" dirty="0">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rPr>
              <a:t>Mai departe vom analiza codul începătorului care a scris un calculator simplu.</a:t>
            </a:r>
          </a:p>
        </p:txBody>
      </p:sp>
      <p:pic>
        <p:nvPicPr>
          <p:cNvPr id="6" name="Picture 5">
            <a:extLst>
              <a:ext uri="{FF2B5EF4-FFF2-40B4-BE49-F238E27FC236}">
                <a16:creationId xmlns:a16="http://schemas.microsoft.com/office/drawing/2014/main" id="{0F1893D7-3881-36F7-97C1-6B4A93E9BF9B}"/>
              </a:ext>
            </a:extLst>
          </p:cNvPr>
          <p:cNvPicPr>
            <a:picLocks noChangeAspect="1"/>
          </p:cNvPicPr>
          <p:nvPr/>
        </p:nvPicPr>
        <p:blipFill>
          <a:blip r:embed="rId2"/>
          <a:stretch>
            <a:fillRect/>
          </a:stretch>
        </p:blipFill>
        <p:spPr>
          <a:xfrm>
            <a:off x="2012557" y="2099115"/>
            <a:ext cx="3527006" cy="2233213"/>
          </a:xfrm>
          <a:prstGeom prst="rect">
            <a:avLst/>
          </a:prstGeom>
        </p:spPr>
      </p:pic>
      <p:pic>
        <p:nvPicPr>
          <p:cNvPr id="8" name="Picture 7">
            <a:extLst>
              <a:ext uri="{FF2B5EF4-FFF2-40B4-BE49-F238E27FC236}">
                <a16:creationId xmlns:a16="http://schemas.microsoft.com/office/drawing/2014/main" id="{4C9B79C4-9278-FC04-2B62-A1BFAB868844}"/>
              </a:ext>
            </a:extLst>
          </p:cNvPr>
          <p:cNvPicPr>
            <a:picLocks noChangeAspect="1"/>
          </p:cNvPicPr>
          <p:nvPr/>
        </p:nvPicPr>
        <p:blipFill>
          <a:blip r:embed="rId3"/>
          <a:stretch>
            <a:fillRect/>
          </a:stretch>
        </p:blipFill>
        <p:spPr>
          <a:xfrm>
            <a:off x="7612912" y="2102919"/>
            <a:ext cx="3890109" cy="2209785"/>
          </a:xfrm>
          <a:prstGeom prst="rect">
            <a:avLst/>
          </a:prstGeom>
        </p:spPr>
      </p:pic>
      <p:pic>
        <p:nvPicPr>
          <p:cNvPr id="10" name="Picture 9">
            <a:extLst>
              <a:ext uri="{FF2B5EF4-FFF2-40B4-BE49-F238E27FC236}">
                <a16:creationId xmlns:a16="http://schemas.microsoft.com/office/drawing/2014/main" id="{4A4A8C4A-DB82-A61F-1CF1-EAA0D9DFDF5E}"/>
              </a:ext>
            </a:extLst>
          </p:cNvPr>
          <p:cNvPicPr>
            <a:picLocks noChangeAspect="1"/>
          </p:cNvPicPr>
          <p:nvPr/>
        </p:nvPicPr>
        <p:blipFill>
          <a:blip r:embed="rId4"/>
          <a:stretch>
            <a:fillRect/>
          </a:stretch>
        </p:blipFill>
        <p:spPr>
          <a:xfrm>
            <a:off x="2012557" y="4384656"/>
            <a:ext cx="3760922" cy="1921073"/>
          </a:xfrm>
          <a:prstGeom prst="rect">
            <a:avLst/>
          </a:prstGeom>
        </p:spPr>
      </p:pic>
      <p:pic>
        <p:nvPicPr>
          <p:cNvPr id="12" name="Picture 11">
            <a:extLst>
              <a:ext uri="{FF2B5EF4-FFF2-40B4-BE49-F238E27FC236}">
                <a16:creationId xmlns:a16="http://schemas.microsoft.com/office/drawing/2014/main" id="{A3BF72BA-0361-DD20-8237-E1EB97FED399}"/>
              </a:ext>
            </a:extLst>
          </p:cNvPr>
          <p:cNvPicPr>
            <a:picLocks noChangeAspect="1"/>
          </p:cNvPicPr>
          <p:nvPr/>
        </p:nvPicPr>
        <p:blipFill>
          <a:blip r:embed="rId5"/>
          <a:stretch>
            <a:fillRect/>
          </a:stretch>
        </p:blipFill>
        <p:spPr>
          <a:xfrm>
            <a:off x="6660637" y="4367649"/>
            <a:ext cx="4842384" cy="1803275"/>
          </a:xfrm>
          <a:prstGeom prst="rect">
            <a:avLst/>
          </a:prstGeom>
        </p:spPr>
      </p:pic>
    </p:spTree>
    <p:extLst>
      <p:ext uri="{BB962C8B-B14F-4D97-AF65-F5344CB8AC3E}">
        <p14:creationId xmlns:p14="http://schemas.microsoft.com/office/powerpoint/2010/main" val="109520642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55E8-C143-E705-4C6B-D3B63477C521}"/>
              </a:ext>
            </a:extLst>
          </p:cNvPr>
          <p:cNvSpPr>
            <a:spLocks noGrp="1"/>
          </p:cNvSpPr>
          <p:nvPr>
            <p:ph type="title"/>
          </p:nvPr>
        </p:nvSpPr>
        <p:spPr>
          <a:xfrm>
            <a:off x="1484310" y="0"/>
            <a:ext cx="10018713" cy="1752599"/>
          </a:xfrm>
        </p:spPr>
        <p:txBody>
          <a:bodyPr>
            <a:normAutofit/>
          </a:bodyPr>
          <a:lstStyle/>
          <a:p>
            <a:r>
              <a:rPr lang="ro-MD" sz="2800" b="1" dirty="0">
                <a:latin typeface="Times New Roman" panose="02020603050405020304" pitchFamily="18" charset="0"/>
                <a:cs typeface="Times New Roman" panose="02020603050405020304" pitchFamily="18" charset="0"/>
              </a:rPr>
              <a:t>CONCLUZII</a:t>
            </a:r>
            <a:endParaRPr lang="en-US" sz="2800" dirty="0"/>
          </a:p>
        </p:txBody>
      </p:sp>
      <p:sp>
        <p:nvSpPr>
          <p:cNvPr id="3" name="Content Placeholder 2">
            <a:extLst>
              <a:ext uri="{FF2B5EF4-FFF2-40B4-BE49-F238E27FC236}">
                <a16:creationId xmlns:a16="http://schemas.microsoft.com/office/drawing/2014/main" id="{59CFA02D-6EEB-7071-EB86-FFF2C1A0D663}"/>
              </a:ext>
            </a:extLst>
          </p:cNvPr>
          <p:cNvSpPr>
            <a:spLocks noGrp="1"/>
          </p:cNvSpPr>
          <p:nvPr>
            <p:ph idx="1"/>
          </p:nvPr>
        </p:nvSpPr>
        <p:spPr>
          <a:xfrm>
            <a:off x="1484310" y="1866899"/>
            <a:ext cx="10018713" cy="3124201"/>
          </a:xfrm>
        </p:spPr>
        <p:txBody>
          <a:bodyPr/>
          <a:lstStyle/>
          <a:p>
            <a:pPr marL="0" indent="0">
              <a:buNone/>
            </a:pPr>
            <a:r>
              <a:rPr lang="ro-M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În baza materiei studiate </a:t>
            </a:r>
            <a:r>
              <a:rPr lang="ro-RO" sz="1800" dirty="0">
                <a:effectLst/>
                <a:latin typeface="Times New Roman" panose="02020603050405020304" pitchFamily="18" charset="0"/>
                <a:ea typeface="Calibri" panose="020F0502020204030204" pitchFamily="34" charset="0"/>
              </a:rPr>
              <a:t>se poate de constatat că este necesar de a avea un cod </a:t>
            </a:r>
            <a:r>
              <a:rPr lang="ro-RO" sz="1800" dirty="0" err="1">
                <a:effectLst/>
                <a:latin typeface="Times New Roman" panose="02020603050405020304" pitchFamily="18" charset="0"/>
                <a:ea typeface="Calibri" panose="020F0502020204030204" pitchFamily="34" charset="0"/>
              </a:rPr>
              <a:t>style</a:t>
            </a:r>
            <a:r>
              <a:rPr lang="ro-RO" sz="1800" dirty="0">
                <a:effectLst/>
                <a:latin typeface="Times New Roman" panose="02020603050405020304" pitchFamily="18" charset="0"/>
                <a:ea typeface="Calibri" panose="020F0502020204030204" pitchFamily="34" charset="0"/>
              </a:rPr>
              <a:t> unic. Standardele de codificare sunt o serie de proceduri care pot fi definite pentru un anumit limbaj de programare, specificând un stil de programare, metode și proceduri diferite. Aceste proceduri pot fi pentru diferite aspecte ale programului scris în limbajul respectiv. Ele pot fi considerate atribute esențiale ale dezvoltării unui program.</a:t>
            </a:r>
          </a:p>
          <a:p>
            <a:pPr marL="0" indent="0">
              <a:buNone/>
            </a:pPr>
            <a:r>
              <a:rPr lang="ro-RO" dirty="0"/>
              <a:t>	</a:t>
            </a:r>
            <a:r>
              <a:rPr lang="ro-RO" sz="1800" dirty="0">
                <a:latin typeface="Times New Roman" panose="02020603050405020304" pitchFamily="18" charset="0"/>
                <a:cs typeface="Times New Roman" panose="02020603050405020304" pitchFamily="18" charset="0"/>
              </a:rPr>
              <a:t>La fel trebuie de ținut cont că trebuie de folosit regulile generale ale unui limbaj de programare pentru a crea o extensie ce poate simplifica lucrul dezvoltatorilor, deoarece fiecare are preferințele sale proprii. Spre </a:t>
            </a:r>
            <a:r>
              <a:rPr lang="ro-RO" sz="1800" dirty="0">
                <a:effectLst/>
                <a:latin typeface="Times New Roman" panose="02020603050405020304" pitchFamily="18" charset="0"/>
                <a:ea typeface="Calibri" panose="020F0502020204030204" pitchFamily="34" charset="0"/>
              </a:rPr>
              <a:t>exemplu compania Google preferă să folosească o listă la utilizarea variabilelor publice pe când compania Microsoft nu are așa preferință. </a:t>
            </a:r>
            <a:endParaRPr lang="en-US" dirty="0"/>
          </a:p>
        </p:txBody>
      </p:sp>
    </p:spTree>
    <p:extLst>
      <p:ext uri="{BB962C8B-B14F-4D97-AF65-F5344CB8AC3E}">
        <p14:creationId xmlns:p14="http://schemas.microsoft.com/office/powerpoint/2010/main" val="3369920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E9E0-311B-983A-8EF6-1E66446075DD}"/>
              </a:ext>
            </a:extLst>
          </p:cNvPr>
          <p:cNvSpPr>
            <a:spLocks noGrp="1"/>
          </p:cNvSpPr>
          <p:nvPr>
            <p:ph type="title"/>
          </p:nvPr>
        </p:nvSpPr>
        <p:spPr>
          <a:xfrm>
            <a:off x="1484309" y="0"/>
            <a:ext cx="10018713" cy="1752599"/>
          </a:xfrm>
        </p:spPr>
        <p:txBody>
          <a:bodyPr>
            <a:normAutofit/>
          </a:bodyPr>
          <a:lstStyle/>
          <a:p>
            <a:r>
              <a:rPr lang="ro-MD" sz="2800" b="1" dirty="0">
                <a:latin typeface="Times New Roman" panose="02020603050405020304" pitchFamily="18" charset="0"/>
                <a:cs typeface="Times New Roman" panose="02020603050405020304" pitchFamily="18" charset="0"/>
              </a:rPr>
              <a:t>LISTA BIBLIOGRAFICĂ</a:t>
            </a:r>
            <a:endParaRPr lang="en-US" sz="2800" dirty="0"/>
          </a:p>
        </p:txBody>
      </p:sp>
      <p:sp>
        <p:nvSpPr>
          <p:cNvPr id="4" name="Substituent conținut 2">
            <a:extLst>
              <a:ext uri="{FF2B5EF4-FFF2-40B4-BE49-F238E27FC236}">
                <a16:creationId xmlns:a16="http://schemas.microsoft.com/office/drawing/2014/main" id="{0C84904A-6184-7443-3D0B-EAA5A8FEF784}"/>
              </a:ext>
            </a:extLst>
          </p:cNvPr>
          <p:cNvSpPr>
            <a:spLocks noGrp="1"/>
          </p:cNvSpPr>
          <p:nvPr>
            <p:ph idx="1"/>
          </p:nvPr>
        </p:nvSpPr>
        <p:spPr>
          <a:xfrm>
            <a:off x="2362087" y="1404765"/>
            <a:ext cx="8263156" cy="4681057"/>
          </a:xfrm>
        </p:spPr>
        <p:txBody>
          <a:bodyPr>
            <a:normAutofit fontScale="92500" lnSpcReduction="10000"/>
          </a:bodyPr>
          <a:lstStyle/>
          <a:p>
            <a:pPr marL="342900" indent="-342900">
              <a:lnSpc>
                <a:spcPct val="150000"/>
              </a:lnSpc>
              <a:buFont typeface="+mj-lt"/>
              <a:buAutoNum type="arabicPeriod"/>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Informații generale despre code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style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[online] [vizitat </a:t>
            </a:r>
            <a:r>
              <a:rPr lang="ro-MD" sz="1800" dirty="0">
                <a:latin typeface="Times New Roman" panose="02020603050405020304" pitchFamily="18" charset="0"/>
                <a:ea typeface="Calibri" panose="020F0502020204030204" pitchFamily="34" charset="0"/>
                <a:cs typeface="Times New Roman" panose="02020603050405020304" pitchFamily="18" charset="0"/>
              </a:rPr>
              <a:t>8</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.4.2022]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URL: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2"/>
              </a:rPr>
              <a:t>https://en.wikipedia.org/wiki/Programming_style</a:t>
            </a:r>
            <a:endPar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MALINA Tran Reguli generale pentru formatarea codului tău [online] [vizitat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8</a:t>
            </a: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4</a:t>
            </a: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.2021]. URL: </a:t>
            </a:r>
            <a:r>
              <a:rPr lang="ro-RO" sz="18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https://medium.com/tech-and-the-city/10-rules-for-formatting-your-code-1153e60b28cf</a:t>
            </a:r>
            <a:r>
              <a:rPr lang="ro-RO" sz="1800" u="none" strike="noStrike"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buFont typeface="+mj-lt"/>
              <a:buAutoNum type="arabicPeriod"/>
            </a:pP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Site-</a:t>
            </a:r>
            <a:r>
              <a:rPr lang="en-US" sz="1800" spc="50" dirty="0" err="1">
                <a:effectLst/>
                <a:latin typeface="Times New Roman" panose="02020603050405020304" pitchFamily="18" charset="0"/>
                <a:ea typeface="Calibri" panose="020F0502020204030204" pitchFamily="34" charset="0"/>
                <a:cs typeface="Times New Roman" panose="02020603050405020304" pitchFamily="18" charset="0"/>
              </a:rPr>
              <a:t>ul</a:t>
            </a: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0" dirty="0" err="1">
                <a:effectLst/>
                <a:latin typeface="Times New Roman" panose="02020603050405020304" pitchFamily="18" charset="0"/>
                <a:ea typeface="Calibri" panose="020F0502020204030204" pitchFamily="34" charset="0"/>
                <a:cs typeface="Times New Roman" panose="02020603050405020304" pitchFamily="18" charset="0"/>
              </a:rPr>
              <a:t>oficial</a:t>
            </a: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0" dirty="0" err="1">
                <a:effectLst/>
                <a:latin typeface="Times New Roman" panose="02020603050405020304" pitchFamily="18" charset="0"/>
                <a:ea typeface="Calibri" panose="020F0502020204030204" pitchFamily="34" charset="0"/>
                <a:cs typeface="Times New Roman" panose="02020603050405020304" pitchFamily="18" charset="0"/>
              </a:rPr>
              <a:t>pentru</a:t>
            </a: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0" dirty="0" err="1">
                <a:effectLst/>
                <a:latin typeface="Times New Roman" panose="02020603050405020304" pitchFamily="18" charset="0"/>
                <a:ea typeface="Calibri" panose="020F0502020204030204" pitchFamily="34" charset="0"/>
                <a:cs typeface="Times New Roman" panose="02020603050405020304" pitchFamily="18" charset="0"/>
              </a:rPr>
              <a:t>extensia</a:t>
            </a: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 Prettier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[online] [vizitat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12</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.4.2022]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URL: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u="sng" dirty="0">
                <a:solidFill>
                  <a:srgbClr val="0000FF"/>
                </a:solidFill>
                <a:latin typeface="Times New Roman" panose="02020603050405020304" pitchFamily="18" charset="0"/>
                <a:ea typeface="Calibri" panose="020F0502020204030204" pitchFamily="34" charset="0"/>
                <a:hlinkClick r:id="rId4"/>
              </a:rPr>
              <a:t>https://prettier.io/</a:t>
            </a:r>
            <a:endParaRPr lang="en-US" sz="1800" u="sng" dirty="0">
              <a:solidFill>
                <a:srgbClr val="0000FF"/>
              </a:solidFill>
              <a:effectLst/>
              <a:latin typeface="Times New Roman" panose="02020603050405020304" pitchFamily="18" charset="0"/>
              <a:ea typeface="Calibri" panose="020F0502020204030204" pitchFamily="34" charset="0"/>
            </a:endParaRPr>
          </a:p>
          <a:p>
            <a:pPr marL="342900" indent="-342900">
              <a:lnSpc>
                <a:spcPct val="150000"/>
              </a:lnSpc>
              <a:buFont typeface="+mj-lt"/>
              <a:buAutoNum type="arabicPeriod"/>
            </a:pPr>
            <a:r>
              <a:rPr lang="en-US" sz="1800" spc="50" dirty="0" err="1">
                <a:effectLst/>
                <a:latin typeface="Times New Roman" panose="02020603050405020304" pitchFamily="18" charset="0"/>
                <a:ea typeface="Calibri" panose="020F0502020204030204" pitchFamily="34" charset="0"/>
                <a:cs typeface="Times New Roman" panose="02020603050405020304" pitchFamily="18" charset="0"/>
              </a:rPr>
              <a:t>Codul</a:t>
            </a: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0" dirty="0" err="1">
                <a:effectLst/>
                <a:latin typeface="Times New Roman" panose="02020603050405020304" pitchFamily="18" charset="0"/>
                <a:ea typeface="Calibri" panose="020F0502020204030204" pitchFamily="34" charset="0"/>
                <a:cs typeface="Times New Roman" panose="02020603050405020304" pitchFamily="18" charset="0"/>
              </a:rPr>
              <a:t>companiei</a:t>
            </a: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 Microsoft care a </a:t>
            </a:r>
            <a:r>
              <a:rPr lang="en-US" sz="1800" spc="50" dirty="0" err="1">
                <a:effectLst/>
                <a:latin typeface="Times New Roman" panose="02020603050405020304" pitchFamily="18" charset="0"/>
                <a:ea typeface="Calibri" panose="020F0502020204030204" pitchFamily="34" charset="0"/>
                <a:cs typeface="Times New Roman" panose="02020603050405020304" pitchFamily="18" charset="0"/>
              </a:rPr>
              <a:t>scris</a:t>
            </a: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0" dirty="0" err="1">
                <a:effectLst/>
                <a:latin typeface="Times New Roman" panose="02020603050405020304" pitchFamily="18" charset="0"/>
                <a:ea typeface="Calibri" panose="020F0502020204030204" pitchFamily="34" charset="0"/>
                <a:cs typeface="Times New Roman" panose="02020603050405020304" pitchFamily="18" charset="0"/>
              </a:rPr>
              <a:t>calculatorul</a:t>
            </a: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[online] [vizitat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23</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.4.2022]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URL: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u="sng" dirty="0">
                <a:solidFill>
                  <a:srgbClr val="0000FF"/>
                </a:solidFill>
                <a:latin typeface="Times New Roman" panose="02020603050405020304" pitchFamily="18" charset="0"/>
                <a:ea typeface="Calibri" panose="020F0502020204030204" pitchFamily="34" charset="0"/>
                <a:hlinkClick r:id="rId5"/>
              </a:rPr>
              <a:t>https://github.com/microsoft/calculator</a:t>
            </a:r>
            <a:endParaRPr lang="en-US" sz="1800" u="sng" dirty="0">
              <a:solidFill>
                <a:srgbClr val="0000FF"/>
              </a:solidFill>
              <a:effectLst/>
              <a:latin typeface="Times New Roman" panose="02020603050405020304" pitchFamily="18" charset="0"/>
              <a:ea typeface="Calibri" panose="020F0502020204030204" pitchFamily="34" charset="0"/>
            </a:endParaRPr>
          </a:p>
          <a:p>
            <a:pPr marL="342900" indent="-342900">
              <a:lnSpc>
                <a:spcPct val="150000"/>
              </a:lnSpc>
              <a:buFont typeface="+mj-lt"/>
              <a:buAutoNum type="arabicPeriod"/>
            </a:pPr>
            <a:r>
              <a:rPr lang="en-US" sz="1800" spc="50" dirty="0" err="1">
                <a:effectLst/>
                <a:latin typeface="Times New Roman" panose="02020603050405020304" pitchFamily="18" charset="0"/>
                <a:ea typeface="Calibri" panose="020F0502020204030204" pitchFamily="34" charset="0"/>
                <a:cs typeface="Times New Roman" panose="02020603050405020304" pitchFamily="18" charset="0"/>
              </a:rPr>
              <a:t>Codul</a:t>
            </a: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0" dirty="0" err="1">
                <a:effectLst/>
                <a:latin typeface="Times New Roman" panose="02020603050405020304" pitchFamily="18" charset="0"/>
                <a:ea typeface="Calibri" panose="020F0502020204030204" pitchFamily="34" charset="0"/>
                <a:cs typeface="Times New Roman" panose="02020603050405020304" pitchFamily="18" charset="0"/>
              </a:rPr>
              <a:t>începătorului</a:t>
            </a: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 care a </a:t>
            </a:r>
            <a:r>
              <a:rPr lang="en-US" sz="1800" spc="50" dirty="0" err="1">
                <a:effectLst/>
                <a:latin typeface="Times New Roman" panose="02020603050405020304" pitchFamily="18" charset="0"/>
                <a:ea typeface="Calibri" panose="020F0502020204030204" pitchFamily="34" charset="0"/>
                <a:cs typeface="Times New Roman" panose="02020603050405020304" pitchFamily="18" charset="0"/>
              </a:rPr>
              <a:t>scris</a:t>
            </a: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50" dirty="0" err="1">
                <a:effectLst/>
                <a:latin typeface="Times New Roman" panose="02020603050405020304" pitchFamily="18" charset="0"/>
                <a:ea typeface="Calibri" panose="020F0502020204030204" pitchFamily="34" charset="0"/>
                <a:cs typeface="Times New Roman" panose="02020603050405020304" pitchFamily="18" charset="0"/>
              </a:rPr>
              <a:t>calculatorul</a:t>
            </a: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[online] [vizitat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12</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.4.2022]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URL: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u="sng" dirty="0">
                <a:solidFill>
                  <a:srgbClr val="0000FF"/>
                </a:solidFill>
                <a:latin typeface="Times New Roman" panose="02020603050405020304" pitchFamily="18" charset="0"/>
                <a:ea typeface="Calibri" panose="020F0502020204030204" pitchFamily="34" charset="0"/>
                <a:hlinkClick r:id="rId6"/>
              </a:rPr>
              <a:t>https://github.com/petrediana/Calculator</a:t>
            </a:r>
            <a:endParaRPr lang="en-US" sz="1800" spc="5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3765635"/>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2199639" y="2582863"/>
            <a:ext cx="7243603" cy="762001"/>
          </a:xfrm>
        </p:spPr>
        <p:txBody>
          <a:bodyPr anchor="t">
            <a:normAutofit/>
          </a:bodyPr>
          <a:lstStyle/>
          <a:p>
            <a:pPr marL="0" indent="0">
              <a:buNone/>
            </a:pPr>
            <a:r>
              <a:rPr lang="en-US" sz="3600" dirty="0">
                <a:latin typeface="Times New Roman" panose="02020603050405020304" pitchFamily="18" charset="0"/>
                <a:cs typeface="Times New Roman" panose="02020603050405020304" pitchFamily="18" charset="0"/>
              </a:rPr>
              <a:t>MUL</a:t>
            </a:r>
            <a:r>
              <a:rPr lang="ro-MD" sz="3600" dirty="0">
                <a:latin typeface="Times New Roman" panose="02020603050405020304" pitchFamily="18" charset="0"/>
                <a:cs typeface="Times New Roman" panose="02020603050405020304" pitchFamily="18" charset="0"/>
              </a:rPr>
              <a:t>ȚUMESC PENTRU ATENȚIE.</a:t>
            </a:r>
            <a:endParaRPr lang="en-US" sz="36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B455-A393-F0B8-034C-906A46FF23DB}"/>
              </a:ext>
            </a:extLst>
          </p:cNvPr>
          <p:cNvSpPr>
            <a:spLocks noGrp="1"/>
          </p:cNvSpPr>
          <p:nvPr>
            <p:ph type="title"/>
          </p:nvPr>
        </p:nvSpPr>
        <p:spPr>
          <a:xfrm>
            <a:off x="1484312" y="0"/>
            <a:ext cx="10018713" cy="1752599"/>
          </a:xfrm>
        </p:spPr>
        <p:txBody>
          <a:bodyPr>
            <a:normAutofit/>
          </a:bodyPr>
          <a:lstStyle/>
          <a:p>
            <a:r>
              <a:rPr lang="en-US" sz="2800" b="1" dirty="0">
                <a:latin typeface="Times New Roman" panose="02020603050405020304" pitchFamily="18" charset="0"/>
                <a:cs typeface="Times New Roman" panose="02020603050405020304" pitchFamily="18" charset="0"/>
              </a:rPr>
              <a:t>INTRODUCERE</a:t>
            </a:r>
            <a:endParaRPr lang="en-US" sz="3200" dirty="0"/>
          </a:p>
        </p:txBody>
      </p:sp>
      <p:sp>
        <p:nvSpPr>
          <p:cNvPr id="4" name="Substituent conținut 2">
            <a:extLst>
              <a:ext uri="{FF2B5EF4-FFF2-40B4-BE49-F238E27FC236}">
                <a16:creationId xmlns:a16="http://schemas.microsoft.com/office/drawing/2014/main" id="{0B875D23-385A-C8DD-1FF2-8EB32ACB7983}"/>
              </a:ext>
            </a:extLst>
          </p:cNvPr>
          <p:cNvSpPr>
            <a:spLocks noGrp="1"/>
          </p:cNvSpPr>
          <p:nvPr>
            <p:ph idx="1"/>
          </p:nvPr>
        </p:nvSpPr>
        <p:spPr>
          <a:xfrm>
            <a:off x="1484313" y="1808480"/>
            <a:ext cx="10018712" cy="3982720"/>
          </a:xfrm>
        </p:spPr>
        <p:txBody>
          <a:bodyPr>
            <a:normAutofit/>
          </a:bodyPr>
          <a:lstStyle/>
          <a:p>
            <a:pPr marL="0" indent="0" algn="just">
              <a:lnSpc>
                <a:spcPct val="150000"/>
              </a:lnSpc>
              <a:spcBef>
                <a:spcPts val="0"/>
              </a:spcBef>
              <a:buNone/>
            </a:pPr>
            <a:r>
              <a:rPr lang="ro-RO" sz="1800" dirty="0">
                <a:latin typeface="Times New Roman" panose="02020603050405020304" pitchFamily="18" charset="0"/>
                <a:ea typeface="Calibri" panose="020F0502020204030204" pitchFamily="34" charset="0"/>
                <a:cs typeface="Times New Roman" panose="02020603050405020304" pitchFamily="18" charset="0"/>
              </a:rPr>
              <a:t>	Pentru a fi un programator bun este nevoie nu numai de a cunoaște bine un limbaj de programare ci și de a avea un code </a:t>
            </a:r>
            <a:r>
              <a:rPr lang="ro-RO" sz="1800" dirty="0" err="1">
                <a:latin typeface="Times New Roman" panose="02020603050405020304" pitchFamily="18" charset="0"/>
                <a:ea typeface="Calibri" panose="020F0502020204030204" pitchFamily="34" charset="0"/>
                <a:cs typeface="Times New Roman" panose="02020603050405020304" pitchFamily="18" charset="0"/>
              </a:rPr>
              <a:t>style</a:t>
            </a:r>
            <a:r>
              <a:rPr lang="ro-RO" sz="1800" dirty="0">
                <a:latin typeface="Times New Roman" panose="02020603050405020304" pitchFamily="18" charset="0"/>
                <a:ea typeface="Calibri" panose="020F0502020204030204" pitchFamily="34" charset="0"/>
                <a:cs typeface="Times New Roman" panose="02020603050405020304" pitchFamily="18" charset="0"/>
              </a:rPr>
              <a:t> impecabil</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 Astfel este mult mai ușor de a lucra în echipă chiar și de la distanță fără contact direct, în regim online.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latin typeface="Times New Roman" panose="02020603050405020304" pitchFamily="18" charset="0"/>
                <a:ea typeface="Calibri" panose="020F0502020204030204" pitchFamily="34" charset="0"/>
                <a:cs typeface="Times New Roman" panose="02020603050405020304" pitchFamily="18" charset="0"/>
              </a:rPr>
              <a:t>Utilizatorii obișnuiți doar folosesc programa scrisă de dezvoltator și nu știu că în afara limbajului de programare e la fel important ca el să aibă și un code </a:t>
            </a:r>
            <a:r>
              <a:rPr lang="ro-RO" sz="1800" dirty="0" err="1">
                <a:latin typeface="Times New Roman" panose="02020603050405020304" pitchFamily="18" charset="0"/>
                <a:ea typeface="Calibri" panose="020F0502020204030204" pitchFamily="34" charset="0"/>
                <a:cs typeface="Times New Roman" panose="02020603050405020304" pitchFamily="18" charset="0"/>
              </a:rPr>
              <a:t>style</a:t>
            </a:r>
            <a:r>
              <a:rPr lang="ro-RO" sz="1800" dirty="0">
                <a:latin typeface="Times New Roman" panose="02020603050405020304" pitchFamily="18" charset="0"/>
                <a:ea typeface="Calibri" panose="020F0502020204030204" pitchFamily="34" charset="0"/>
                <a:cs typeface="Times New Roman" panose="02020603050405020304" pitchFamily="18" charset="0"/>
              </a:rPr>
              <a:t> unic</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50000"/>
              </a:lnSpc>
              <a:spcBef>
                <a:spcPts val="0"/>
              </a:spcBef>
              <a:buNone/>
            </a:pPr>
            <a:r>
              <a:rPr lang="ro-MD" sz="1800" dirty="0">
                <a:latin typeface="Times New Roman" panose="02020603050405020304" pitchFamily="18" charset="0"/>
                <a:ea typeface="Calibri" panose="020F0502020204030204" pitchFamily="34" charset="0"/>
                <a:cs typeface="Times New Roman" panose="02020603050405020304" pitchFamily="18" charset="0"/>
              </a:rPr>
              <a:t>	Actualitatea.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Analiza diferitor surse și a pieței IT denotă că pentru a-ți asigura un loc de muncă ca programator, în afara cunoașterii limbajului cerut este nevoie și de cunoașterea code </a:t>
            </a:r>
            <a:r>
              <a:rPr lang="ro-MD" sz="1800" dirty="0" err="1">
                <a:effectLst/>
                <a:latin typeface="Times New Roman" panose="02020603050405020304" pitchFamily="18" charset="0"/>
                <a:ea typeface="Calibri" panose="020F0502020204030204" pitchFamily="34" charset="0"/>
                <a:cs typeface="Times New Roman" panose="02020603050405020304" pitchFamily="18" charset="0"/>
              </a:rPr>
              <a:t>style</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-ului.</a:t>
            </a:r>
            <a:endParaRPr lang="ru-RU" sz="2000" dirty="0"/>
          </a:p>
        </p:txBody>
      </p:sp>
    </p:spTree>
    <p:extLst>
      <p:ext uri="{BB962C8B-B14F-4D97-AF65-F5344CB8AC3E}">
        <p14:creationId xmlns:p14="http://schemas.microsoft.com/office/powerpoint/2010/main" val="1477901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C3EC-FDC5-B3C6-0C8F-1452B9C8B063}"/>
              </a:ext>
            </a:extLst>
          </p:cNvPr>
          <p:cNvSpPr>
            <a:spLocks noGrp="1"/>
          </p:cNvSpPr>
          <p:nvPr>
            <p:ph type="title"/>
          </p:nvPr>
        </p:nvSpPr>
        <p:spPr>
          <a:xfrm>
            <a:off x="1484310" y="0"/>
            <a:ext cx="10018713" cy="1752599"/>
          </a:xfrm>
        </p:spPr>
        <p:txBody>
          <a:bodyPr>
            <a:normAutofit/>
          </a:bodyPr>
          <a:lstStyle/>
          <a:p>
            <a:r>
              <a:rPr lang="ro-RO" sz="2800" b="1" dirty="0">
                <a:latin typeface="Times New Roman" panose="02020603050405020304" pitchFamily="18" charset="0"/>
                <a:cs typeface="Times New Roman" panose="02020603050405020304" pitchFamily="18" charset="0"/>
              </a:rPr>
              <a:t>INTRODUCERE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A5A69B-6942-3CFC-AC5B-F491302E5B8F}"/>
              </a:ext>
            </a:extLst>
          </p:cNvPr>
          <p:cNvSpPr>
            <a:spLocks noGrp="1"/>
          </p:cNvSpPr>
          <p:nvPr>
            <p:ph idx="1"/>
          </p:nvPr>
        </p:nvSpPr>
        <p:spPr>
          <a:xfrm>
            <a:off x="1484309" y="1493520"/>
            <a:ext cx="10018713" cy="4602481"/>
          </a:xfrm>
        </p:spPr>
        <p:txBody>
          <a:bodyPr>
            <a:normAutofit/>
          </a:bodyPr>
          <a:lstStyle/>
          <a:p>
            <a:pPr marL="0" indent="0" algn="just">
              <a:lnSpc>
                <a:spcPct val="150000"/>
              </a:lnSpc>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MD" sz="1800" b="1" dirty="0">
                <a:effectLst/>
                <a:latin typeface="Times New Roman" panose="02020603050405020304" pitchFamily="18" charset="0"/>
                <a:ea typeface="Calibri" panose="020F0502020204030204" pitchFamily="34" charset="0"/>
                <a:cs typeface="Times New Roman" panose="02020603050405020304" pitchFamily="18" charset="0"/>
              </a:rPr>
              <a:t>Scopul lucrării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constă în cercetarea standardelor code </a:t>
            </a:r>
            <a:r>
              <a:rPr lang="ro-MD" sz="1800" dirty="0" err="1">
                <a:effectLst/>
                <a:latin typeface="Times New Roman" panose="02020603050405020304" pitchFamily="18" charset="0"/>
                <a:ea typeface="Calibri" panose="020F0502020204030204" pitchFamily="34" charset="0"/>
                <a:cs typeface="Times New Roman" panose="02020603050405020304" pitchFamily="18" charset="0"/>
              </a:rPr>
              <a:t>style</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  aplicate în limbajul de programare C#, utilizarea instrumentelor de verificare și aplicare a acestora pentru asigurarea lizibilității codului.</a:t>
            </a:r>
            <a:endParaRPr lang="ro-MD" sz="1800" dirty="0">
              <a:effectLst/>
              <a:latin typeface="Times New Roman" panose="02020603050405020304" pitchFamily="18" charset="0"/>
              <a:ea typeface="Calibri" panose="020F0502020204030204" pitchFamily="34" charset="0"/>
            </a:endParaRPr>
          </a:p>
          <a:p>
            <a:pPr marL="0" indent="0" algn="just">
              <a:lnSpc>
                <a:spcPct val="150000"/>
              </a:lnSpc>
              <a:buNone/>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Pentru atingerea scopului au fost formulate următoarele obiective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pPr>
            <a:r>
              <a:rPr lang="it-IT" sz="1800" dirty="0">
                <a:effectLst/>
                <a:latin typeface="Times New Roman" panose="02020603050405020304" pitchFamily="18" charset="0"/>
                <a:ea typeface="Calibri" panose="020F0502020204030204" pitchFamily="34" charset="0"/>
              </a:rPr>
              <a:t>Studierea literaturii de specialitate la tema cercetării;</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Analiza codului în limbajul C# referitor la respectarea principiilor de code </a:t>
            </a:r>
            <a:r>
              <a:rPr lang="ro-MD" sz="1800">
                <a:effectLst/>
                <a:latin typeface="Times New Roman" panose="02020603050405020304" pitchFamily="18" charset="0"/>
                <a:ea typeface="Calibri" panose="020F0502020204030204" pitchFamily="34" charset="0"/>
                <a:cs typeface="Times New Roman" panose="02020603050405020304" pitchFamily="18" charset="0"/>
              </a:rPr>
              <a:t>style;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Utilizarea instrumentelor pentru înlăturarea erorilor de stilizare</a:t>
            </a: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latin typeface="Times New Roman" panose="02020603050405020304" pitchFamily="18" charset="0"/>
              <a:cs typeface="Times New Roman" panose="02020603050405020304" pitchFamily="18" charset="0"/>
            </a:endParaRPr>
          </a:p>
          <a:p>
            <a:pPr marL="0" indent="0">
              <a:buNone/>
            </a:pPr>
            <a:endParaRPr lang="en-US" sz="600" dirty="0"/>
          </a:p>
        </p:txBody>
      </p:sp>
    </p:spTree>
    <p:extLst>
      <p:ext uri="{BB962C8B-B14F-4D97-AF65-F5344CB8AC3E}">
        <p14:creationId xmlns:p14="http://schemas.microsoft.com/office/powerpoint/2010/main" val="40209563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6F4E-DD71-DEDE-643F-FB54203A78EF}"/>
              </a:ext>
            </a:extLst>
          </p:cNvPr>
          <p:cNvSpPr>
            <a:spLocks noGrp="1"/>
          </p:cNvSpPr>
          <p:nvPr>
            <p:ph type="title"/>
          </p:nvPr>
        </p:nvSpPr>
        <p:spPr>
          <a:xfrm>
            <a:off x="1484313" y="0"/>
            <a:ext cx="10018713" cy="1752599"/>
          </a:xfrm>
        </p:spPr>
        <p:txBody>
          <a:bodyPr>
            <a:normAutofit/>
          </a:bodyPr>
          <a:lstStyle/>
          <a:p>
            <a:r>
              <a:rPr lang="ro-MD" sz="2800" b="1" dirty="0">
                <a:latin typeface="Times New Roman" panose="02020603050405020304" pitchFamily="18" charset="0"/>
                <a:cs typeface="Times New Roman" panose="02020603050405020304" pitchFamily="18" charset="0"/>
              </a:rPr>
              <a:t>STRUCTURA LUCRĂRII</a:t>
            </a:r>
            <a:endParaRPr lang="en-US" sz="2800" dirty="0"/>
          </a:p>
        </p:txBody>
      </p:sp>
      <p:sp>
        <p:nvSpPr>
          <p:cNvPr id="4" name="Substituent conținut 2">
            <a:extLst>
              <a:ext uri="{FF2B5EF4-FFF2-40B4-BE49-F238E27FC236}">
                <a16:creationId xmlns:a16="http://schemas.microsoft.com/office/drawing/2014/main" id="{DC084C7B-B0B3-8122-8E17-B20649ED95C6}"/>
              </a:ext>
            </a:extLst>
          </p:cNvPr>
          <p:cNvSpPr>
            <a:spLocks noGrp="1"/>
          </p:cNvSpPr>
          <p:nvPr>
            <p:ph idx="1"/>
          </p:nvPr>
        </p:nvSpPr>
        <p:spPr>
          <a:xfrm>
            <a:off x="1484313" y="1229360"/>
            <a:ext cx="10018712" cy="4561840"/>
          </a:xfrm>
        </p:spPr>
        <p:txBody>
          <a:bodyPr>
            <a:normAutofit/>
          </a:bodyPr>
          <a:lstStyle/>
          <a:p>
            <a:pPr indent="0" algn="just">
              <a:lnSpc>
                <a:spcPct val="150000"/>
              </a:lnSpc>
              <a:buNone/>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Lucrarea este structurată în 2 capitole. </a:t>
            </a:r>
          </a:p>
          <a:p>
            <a:pPr marL="514350" indent="-285750" algn="just">
              <a:lnSpc>
                <a:spcPct val="150000"/>
              </a:lnSpc>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În primul capitol este prezentată informația generală despre code </a:t>
            </a:r>
            <a:r>
              <a:rPr lang="ro-MD" sz="1800" dirty="0" err="1">
                <a:effectLst/>
                <a:latin typeface="Times New Roman" panose="02020603050405020304" pitchFamily="18" charset="0"/>
                <a:ea typeface="Calibri" panose="020F0502020204030204" pitchFamily="34" charset="0"/>
                <a:cs typeface="Times New Roman" panose="02020603050405020304" pitchFamily="18" charset="0"/>
              </a:rPr>
              <a:t>style</a:t>
            </a:r>
            <a:r>
              <a:rPr lang="ro-MD" sz="1800" dirty="0">
                <a:latin typeface="Times New Roman" panose="02020603050405020304" pitchFamily="18" charset="0"/>
                <a:ea typeface="Calibri" panose="020F0502020204030204" pitchFamily="34" charset="0"/>
                <a:cs typeface="Times New Roman" panose="02020603050405020304" pitchFamily="18" charset="0"/>
              </a:rPr>
              <a:t> cu </a:t>
            </a: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exemple bune și rele. </a:t>
            </a:r>
          </a:p>
          <a:p>
            <a:pPr marL="514350" indent="-285750" algn="just">
              <a:lnSpc>
                <a:spcPct val="150000"/>
              </a:lnSpc>
            </a:pPr>
            <a:r>
              <a:rPr lang="ro-RO" sz="1800" dirty="0">
                <a:effectLst/>
                <a:latin typeface="Times New Roman" panose="02020603050405020304" pitchFamily="18" charset="0"/>
                <a:ea typeface="Calibri" panose="020F0502020204030204" pitchFamily="34" charset="0"/>
              </a:rPr>
              <a:t>În al doilea capitol sunt cercetate 2 programe în limbajul C# unde va fi analizat codul după toate regulile </a:t>
            </a:r>
            <a:r>
              <a:rPr lang="ro-RO" sz="1800" dirty="0" err="1">
                <a:effectLst/>
                <a:latin typeface="Times New Roman" panose="02020603050405020304" pitchFamily="18" charset="0"/>
                <a:ea typeface="Calibri" panose="020F0502020204030204" pitchFamily="34" charset="0"/>
              </a:rPr>
              <a:t>genereale</a:t>
            </a:r>
            <a:r>
              <a:rPr lang="ro-RO" sz="1800" dirty="0">
                <a:effectLst/>
                <a:latin typeface="Times New Roman" panose="02020603050405020304" pitchFamily="18" charset="0"/>
                <a:ea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43745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C060-4015-2D79-487E-EA1E7ED7BEA5}"/>
              </a:ext>
            </a:extLst>
          </p:cNvPr>
          <p:cNvSpPr>
            <a:spLocks noGrp="1"/>
          </p:cNvSpPr>
          <p:nvPr>
            <p:ph type="title"/>
          </p:nvPr>
        </p:nvSpPr>
        <p:spPr>
          <a:xfrm>
            <a:off x="1226181" y="0"/>
            <a:ext cx="10534969" cy="1752599"/>
          </a:xfrm>
        </p:spPr>
        <p:txBody>
          <a:bodyPr>
            <a:normAutofit/>
          </a:bodyPr>
          <a:lstStyle/>
          <a:p>
            <a:r>
              <a:rPr lang="ro-RO" sz="2800" b="1" dirty="0">
                <a:latin typeface="Times New Roman" panose="02020603050405020304" pitchFamily="18" charset="0"/>
                <a:cs typeface="Times New Roman" panose="02020603050405020304" pitchFamily="18" charset="0"/>
              </a:rPr>
              <a:t>1. </a:t>
            </a:r>
            <a:r>
              <a:rPr lang="fr-FR" sz="2800" b="1" dirty="0">
                <a:latin typeface="Times New Roman" panose="02020603050405020304" pitchFamily="18" charset="0"/>
                <a:cs typeface="Times New Roman" panose="02020603050405020304" pitchFamily="18" charset="0"/>
              </a:rPr>
              <a:t>CONCEPTELE DE BAZĂ A CODE STYLE-ULUI</a:t>
            </a:r>
            <a:endParaRPr lang="en-US" sz="2800" b="1" dirty="0">
              <a:latin typeface="Times New Roman" panose="02020603050405020304" pitchFamily="18" charset="0"/>
              <a:cs typeface="Times New Roman" panose="02020603050405020304" pitchFamily="18" charset="0"/>
            </a:endParaRPr>
          </a:p>
        </p:txBody>
      </p:sp>
      <p:sp>
        <p:nvSpPr>
          <p:cNvPr id="4" name="Substituent conținut 2">
            <a:extLst>
              <a:ext uri="{FF2B5EF4-FFF2-40B4-BE49-F238E27FC236}">
                <a16:creationId xmlns:a16="http://schemas.microsoft.com/office/drawing/2014/main" id="{5E38C4E0-51F7-C39C-A6F2-726A203986F9}"/>
              </a:ext>
            </a:extLst>
          </p:cNvPr>
          <p:cNvSpPr>
            <a:spLocks noGrp="1"/>
          </p:cNvSpPr>
          <p:nvPr>
            <p:ph idx="1"/>
          </p:nvPr>
        </p:nvSpPr>
        <p:spPr>
          <a:xfrm>
            <a:off x="1484313" y="1290320"/>
            <a:ext cx="10018712" cy="4856480"/>
          </a:xfrm>
        </p:spPr>
        <p:txBody>
          <a:bodyPr>
            <a:normAutofit/>
          </a:bodyPr>
          <a:lstStyle/>
          <a:p>
            <a:pPr marL="0" indent="0" algn="just">
              <a:lnSpc>
                <a:spcPct val="110000"/>
              </a:lnSpc>
              <a:buNone/>
            </a:pPr>
            <a:r>
              <a:rPr lang="ro-MD" sz="1800" dirty="0">
                <a:latin typeface="Times New Roman" panose="02020603050405020304" pitchFamily="18" charset="0"/>
                <a:ea typeface="Calibri" panose="020F0502020204030204" pitchFamily="34" charset="0"/>
                <a:cs typeface="Times New Roman" panose="02020603050405020304" pitchFamily="18" charset="0"/>
              </a:rPr>
              <a:t>	</a:t>
            </a:r>
            <a:r>
              <a:rPr lang="ro-RO" sz="1800" dirty="0">
                <a:latin typeface="Times New Roman" panose="02020603050405020304" pitchFamily="18" charset="0"/>
                <a:ea typeface="Calibri" panose="020F0502020204030204" pitchFamily="34" charset="0"/>
                <a:cs typeface="Times New Roman" panose="02020603050405020304" pitchFamily="18" charset="0"/>
              </a:rPr>
              <a:t>C</a:t>
            </a:r>
            <a:r>
              <a:rPr lang="ro-RO" sz="1800" dirty="0">
                <a:effectLst/>
                <a:latin typeface="Times New Roman" panose="02020603050405020304" pitchFamily="18" charset="0"/>
                <a:ea typeface="Calibri" panose="020F0502020204030204" pitchFamily="34" charset="0"/>
              </a:rPr>
              <a:t>ode </a:t>
            </a:r>
            <a:r>
              <a:rPr lang="ro-RO" sz="1800" dirty="0" err="1">
                <a:effectLst/>
                <a:latin typeface="Times New Roman" panose="02020603050405020304" pitchFamily="18" charset="0"/>
                <a:ea typeface="Calibri" panose="020F0502020204030204" pitchFamily="34" charset="0"/>
              </a:rPr>
              <a:t>style-ul</a:t>
            </a:r>
            <a:r>
              <a:rPr lang="ro-RO" sz="1800" dirty="0">
                <a:effectLst/>
                <a:latin typeface="Times New Roman" panose="02020603050405020304" pitchFamily="18" charset="0"/>
                <a:ea typeface="Calibri" panose="020F0502020204030204" pitchFamily="34" charset="0"/>
              </a:rPr>
              <a:t> reprezintă un set de reguli sau linii directoare utilizate la scrierea codului sursă pentru un program la calculator. Respectarea unui anumit stil de programare va ajuta programatorii să citească și să înțeleagă codul sursă conform stilului și să evite introducerea de erori. Stilurile de programare se ocupă în mod obișnuit de aspectul vizual al codului sursă, cu scopul de a fi lizibil.</a:t>
            </a:r>
          </a:p>
          <a:p>
            <a:pPr marL="0" indent="0" algn="just">
              <a:lnSpc>
                <a:spcPct val="110000"/>
              </a:lnSpc>
              <a:buNone/>
            </a:pPr>
            <a:r>
              <a:rPr lang="ro-M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Stilurile de programare sunt adesea concepute pentru un anumit limbaj de programare (sau familie de limbaje), stilul considerat bun în codul sursă C poate să nu fie considerat bun pentru codul sursă BASIC. Cu toate acestea, unele reguli sunt aplicate în mod obișnuit în multe limbaje.</a:t>
            </a:r>
          </a:p>
          <a:p>
            <a:pPr marL="0" indent="0" algn="just">
              <a:lnSpc>
                <a:spcPct val="110000"/>
              </a:lnSpc>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o-M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Cel mai important lucru atunci când se lucrează în echipă este comunicarea. Oamenii trebuie să poată lucra împreună eficient și singura modalitate de a face acest lucru este prin comunicare. În calitate de dezvoltatori, se comunică în primul rând prin cod. Se comunică cu alte părți ale software-ului prin cod și cu alți dezvoltatori tot prin cod. De aceasta codul trebuie să-și comunice în mod clar și simplu scopul.</a:t>
            </a:r>
          </a:p>
        </p:txBody>
      </p:sp>
    </p:spTree>
    <p:extLst>
      <p:ext uri="{BB962C8B-B14F-4D97-AF65-F5344CB8AC3E}">
        <p14:creationId xmlns:p14="http://schemas.microsoft.com/office/powerpoint/2010/main" val="190300510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0392-E3B0-66CD-B6DE-BC28DB3080BD}"/>
              </a:ext>
            </a:extLst>
          </p:cNvPr>
          <p:cNvSpPr>
            <a:spLocks noGrp="1"/>
          </p:cNvSpPr>
          <p:nvPr>
            <p:ph type="title"/>
          </p:nvPr>
        </p:nvSpPr>
        <p:spPr>
          <a:xfrm>
            <a:off x="1484313" y="0"/>
            <a:ext cx="10018713" cy="1290319"/>
          </a:xfrm>
        </p:spPr>
        <p:txBody>
          <a:bodyPr/>
          <a:lstStyle/>
          <a:p>
            <a:r>
              <a:rPr lang="ro-RO" sz="2800" b="1" dirty="0">
                <a:effectLst/>
                <a:latin typeface="Times New Roman" panose="02020603050405020304" pitchFamily="18" charset="0"/>
                <a:ea typeface="Times New Roman" panose="02020603050405020304" pitchFamily="18" charset="0"/>
                <a:cs typeface="Times New Roman" panose="02020603050405020304" pitchFamily="18" charset="0"/>
              </a:rPr>
              <a:t>2. Principiile aplicării a unui Code </a:t>
            </a:r>
            <a:r>
              <a:rPr lang="ro-RO" sz="2800" b="1" dirty="0" err="1">
                <a:effectLst/>
                <a:latin typeface="Times New Roman" panose="02020603050405020304" pitchFamily="18" charset="0"/>
                <a:ea typeface="Times New Roman" panose="02020603050405020304" pitchFamily="18" charset="0"/>
                <a:cs typeface="Times New Roman" panose="02020603050405020304" pitchFamily="18" charset="0"/>
              </a:rPr>
              <a:t>Style</a:t>
            </a:r>
            <a:b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4" name="Substituent conținut 2">
            <a:extLst>
              <a:ext uri="{FF2B5EF4-FFF2-40B4-BE49-F238E27FC236}">
                <a16:creationId xmlns:a16="http://schemas.microsoft.com/office/drawing/2014/main" id="{84E7B9B1-49AC-C4B2-0454-4DB98C4AF691}"/>
              </a:ext>
            </a:extLst>
          </p:cNvPr>
          <p:cNvSpPr>
            <a:spLocks noGrp="1"/>
          </p:cNvSpPr>
          <p:nvPr>
            <p:ph idx="1"/>
          </p:nvPr>
        </p:nvSpPr>
        <p:spPr>
          <a:xfrm>
            <a:off x="1484313" y="924560"/>
            <a:ext cx="10018712" cy="4866640"/>
          </a:xfrm>
        </p:spPr>
        <p:txBody>
          <a:bodyPr>
            <a:normAutofit/>
          </a:bodyPr>
          <a:lstStyle/>
          <a:p>
            <a:pPr indent="0" algn="just">
              <a:lnSpc>
                <a:spcPct val="150000"/>
              </a:lnSpc>
              <a:buNone/>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Există anumite reguli generale care se folosesc în toate limbajele pentru a avea un cod cât mai citeț. Iată câteva din ele:</a:t>
            </a:r>
          </a:p>
          <a:p>
            <a:pPr marL="571500" algn="just">
              <a:lnSpc>
                <a:spcPct val="150000"/>
              </a:lnSpc>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Fișierele trebuie păstrate având o cantitate mică, ceea ce se traduce la aproximativ 200 de linii per fișier (și nu mai mult de 500);</a:t>
            </a:r>
          </a:p>
          <a:p>
            <a:pPr marL="571500" algn="just">
              <a:lnSpc>
                <a:spcPct val="150000"/>
              </a:lnSpc>
            </a:pPr>
            <a:r>
              <a:rPr lang="ro-RO" sz="1800" dirty="0">
                <a:effectLst/>
                <a:latin typeface="Times New Roman" panose="02020603050405020304" pitchFamily="18" charset="0"/>
                <a:ea typeface="Calibri" panose="020F0502020204030204" pitchFamily="34" charset="0"/>
              </a:rPr>
              <a:t>Păstrarea fiecărui rând la mai puțin de 120 de caractere, de preferință mai puțin de 100;</a:t>
            </a:r>
          </a:p>
          <a:p>
            <a:pPr marL="571500" algn="just">
              <a:lnSpc>
                <a:spcPct val="150000"/>
              </a:lnSpc>
            </a:pPr>
            <a:r>
              <a:rPr lang="ro-RO" sz="1800" dirty="0">
                <a:effectLst/>
                <a:latin typeface="Times New Roman" panose="02020603050405020304" pitchFamily="18" charset="0"/>
                <a:ea typeface="Calibri" panose="020F0502020204030204" pitchFamily="34" charset="0"/>
              </a:rPr>
              <a:t>În POO variabilele de instanță ar trebui grupate într-un loc bine-cunoscut și ușor de găsit. În Java, variabilele se găsesc în partea de sus a paginii iar în C++, în partea de jos</a:t>
            </a:r>
            <a:r>
              <a:rPr lang="en-US" sz="1800" dirty="0">
                <a:effectLst/>
                <a:latin typeface="Times New Roman" panose="02020603050405020304" pitchFamily="18" charset="0"/>
                <a:ea typeface="Calibri" panose="020F0502020204030204" pitchFamily="34" charset="0"/>
              </a:rPr>
              <a:t>;</a:t>
            </a:r>
            <a:endParaRPr lang="ro-RO" sz="1800" dirty="0">
              <a:effectLst/>
              <a:latin typeface="Times New Roman" panose="02020603050405020304" pitchFamily="18" charset="0"/>
              <a:ea typeface="Calibri" panose="020F0502020204030204" pitchFamily="34" charset="0"/>
            </a:endParaRPr>
          </a:p>
          <a:p>
            <a:pPr marL="571500" algn="just">
              <a:lnSpc>
                <a:spcPct val="150000"/>
              </a:lnSpc>
            </a:pPr>
            <a:r>
              <a:rPr lang="ro-RO" sz="1800" dirty="0">
                <a:effectLst/>
                <a:latin typeface="Times New Roman" panose="02020603050405020304" pitchFamily="18" charset="0"/>
                <a:ea typeface="Calibri" panose="020F0502020204030204" pitchFamily="34" charset="0"/>
              </a:rPr>
              <a:t>Indentarea indică ierarhia și fiecare nivel (de exemplu nume de metode, blocuri) ar trebui să fie unul indentat la dreapta într-un fișier</a:t>
            </a:r>
            <a:r>
              <a:rPr lang="en-US" sz="1800" dirty="0">
                <a:effectLst/>
                <a:latin typeface="Times New Roman" panose="02020603050405020304" pitchFamily="18" charset="0"/>
                <a:ea typeface="Calibri" panose="020F0502020204030204" pitchFamily="34" charset="0"/>
              </a:rPr>
              <a:t>.</a:t>
            </a:r>
            <a:r>
              <a:rPr lang="ro-RO" sz="1800" dirty="0">
                <a:effectLst/>
                <a:latin typeface="Times New Roman" panose="02020603050405020304" pitchFamily="18" charset="0"/>
                <a:ea typeface="Calibri" panose="020F0502020204030204" pitchFamily="34" charset="0"/>
              </a:rPr>
              <a:t> </a:t>
            </a:r>
          </a:p>
          <a:p>
            <a:pPr marL="571500" algn="just">
              <a:lnSpc>
                <a:spcPct val="150000"/>
              </a:lnSpc>
            </a:pPr>
            <a:endParaRPr lang="ro-MD"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999787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403C-79A1-9460-1527-94601AFB424A}"/>
              </a:ext>
            </a:extLst>
          </p:cNvPr>
          <p:cNvSpPr>
            <a:spLocks noGrp="1"/>
          </p:cNvSpPr>
          <p:nvPr>
            <p:ph type="title"/>
          </p:nvPr>
        </p:nvSpPr>
        <p:spPr>
          <a:xfrm>
            <a:off x="1484313" y="0"/>
            <a:ext cx="10018713" cy="1752599"/>
          </a:xfrm>
        </p:spPr>
        <p:txBody>
          <a:bodyPr>
            <a:normAutofit/>
          </a:bodyPr>
          <a:lstStyle/>
          <a:p>
            <a:r>
              <a:rPr lang="ro-RO" sz="2800" b="1" dirty="0">
                <a:latin typeface="Times New Roman" panose="02020603050405020304" pitchFamily="18" charset="0"/>
                <a:cs typeface="Times New Roman" panose="02020603050405020304" pitchFamily="18" charset="0"/>
              </a:rPr>
              <a:t>3. Cerințele pentru un cod </a:t>
            </a:r>
            <a:r>
              <a:rPr lang="ro-RO" sz="2800" b="1" dirty="0" err="1">
                <a:latin typeface="Times New Roman" panose="02020603050405020304" pitchFamily="18" charset="0"/>
                <a:cs typeface="Times New Roman" panose="02020603050405020304" pitchFamily="18" charset="0"/>
              </a:rPr>
              <a:t>style</a:t>
            </a:r>
            <a:r>
              <a:rPr lang="ro-RO" sz="2800" b="1" dirty="0">
                <a:latin typeface="Times New Roman" panose="02020603050405020304" pitchFamily="18" charset="0"/>
                <a:cs typeface="Times New Roman" panose="02020603050405020304" pitchFamily="18" charset="0"/>
              </a:rPr>
              <a:t> bun </a:t>
            </a:r>
            <a:endParaRPr lang="en-US" sz="2800" b="1" dirty="0">
              <a:latin typeface="Times New Roman" panose="02020603050405020304" pitchFamily="18" charset="0"/>
              <a:cs typeface="Times New Roman" panose="02020603050405020304" pitchFamily="18" charset="0"/>
            </a:endParaRPr>
          </a:p>
        </p:txBody>
      </p:sp>
      <p:sp>
        <p:nvSpPr>
          <p:cNvPr id="4" name="Substituent conținut 2">
            <a:extLst>
              <a:ext uri="{FF2B5EF4-FFF2-40B4-BE49-F238E27FC236}">
                <a16:creationId xmlns:a16="http://schemas.microsoft.com/office/drawing/2014/main" id="{BA04A60A-3DA8-BDF2-A547-0A89F7182C30}"/>
              </a:ext>
            </a:extLst>
          </p:cNvPr>
          <p:cNvSpPr>
            <a:spLocks noGrp="1"/>
          </p:cNvSpPr>
          <p:nvPr>
            <p:ph idx="1"/>
          </p:nvPr>
        </p:nvSpPr>
        <p:spPr>
          <a:xfrm>
            <a:off x="1484313" y="2667000"/>
            <a:ext cx="10018712" cy="3124200"/>
          </a:xfrm>
        </p:spPr>
        <p:txBody>
          <a:bodyPr>
            <a:normAutofit/>
          </a:bodyPr>
          <a:lstStyle/>
          <a:p>
            <a:pPr indent="0" algn="just">
              <a:lnSpc>
                <a:spcPct val="150000"/>
              </a:lnSpc>
              <a:buNone/>
            </a:pPr>
            <a:r>
              <a:rPr lang="ro-M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Un cod corespunde normelor code </a:t>
            </a:r>
            <a:r>
              <a:rPr lang="ro-RO" sz="1800" dirty="0" err="1">
                <a:effectLst/>
                <a:latin typeface="Times New Roman" panose="02020603050405020304" pitchFamily="18" charset="0"/>
                <a:ea typeface="Calibri" panose="020F0502020204030204" pitchFamily="34" charset="0"/>
              </a:rPr>
              <a:t>style</a:t>
            </a:r>
            <a:r>
              <a:rPr lang="ro-RO" sz="1800" dirty="0">
                <a:effectLst/>
                <a:latin typeface="Times New Roman" panose="02020603050405020304" pitchFamily="18" charset="0"/>
                <a:ea typeface="Calibri" panose="020F0502020204030204" pitchFamily="34" charset="0"/>
              </a:rPr>
              <a:t>-ului dacă sunt respectate următoarele cerințe:</a:t>
            </a:r>
          </a:p>
          <a:p>
            <a:pPr marL="571500" algn="just">
              <a:lnSpc>
                <a:spcPct val="150000"/>
              </a:lnSpc>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Respectarea Identării Construcțiilor;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algn="just">
              <a:lnSpc>
                <a:spcPct val="150000"/>
              </a:lnSpc>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Utilizarea spațiilor libere;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algn="just">
              <a:lnSpc>
                <a:spcPct val="150000"/>
              </a:lnSpc>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Utilizarea Filelor.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None/>
            </a:pPr>
            <a:endParaRPr lang="ro-MD"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2905461"/>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03EB3-78B0-29D8-F2F4-D3D34A6BF7D8}"/>
              </a:ext>
            </a:extLst>
          </p:cNvPr>
          <p:cNvSpPr>
            <a:spLocks noGrp="1"/>
          </p:cNvSpPr>
          <p:nvPr>
            <p:ph type="title"/>
          </p:nvPr>
        </p:nvSpPr>
        <p:spPr>
          <a:xfrm>
            <a:off x="1484312" y="0"/>
            <a:ext cx="10018713" cy="1752599"/>
          </a:xfrm>
        </p:spPr>
        <p:txBody>
          <a:bodyPr>
            <a:normAutofit/>
          </a:bodyPr>
          <a:lstStyle/>
          <a:p>
            <a:r>
              <a:rPr lang="ro-RO" sz="2800" b="1" dirty="0">
                <a:latin typeface="Times New Roman" panose="02020603050405020304" pitchFamily="18" charset="0"/>
                <a:cs typeface="Times New Roman" panose="02020603050405020304" pitchFamily="18" charset="0"/>
              </a:rPr>
              <a:t>Cerințele pentru un cod </a:t>
            </a:r>
            <a:r>
              <a:rPr lang="ro-RO" sz="2800" b="1" dirty="0" err="1">
                <a:latin typeface="Times New Roman" panose="02020603050405020304" pitchFamily="18" charset="0"/>
                <a:cs typeface="Times New Roman" panose="02020603050405020304" pitchFamily="18" charset="0"/>
              </a:rPr>
              <a:t>style</a:t>
            </a:r>
            <a:r>
              <a:rPr lang="ro-RO" sz="2800" b="1" dirty="0">
                <a:latin typeface="Times New Roman" panose="02020603050405020304" pitchFamily="18" charset="0"/>
                <a:cs typeface="Times New Roman" panose="02020603050405020304" pitchFamily="18" charset="0"/>
              </a:rPr>
              <a:t> bun</a:t>
            </a:r>
            <a:endParaRPr lang="en-US" sz="2800" dirty="0"/>
          </a:p>
        </p:txBody>
      </p:sp>
      <p:sp>
        <p:nvSpPr>
          <p:cNvPr id="4" name="Substituent conținut 2">
            <a:extLst>
              <a:ext uri="{FF2B5EF4-FFF2-40B4-BE49-F238E27FC236}">
                <a16:creationId xmlns:a16="http://schemas.microsoft.com/office/drawing/2014/main" id="{4FA157F7-5BAF-9D62-B63E-4866F493E28F}"/>
              </a:ext>
            </a:extLst>
          </p:cNvPr>
          <p:cNvSpPr>
            <a:spLocks noGrp="1"/>
          </p:cNvSpPr>
          <p:nvPr>
            <p:ph idx="1"/>
          </p:nvPr>
        </p:nvSpPr>
        <p:spPr>
          <a:xfrm>
            <a:off x="1484313" y="990556"/>
            <a:ext cx="10018712" cy="4876888"/>
          </a:xfrm>
        </p:spPr>
        <p:txBody>
          <a:bodyPr>
            <a:normAutofit/>
          </a:bodyPr>
          <a:lstStyle/>
          <a:p>
            <a:pPr indent="0" algn="just">
              <a:lnSpc>
                <a:spcPct val="150000"/>
              </a:lnSpc>
              <a:buNone/>
            </a:pPr>
            <a:r>
              <a:rPr lang="ro-RO" sz="1800" dirty="0">
                <a:effectLst/>
                <a:latin typeface="Times New Roman" panose="02020603050405020304" pitchFamily="18" charset="0"/>
                <a:ea typeface="Calibri" panose="020F0502020204030204" pitchFamily="34" charset="0"/>
              </a:rPr>
              <a:t>	Stilurile de indentare ajută la identificarea fluxului de control și a blocurilor de cod. În unele limbaje de programare, indentarea este folosită pentru a delimita blocurile logice de cod, indentarea corectă în aceste cazuri este mai mult decât o chestiune de stil. În alte limbi, indentarea și spațiul alb nu afectează funcția, deși indentarea logică și consecventă face codul mai ușor de citit. </a:t>
            </a:r>
            <a:r>
              <a:rPr lang="ro-RO" sz="1800" dirty="0">
                <a:latin typeface="Times New Roman" panose="02020603050405020304" pitchFamily="18" charset="0"/>
                <a:ea typeface="Calibri" panose="020F0502020204030204" pitchFamily="34" charset="0"/>
              </a:rPr>
              <a:t>Spre exemplu</a:t>
            </a:r>
            <a:r>
              <a:rPr lang="en-US" sz="1800" dirty="0">
                <a:latin typeface="Times New Roman" panose="02020603050405020304" pitchFamily="18" charset="0"/>
                <a:ea typeface="Calibri" panose="020F0502020204030204" pitchFamily="34" charset="0"/>
              </a:rPr>
              <a:t>:</a:t>
            </a:r>
            <a:endParaRPr lang="ro-RO" sz="1800" dirty="0">
              <a:effectLst/>
              <a:latin typeface="Times New Roman" panose="02020603050405020304" pitchFamily="18" charset="0"/>
              <a:ea typeface="Calibri" panose="020F0502020204030204" pitchFamily="34" charset="0"/>
            </a:endParaRPr>
          </a:p>
          <a:p>
            <a:pPr indent="0" algn="just">
              <a:lnSpc>
                <a:spcPct val="150000"/>
              </a:lnSpc>
              <a:buNone/>
            </a:pPr>
            <a:endParaRPr lang="ro-RO" sz="1800" dirty="0">
              <a:effectLst/>
              <a:latin typeface="Times New Roman" panose="02020603050405020304" pitchFamily="18" charset="0"/>
              <a:ea typeface="Calibri" panose="020F0502020204030204" pitchFamily="34" charset="0"/>
            </a:endParaRPr>
          </a:p>
        </p:txBody>
      </p:sp>
      <p:pic>
        <p:nvPicPr>
          <p:cNvPr id="14" name="Picture 13">
            <a:extLst>
              <a:ext uri="{FF2B5EF4-FFF2-40B4-BE49-F238E27FC236}">
                <a16:creationId xmlns:a16="http://schemas.microsoft.com/office/drawing/2014/main" id="{01B031EB-1D17-1ABA-F739-5F2A9147BD63}"/>
              </a:ext>
            </a:extLst>
          </p:cNvPr>
          <p:cNvPicPr>
            <a:picLocks noChangeAspect="1"/>
          </p:cNvPicPr>
          <p:nvPr/>
        </p:nvPicPr>
        <p:blipFill>
          <a:blip r:embed="rId2"/>
          <a:stretch>
            <a:fillRect/>
          </a:stretch>
        </p:blipFill>
        <p:spPr>
          <a:xfrm>
            <a:off x="7918363" y="4140155"/>
            <a:ext cx="3365673" cy="1720938"/>
          </a:xfrm>
          <a:prstGeom prst="rect">
            <a:avLst/>
          </a:prstGeom>
        </p:spPr>
      </p:pic>
      <p:pic>
        <p:nvPicPr>
          <p:cNvPr id="16" name="Picture 15">
            <a:extLst>
              <a:ext uri="{FF2B5EF4-FFF2-40B4-BE49-F238E27FC236}">
                <a16:creationId xmlns:a16="http://schemas.microsoft.com/office/drawing/2014/main" id="{2FB7CEBE-FAC7-7948-5AFB-D893CA364FE3}"/>
              </a:ext>
            </a:extLst>
          </p:cNvPr>
          <p:cNvPicPr>
            <a:picLocks noChangeAspect="1"/>
          </p:cNvPicPr>
          <p:nvPr/>
        </p:nvPicPr>
        <p:blipFill>
          <a:blip r:embed="rId3"/>
          <a:stretch>
            <a:fillRect/>
          </a:stretch>
        </p:blipFill>
        <p:spPr>
          <a:xfrm>
            <a:off x="1848080" y="4140155"/>
            <a:ext cx="3352972" cy="1676486"/>
          </a:xfrm>
          <a:prstGeom prst="rect">
            <a:avLst/>
          </a:prstGeom>
        </p:spPr>
      </p:pic>
    </p:spTree>
    <p:extLst>
      <p:ext uri="{BB962C8B-B14F-4D97-AF65-F5344CB8AC3E}">
        <p14:creationId xmlns:p14="http://schemas.microsoft.com/office/powerpoint/2010/main" val="396022176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6500-72F1-3239-332E-628D084CF28B}"/>
              </a:ext>
            </a:extLst>
          </p:cNvPr>
          <p:cNvSpPr>
            <a:spLocks noGrp="1"/>
          </p:cNvSpPr>
          <p:nvPr>
            <p:ph type="title"/>
          </p:nvPr>
        </p:nvSpPr>
        <p:spPr>
          <a:xfrm>
            <a:off x="1484310" y="0"/>
            <a:ext cx="10018713" cy="1752599"/>
          </a:xfrm>
        </p:spPr>
        <p:txBody>
          <a:bodyPr>
            <a:normAutofit/>
          </a:bodyPr>
          <a:lstStyle/>
          <a:p>
            <a:r>
              <a:rPr lang="ro-RO" sz="2400" b="1" dirty="0">
                <a:latin typeface="Times New Roman" panose="02020603050405020304" pitchFamily="18" charset="0"/>
                <a:cs typeface="Times New Roman" panose="02020603050405020304" pitchFamily="18" charset="0"/>
              </a:rPr>
              <a:t>Cerințele pentru un cod </a:t>
            </a:r>
            <a:r>
              <a:rPr lang="ro-RO" sz="2400" b="1" dirty="0" err="1">
                <a:latin typeface="Times New Roman" panose="02020603050405020304" pitchFamily="18" charset="0"/>
                <a:cs typeface="Times New Roman" panose="02020603050405020304" pitchFamily="18" charset="0"/>
              </a:rPr>
              <a:t>style</a:t>
            </a:r>
            <a:r>
              <a:rPr lang="ro-RO" sz="2400" b="1" dirty="0">
                <a:latin typeface="Times New Roman" panose="02020603050405020304" pitchFamily="18" charset="0"/>
                <a:cs typeface="Times New Roman" panose="02020603050405020304" pitchFamily="18" charset="0"/>
              </a:rPr>
              <a:t> bun</a:t>
            </a:r>
            <a:endParaRPr lang="en-US" sz="2400" dirty="0"/>
          </a:p>
        </p:txBody>
      </p:sp>
      <p:sp>
        <p:nvSpPr>
          <p:cNvPr id="4" name="Substituent conținut 2">
            <a:extLst>
              <a:ext uri="{FF2B5EF4-FFF2-40B4-BE49-F238E27FC236}">
                <a16:creationId xmlns:a16="http://schemas.microsoft.com/office/drawing/2014/main" id="{64A843D4-D14C-7428-796B-96AFB346971A}"/>
              </a:ext>
            </a:extLst>
          </p:cNvPr>
          <p:cNvSpPr>
            <a:spLocks noGrp="1"/>
          </p:cNvSpPr>
          <p:nvPr>
            <p:ph idx="1"/>
          </p:nvPr>
        </p:nvSpPr>
        <p:spPr>
          <a:xfrm>
            <a:off x="1484313" y="1147764"/>
            <a:ext cx="10018712" cy="4643436"/>
          </a:xfrm>
        </p:spPr>
        <p:txBody>
          <a:bodyPr>
            <a:normAutofit/>
          </a:bodyPr>
          <a:lstStyle/>
          <a:p>
            <a:pPr indent="0" algn="just">
              <a:lnSpc>
                <a:spcPct val="150000"/>
              </a:lnSpc>
              <a:buNone/>
            </a:pPr>
            <a:r>
              <a:rPr lang="ro-RO" sz="1800" dirty="0">
                <a:effectLst/>
                <a:latin typeface="Times New Roman" panose="02020603050405020304" pitchFamily="18" charset="0"/>
                <a:ea typeface="Calibri" panose="020F0502020204030204" pitchFamily="34" charset="0"/>
              </a:rPr>
              <a:t>	Stilul legat de spațiul alb este folosit în mod obișnuit pentru a îmbunătăți lizibilitatea. În prezent, nu sunt cunoscute fapte concrete (concluzii din studii) despre care dintre stilurile de spații albe au cea mai bună lizibilitate. Fiecare are preferințele sale, care pot fi arătate în următoarele exemple de cod scris în limbajul C: </a:t>
            </a:r>
          </a:p>
          <a:p>
            <a:pPr indent="0" algn="just">
              <a:lnSpc>
                <a:spcPct val="150000"/>
              </a:lnSpc>
              <a:buNone/>
            </a:pPr>
            <a:endParaRPr lang="ro-RO" sz="1800" dirty="0">
              <a:effectLst/>
              <a:latin typeface="Times New Roman" panose="02020603050405020304" pitchFamily="18" charset="0"/>
              <a:ea typeface="Calibri" panose="020F0502020204030204" pitchFamily="34" charset="0"/>
            </a:endParaRPr>
          </a:p>
        </p:txBody>
      </p:sp>
      <p:pic>
        <p:nvPicPr>
          <p:cNvPr id="6" name="Picture 5">
            <a:extLst>
              <a:ext uri="{FF2B5EF4-FFF2-40B4-BE49-F238E27FC236}">
                <a16:creationId xmlns:a16="http://schemas.microsoft.com/office/drawing/2014/main" id="{89F99A13-FED5-E00B-7292-0D6A116CC255}"/>
              </a:ext>
            </a:extLst>
          </p:cNvPr>
          <p:cNvPicPr>
            <a:picLocks noChangeAspect="1"/>
          </p:cNvPicPr>
          <p:nvPr/>
        </p:nvPicPr>
        <p:blipFill>
          <a:blip r:embed="rId2"/>
          <a:stretch>
            <a:fillRect/>
          </a:stretch>
        </p:blipFill>
        <p:spPr>
          <a:xfrm>
            <a:off x="1838280" y="4217396"/>
            <a:ext cx="2662599" cy="1573804"/>
          </a:xfrm>
          <a:prstGeom prst="rect">
            <a:avLst/>
          </a:prstGeom>
        </p:spPr>
      </p:pic>
      <p:pic>
        <p:nvPicPr>
          <p:cNvPr id="8" name="Picture 7">
            <a:extLst>
              <a:ext uri="{FF2B5EF4-FFF2-40B4-BE49-F238E27FC236}">
                <a16:creationId xmlns:a16="http://schemas.microsoft.com/office/drawing/2014/main" id="{E2498E7E-D0FE-4FF0-C9A6-7364EF649DB8}"/>
              </a:ext>
            </a:extLst>
          </p:cNvPr>
          <p:cNvPicPr>
            <a:picLocks noChangeAspect="1"/>
          </p:cNvPicPr>
          <p:nvPr/>
        </p:nvPicPr>
        <p:blipFill>
          <a:blip r:embed="rId3"/>
          <a:stretch>
            <a:fillRect/>
          </a:stretch>
        </p:blipFill>
        <p:spPr>
          <a:xfrm>
            <a:off x="8614999" y="4217396"/>
            <a:ext cx="2713401" cy="1492840"/>
          </a:xfrm>
          <a:prstGeom prst="rect">
            <a:avLst/>
          </a:prstGeom>
        </p:spPr>
      </p:pic>
    </p:spTree>
    <p:extLst>
      <p:ext uri="{BB962C8B-B14F-4D97-AF65-F5344CB8AC3E}">
        <p14:creationId xmlns:p14="http://schemas.microsoft.com/office/powerpoint/2010/main" val="3506002243"/>
      </p:ext>
    </p:extLst>
  </p:cSld>
  <p:clrMapOvr>
    <a:masterClrMapping/>
  </p:clrMapOvr>
  <p:transition spd="slow">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Parallax design</Template>
  <TotalTime>143</TotalTime>
  <Words>1440</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Times New Roman</vt:lpstr>
      <vt:lpstr>Parallax</vt:lpstr>
      <vt:lpstr>PowerPoint Presentation</vt:lpstr>
      <vt:lpstr>INTRODUCERE</vt:lpstr>
      <vt:lpstr>INTRODUCERE</vt:lpstr>
      <vt:lpstr>STRUCTURA LUCRĂRII</vt:lpstr>
      <vt:lpstr>1. CONCEPTELE DE BAZĂ A CODE STYLE-ULUI</vt:lpstr>
      <vt:lpstr>2. Principiile aplicării a unui Code Style </vt:lpstr>
      <vt:lpstr>3. Cerințele pentru un cod style bun </vt:lpstr>
      <vt:lpstr>Cerințele pentru un cod style bun</vt:lpstr>
      <vt:lpstr>Cerințele pentru un cod style bun</vt:lpstr>
      <vt:lpstr>Cerințele pentru un cod style bun</vt:lpstr>
      <vt:lpstr>4. Utilizarea Extensiilor pentru un Code Style Particular</vt:lpstr>
      <vt:lpstr>5. ANALIZA CODE STYLE-ULUI A PROGRAMLELOR ÎN LIMBAJUL DE PROGRAMARE C# ȘI APLICAREA INSTRUMENTELOR PENTRU STILIZAREA CODULUI </vt:lpstr>
      <vt:lpstr>ANALIZA CODE STYLE-ULUI A PROGRAMLELOR ÎN LIMBAJUL DE PROGRAMARE C# ȘI APLICAREA INSTRUMENTELOR PENTRU STILIZAREA CODULUI</vt:lpstr>
      <vt:lpstr>CONCLUZII</vt:lpstr>
      <vt:lpstr>LISTA BIBLIOGRAFICĂ</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Cazacu-Condrat Dumitru</dc:creator>
  <cp:lastModifiedBy>Cazacu-Condrat Dumitru</cp:lastModifiedBy>
  <cp:revision>168</cp:revision>
  <dcterms:created xsi:type="dcterms:W3CDTF">2022-05-18T07:39:30Z</dcterms:created>
  <dcterms:modified xsi:type="dcterms:W3CDTF">2022-05-18T18:07:19Z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