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0" r:id="rId4"/>
    <p:sldId id="270" r:id="rId5"/>
    <p:sldId id="275" r:id="rId6"/>
    <p:sldId id="276" r:id="rId7"/>
    <p:sldId id="277" r:id="rId8"/>
    <p:sldId id="282" r:id="rId9"/>
    <p:sldId id="279" r:id="rId10"/>
    <p:sldId id="278" r:id="rId11"/>
    <p:sldId id="281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pPr/>
              <a:t>12/12/2017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pPr/>
              <a:t>12/12/2017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fr-FR"/>
              <a:pPr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4800" b="0" i="0" dirty="0" err="1">
                <a:solidFill>
                  <a:srgbClr val="39527B"/>
                </a:solidFill>
                <a:latin typeface="Corbel"/>
                <a:ea typeface="+mj-ea"/>
                <a:cs typeface="+mj-cs"/>
              </a:rPr>
              <a:t>YouCity</a:t>
            </a:r>
            <a:endParaRPr lang="fr-FR" sz="48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400" b="0" i="0" dirty="0">
                <a:solidFill>
                  <a:srgbClr val="404040"/>
                </a:solidFill>
              </a:rPr>
              <a:t>Le pouvoir de changer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Chiffrage</a:t>
            </a:r>
          </a:p>
        </p:txBody>
      </p:sp>
      <p:pic>
        <p:nvPicPr>
          <p:cNvPr id="3074" name="Picture 2" descr="Résultats de recherche d'images pour « cost risk budget app xamarin »">
            <a:extLst>
              <a:ext uri="{FF2B5EF4-FFF2-40B4-BE49-F238E27FC236}">
                <a16:creationId xmlns:a16="http://schemas.microsoft.com/office/drawing/2014/main" id="{C9947470-1587-4DA0-890E-949F5D9F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53" y="2373511"/>
            <a:ext cx="4694423" cy="14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0B61EDE-11CE-44CC-8031-17ACEE44D22F}"/>
              </a:ext>
            </a:extLst>
          </p:cNvPr>
          <p:cNvSpPr txBox="1"/>
          <p:nvPr/>
        </p:nvSpPr>
        <p:spPr>
          <a:xfrm>
            <a:off x="981844" y="1484784"/>
            <a:ext cx="49685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Avantages financiers de Xamarin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8F31E7-0669-400F-8C64-30625AA9D3D6}"/>
              </a:ext>
            </a:extLst>
          </p:cNvPr>
          <p:cNvSpPr txBox="1"/>
          <p:nvPr/>
        </p:nvSpPr>
        <p:spPr>
          <a:xfrm>
            <a:off x="981844" y="4139184"/>
            <a:ext cx="49685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Coût globaux (détail mail)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5B20BB-D416-4CEB-8D7E-B41A3647C571}"/>
              </a:ext>
            </a:extLst>
          </p:cNvPr>
          <p:cNvSpPr txBox="1"/>
          <p:nvPr/>
        </p:nvSpPr>
        <p:spPr>
          <a:xfrm>
            <a:off x="1197868" y="4869160"/>
            <a:ext cx="7056784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12 200 euros (développeur et chef de projet)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5820 euros coûts annexes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10 % annuel maintenance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61 jours homme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695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Conclusion</a:t>
            </a:r>
          </a:p>
        </p:txBody>
      </p:sp>
      <p:pic>
        <p:nvPicPr>
          <p:cNvPr id="1026" name="Picture 2" descr="http://chooff.fr/sites/default/files/field/image/gens-heureux.jpg">
            <a:extLst>
              <a:ext uri="{FF2B5EF4-FFF2-40B4-BE49-F238E27FC236}">
                <a16:creationId xmlns:a16="http://schemas.microsoft.com/office/drawing/2014/main" id="{BAF228CB-CCC6-4D0B-B8E0-A9AE2FA4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066800"/>
            <a:ext cx="11809311" cy="56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s de recherche d'images pour « moustache png »">
            <a:extLst>
              <a:ext uri="{FF2B5EF4-FFF2-40B4-BE49-F238E27FC236}">
                <a16:creationId xmlns:a16="http://schemas.microsoft.com/office/drawing/2014/main" id="{B49E6F32-0367-4914-B85F-BF62747F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924944"/>
            <a:ext cx="2685712" cy="153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72" y="188640"/>
            <a:ext cx="3962400" cy="870991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br>
              <a:rPr lang="fr-FR" dirty="0">
                <a:solidFill>
                  <a:srgbClr val="39527B"/>
                </a:solidFill>
                <a:latin typeface="Corbel"/>
              </a:rPr>
            </a:br>
            <a:br>
              <a:rPr lang="fr-FR" dirty="0">
                <a:solidFill>
                  <a:srgbClr val="39527B"/>
                </a:solidFill>
                <a:latin typeface="Corbel"/>
              </a:rPr>
            </a:br>
            <a:r>
              <a:rPr lang="fr-FR" b="1" dirty="0">
                <a:solidFill>
                  <a:srgbClr val="39527B"/>
                </a:solidFill>
                <a:latin typeface="Corbel"/>
              </a:rPr>
              <a:t>Contexte</a:t>
            </a:r>
            <a:endParaRPr lang="fr-FR" sz="4800" b="1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F0E72C6-D1DA-4471-B5F3-EE62E979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772" y="1412776"/>
            <a:ext cx="4236641" cy="4759424"/>
          </a:xfrm>
        </p:spPr>
        <p:txBody>
          <a:bodyPr/>
          <a:lstStyle/>
          <a:p>
            <a:r>
              <a:rPr lang="fr-FR" b="1" dirty="0"/>
              <a:t>Application mobile :</a:t>
            </a:r>
            <a:r>
              <a:rPr lang="fr-FR" dirty="0"/>
              <a:t> Professionnels restauration et épicerie fine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Gestion d’un réseau professionnel d’adresse qualifiées et recommandées, réseau fermé sur invitation</a:t>
            </a:r>
          </a:p>
        </p:txBody>
      </p:sp>
    </p:spTree>
    <p:extLst>
      <p:ext uri="{BB962C8B-B14F-4D97-AF65-F5344CB8AC3E}">
        <p14:creationId xmlns:p14="http://schemas.microsoft.com/office/powerpoint/2010/main" val="62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18864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Sommaire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1843" y="2420888"/>
            <a:ext cx="10598969" cy="317599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fr-FR" sz="2800" b="0" i="0" dirty="0">
                <a:solidFill>
                  <a:srgbClr val="404040"/>
                </a:solidFill>
                <a:latin typeface="Corbel"/>
                <a:ea typeface="+mn-ea"/>
                <a:cs typeface="+mn-cs"/>
              </a:rPr>
              <a:t>Use Case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fr-FR" sz="2800" b="0" i="0" dirty="0">
                <a:solidFill>
                  <a:srgbClr val="404040"/>
                </a:solidFill>
                <a:latin typeface="Corbel"/>
                <a:ea typeface="+mn-ea"/>
                <a:cs typeface="+mn-cs"/>
              </a:rPr>
              <a:t>Choix Technologie / Etude technique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fr-FR" sz="2800" b="0" i="0" dirty="0">
                <a:solidFill>
                  <a:srgbClr val="404040"/>
                </a:solidFill>
                <a:latin typeface="Corbel"/>
                <a:ea typeface="+mn-ea"/>
                <a:cs typeface="+mn-cs"/>
              </a:rPr>
              <a:t>MVP / Prototype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fr-FR" dirty="0">
                <a:solidFill>
                  <a:srgbClr val="404040"/>
                </a:solidFill>
                <a:latin typeface="Corbel"/>
              </a:rPr>
              <a:t>Architecture ( Déploiement)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fr-FR" sz="2800" b="0" i="0" dirty="0">
                <a:solidFill>
                  <a:srgbClr val="404040"/>
                </a:solidFill>
                <a:latin typeface="Corbel"/>
                <a:ea typeface="+mn-ea"/>
                <a:cs typeface="+mn-cs"/>
              </a:rPr>
              <a:t>Chiffrage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234021-6397-4B93-96D5-15FE4BC3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2" y="1484784"/>
            <a:ext cx="1073735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Choix technologique / Etude technique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EE8B24-162E-4A82-BA0C-5E1A235F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2492896"/>
            <a:ext cx="10287000" cy="3614935"/>
          </a:xfrm>
        </p:spPr>
        <p:txBody>
          <a:bodyPr/>
          <a:lstStyle/>
          <a:p>
            <a:r>
              <a:rPr lang="fr-FR" dirty="0"/>
              <a:t>Equipement utilisateurs (Android, iOS, Windows phone)</a:t>
            </a:r>
          </a:p>
          <a:p>
            <a:r>
              <a:rPr lang="fr-FR" dirty="0"/>
              <a:t>Utilisation d’API (Google </a:t>
            </a:r>
            <a:r>
              <a:rPr lang="fr-FR" dirty="0" err="1"/>
              <a:t>Maps</a:t>
            </a:r>
            <a:r>
              <a:rPr lang="fr-FR" dirty="0"/>
              <a:t>)</a:t>
            </a:r>
          </a:p>
          <a:p>
            <a:r>
              <a:rPr lang="fr-FR" dirty="0"/>
              <a:t>Enregistrement de photos</a:t>
            </a:r>
          </a:p>
        </p:txBody>
      </p:sp>
    </p:spTree>
    <p:extLst>
      <p:ext uri="{BB962C8B-B14F-4D97-AF65-F5344CB8AC3E}">
        <p14:creationId xmlns:p14="http://schemas.microsoft.com/office/powerpoint/2010/main" val="41607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Choix technologique / Etude technique</a:t>
            </a:r>
          </a:p>
        </p:txBody>
      </p:sp>
      <p:pic>
        <p:nvPicPr>
          <p:cNvPr id="1026" name="Picture 2" descr="Résultat de recherche d'images pour &quot;avantage hybride natif&quot;">
            <a:extLst>
              <a:ext uri="{FF2B5EF4-FFF2-40B4-BE49-F238E27FC236}">
                <a16:creationId xmlns:a16="http://schemas.microsoft.com/office/drawing/2014/main" id="{060D2EAD-5113-4E55-82A8-4AA80FFC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226220"/>
            <a:ext cx="6871170" cy="56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MVP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1C4695-A42B-42C1-969A-E71489A68ED4}"/>
              </a:ext>
            </a:extLst>
          </p:cNvPr>
          <p:cNvSpPr txBox="1"/>
          <p:nvPr/>
        </p:nvSpPr>
        <p:spPr>
          <a:xfrm>
            <a:off x="1528800" y="2708920"/>
            <a:ext cx="950505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Inscription, connexion SMS (sans confirmation)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Sans catégories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 adresses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Affichage adresse sur la carte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00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Prototype – </a:t>
            </a:r>
            <a:r>
              <a:rPr lang="fr-FR" sz="3600" b="0" i="0" dirty="0" err="1">
                <a:solidFill>
                  <a:srgbClr val="39527B"/>
                </a:solidFill>
                <a:latin typeface="Corbel"/>
                <a:ea typeface="+mj-ea"/>
                <a:cs typeface="+mj-cs"/>
              </a:rPr>
              <a:t>Balsamiq</a:t>
            </a: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 </a:t>
            </a:r>
            <a:r>
              <a:rPr lang="fr-FR" sz="3600" b="0" i="0" dirty="0" err="1">
                <a:solidFill>
                  <a:srgbClr val="39527B"/>
                </a:solidFill>
                <a:latin typeface="Corbel"/>
                <a:ea typeface="+mj-ea"/>
                <a:cs typeface="+mj-cs"/>
              </a:rPr>
              <a:t>Mockups</a:t>
            </a:r>
            <a:endParaRPr lang="fr-FR" sz="36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2050" name="Picture 2" descr="Résultats de recherche d'images pour « balsamiq mockup »">
            <a:extLst>
              <a:ext uri="{FF2B5EF4-FFF2-40B4-BE49-F238E27FC236}">
                <a16:creationId xmlns:a16="http://schemas.microsoft.com/office/drawing/2014/main" id="{366CF8D8-9B5B-420A-A440-E233BD5F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237382"/>
            <a:ext cx="10124019" cy="536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5642" y="0"/>
            <a:ext cx="10971372" cy="10668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Déploiement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27DB92-FB97-4155-87F5-A82E7EAF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1" y="-747464"/>
            <a:ext cx="11401457" cy="73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129</Words>
  <Application>Microsoft Office PowerPoint</Application>
  <PresentationFormat>Personnalisé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Marketing_16x9</vt:lpstr>
      <vt:lpstr>YouCity</vt:lpstr>
      <vt:lpstr>  Contexte</vt:lpstr>
      <vt:lpstr>Sommaire</vt:lpstr>
      <vt:lpstr>Use Case</vt:lpstr>
      <vt:lpstr>Choix technologique / Etude technique</vt:lpstr>
      <vt:lpstr>Choix technologique / Etude technique</vt:lpstr>
      <vt:lpstr>MVP</vt:lpstr>
      <vt:lpstr>Prototype – Balsamiq Mockups</vt:lpstr>
      <vt:lpstr>Déploiement</vt:lpstr>
      <vt:lpstr>Chiffrage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2017-12-11T13:53:28Z</dcterms:created>
  <dcterms:modified xsi:type="dcterms:W3CDTF">2017-12-12T09:46:25Z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