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40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00" r:id="rId12"/>
    <p:sldId id="294" r:id="rId13"/>
    <p:sldId id="295" r:id="rId14"/>
    <p:sldId id="296" r:id="rId15"/>
    <p:sldId id="297" r:id="rId16"/>
    <p:sldId id="298" r:id="rId17"/>
    <p:sldId id="299" r:id="rId18"/>
    <p:sldId id="285" r:id="rId19"/>
    <p:sldId id="262" r:id="rId20"/>
    <p:sldId id="263" r:id="rId21"/>
    <p:sldId id="264" r:id="rId22"/>
    <p:sldId id="302" r:id="rId23"/>
    <p:sldId id="303" r:id="rId24"/>
    <p:sldId id="304" r:id="rId25"/>
    <p:sldId id="305" r:id="rId26"/>
    <p:sldId id="265" r:id="rId27"/>
    <p:sldId id="266" r:id="rId28"/>
    <p:sldId id="271" r:id="rId29"/>
    <p:sldId id="272" r:id="rId30"/>
    <p:sldId id="315" r:id="rId31"/>
    <p:sldId id="274" r:id="rId32"/>
    <p:sldId id="275" r:id="rId33"/>
    <p:sldId id="301" r:id="rId34"/>
    <p:sldId id="289" r:id="rId35"/>
    <p:sldId id="276" r:id="rId36"/>
    <p:sldId id="290" r:id="rId37"/>
    <p:sldId id="291" r:id="rId38"/>
    <p:sldId id="292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D908A-F18A-49CE-9149-614915D3E0F6}">
  <a:tblStyle styleId="{607D908A-F18A-49CE-9149-614915D3E0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1V>
      <a:tcStyle>
        <a:tcBdr/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31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428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8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3" name="Shape 1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231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0" name="Shape 1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850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0" name="Shape 1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530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0" name="Shape 1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517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07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9" name="Shape 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30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hape 1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9" name="Shape 1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01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Shape 1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54" name="Shape 14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-UA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8516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1" name="Shape 1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31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8" name="Shape 1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6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03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028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18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77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21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07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267033" y="733462"/>
            <a:ext cx="6609932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&amp; Failure Recovery</a:t>
            </a:r>
          </a:p>
        </p:txBody>
      </p:sp>
      <p:sp>
        <p:nvSpPr>
          <p:cNvPr id="132" name="Shape 13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082283" y="5475914"/>
            <a:ext cx="27780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Key-Partitioned State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75907"/>
            <a:ext cx="8229600" cy="48502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String&gt;&gt; strings = …</a:t>
            </a:r>
            <a:b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DataStream&lt;Long&gt; lengths = strings</a:t>
            </a:r>
            <a:b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1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(0)</a:t>
            </a:r>
            <a:b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.map(new </a:t>
            </a:r>
            <a:r>
              <a:rPr lang="en" sz="1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MapWithCounter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200" b="1" i="0" u="none" strike="noStrike" cap="none" dirty="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MapWithCounter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RichMapFunction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&lt;Tuple2&lt;String, String&gt;, Long&gt;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&lt;Long&gt; 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</a:t>
            </a:r>
            <a:r>
              <a:rPr lang="en" sz="1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// obtain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&lt;Long&gt; descriptor = new 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&lt;&gt;(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"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" sz="1200" b="0" i="0" u="none" strike="noStrike" cap="none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Long.class</a:t>
            </a:r>
            <a:r>
              <a:rPr lang="en" sz="1200" b="0" i="0" u="none" strike="noStrike" cap="non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sz="12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totalLengthByKey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getRuntimeContext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getState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(descriptor)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String&gt; value) 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length = 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totalLengthByKey.value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1200" b="0" i="0" u="none" strike="noStrike" cap="non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fetch state for current </a:t>
            </a:r>
            <a:r>
              <a:rPr lang="en" sz="1200" b="0" i="0" u="none" strike="noStrike" cap="none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endParaRPr lang="en-US" sz="1200" b="0" i="0" u="none" strike="noStrike" cap="none" dirty="0" smtClean="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2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if (length == null) length = 0;</a:t>
            </a:r>
            <a:endParaRPr lang="en" sz="1200" b="0" i="0" u="none" strike="noStrike" cap="none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</a:t>
            </a:r>
            <a:r>
              <a:rPr lang="en" sz="1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newTotalLength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length + value.f1.length();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totalLengthByKey.update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newTotalLength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" sz="1200" b="0" i="0" u="none" strike="noStrike" cap="non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update state of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totalLengthByKey.value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</a:p>
          <a:p>
            <a:pPr marL="0" marR="0" lvl="0" indent="0" algn="l" rtl="0">
              <a:spcBef>
                <a:spcPts val="24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via Snapshotting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Fault tolerance: simple case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12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42" name="Shape 642"/>
          <p:cNvGrpSpPr/>
          <p:nvPr/>
        </p:nvGrpSpPr>
        <p:grpSpPr>
          <a:xfrm>
            <a:off x="1638870" y="4362014"/>
            <a:ext cx="1987200" cy="540600"/>
            <a:chOff x="967833" y="3435014"/>
            <a:chExt cx="1987200" cy="540600"/>
          </a:xfrm>
        </p:grpSpPr>
        <p:sp>
          <p:nvSpPr>
            <p:cNvPr id="643" name="Shape 643"/>
            <p:cNvSpPr/>
            <p:nvPr/>
          </p:nvSpPr>
          <p:spPr>
            <a:xfrm rot="5400000">
              <a:off x="1691133" y="2711714"/>
              <a:ext cx="540600" cy="1987200"/>
            </a:xfrm>
            <a:prstGeom prst="can">
              <a:avLst>
                <a:gd name="adj" fmla="val 25000"/>
              </a:avLst>
            </a:prstGeom>
            <a:solidFill>
              <a:srgbClr val="FDB2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1093721" y="3505303"/>
              <a:ext cx="173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uk-UA" sz="2000">
                  <a:latin typeface="Avenir Next" charset="0"/>
                  <a:ea typeface="Avenir Next" charset="0"/>
                  <a:cs typeface="Avenir Next" charset="0"/>
                  <a:sym typeface="Quattrocento Sans"/>
                </a:rPr>
                <a:t>event log</a:t>
              </a:r>
            </a:p>
          </p:txBody>
        </p:sp>
      </p:grpSp>
      <p:sp>
        <p:nvSpPr>
          <p:cNvPr id="645" name="Shape 645"/>
          <p:cNvSpPr/>
          <p:nvPr/>
        </p:nvSpPr>
        <p:spPr>
          <a:xfrm>
            <a:off x="3981652" y="4362014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4967838" y="5337792"/>
            <a:ext cx="2197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2000" i="1">
                <a:latin typeface="Avenir Next" charset="0"/>
                <a:ea typeface="Avenir Next" charset="0"/>
                <a:cs typeface="Avenir Next" charset="0"/>
                <a:sym typeface="Quattrocento Sans"/>
              </a:rPr>
              <a:t>single process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5755394" y="4901503"/>
            <a:ext cx="15168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1600" dirty="0" err="1">
                <a:latin typeface="Avenir Next" charset="0"/>
                <a:ea typeface="Avenir Next" charset="0"/>
                <a:cs typeface="Avenir Next" charset="0"/>
                <a:sym typeface="Quattrocento Sans"/>
              </a:rPr>
              <a:t>main</a:t>
            </a:r>
            <a:r>
              <a:rPr lang="uk-UA" sz="1600" dirty="0"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600" dirty="0" err="1">
                <a:latin typeface="Avenir Next" charset="0"/>
                <a:ea typeface="Avenir Next" charset="0"/>
                <a:cs typeface="Avenir Next" charset="0"/>
                <a:sym typeface="Quattrocento Sans"/>
              </a:rPr>
              <a:t>memory</a:t>
            </a:r>
            <a:endParaRPr lang="uk-UA" sz="1600" dirty="0"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4967829" y="4538306"/>
            <a:ext cx="220500" cy="2205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7683088" y="4362014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grpSp>
        <p:nvGrpSpPr>
          <p:cNvPr id="650" name="Shape 650"/>
          <p:cNvGrpSpPr/>
          <p:nvPr/>
        </p:nvGrpSpPr>
        <p:grpSpPr>
          <a:xfrm>
            <a:off x="4492358" y="3233866"/>
            <a:ext cx="2865599" cy="2067300"/>
            <a:chOff x="4429269" y="2084324"/>
            <a:chExt cx="2865599" cy="2067300"/>
          </a:xfrm>
        </p:grpSpPr>
        <p:sp>
          <p:nvSpPr>
            <p:cNvPr id="651" name="Shape 651"/>
            <p:cNvSpPr/>
            <p:nvPr/>
          </p:nvSpPr>
          <p:spPr>
            <a:xfrm>
              <a:off x="4429269" y="2084324"/>
              <a:ext cx="2865599" cy="2067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4947642" y="245471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947642" y="2652597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947642" y="285315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947642" y="3054742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754930" y="245471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935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754930" y="2652597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A31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754930" y="285315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98C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4754930" y="3054742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894180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70146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703418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51070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cxnSp>
          <p:nvCxnSpPr>
            <p:cNvPr id="664" name="Shape 664"/>
            <p:cNvCxnSpPr/>
            <p:nvPr/>
          </p:nvCxnSpPr>
          <p:spPr>
            <a:xfrm>
              <a:off x="6248400" y="2809875"/>
              <a:ext cx="362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665" name="Shape 665"/>
          <p:cNvGrpSpPr/>
          <p:nvPr/>
        </p:nvGrpSpPr>
        <p:grpSpPr>
          <a:xfrm>
            <a:off x="4492358" y="3233866"/>
            <a:ext cx="2865599" cy="2067299"/>
            <a:chOff x="4429269" y="2084324"/>
            <a:chExt cx="2865599" cy="2067300"/>
          </a:xfrm>
        </p:grpSpPr>
        <p:sp>
          <p:nvSpPr>
            <p:cNvPr id="666" name="Shape 666"/>
            <p:cNvSpPr/>
            <p:nvPr/>
          </p:nvSpPr>
          <p:spPr>
            <a:xfrm>
              <a:off x="4429269" y="2084324"/>
              <a:ext cx="2865599" cy="2067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947642" y="245471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947642" y="2652597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947642" y="285315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947642" y="3054742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754930" y="245471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935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754930" y="2652597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A31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754930" y="285315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98C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754930" y="3054742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894180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70146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703418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51070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cxnSp>
          <p:nvCxnSpPr>
            <p:cNvPr id="679" name="Shape 679"/>
            <p:cNvCxnSpPr/>
            <p:nvPr/>
          </p:nvCxnSpPr>
          <p:spPr>
            <a:xfrm>
              <a:off x="6248400" y="2809875"/>
              <a:ext cx="362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680" name="Shape 680"/>
          <p:cNvSpPr/>
          <p:nvPr/>
        </p:nvSpPr>
        <p:spPr>
          <a:xfrm>
            <a:off x="5101813" y="4092767"/>
            <a:ext cx="253500" cy="60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48119" y="110312"/>
                  <a:pt x="96239" y="100625"/>
                  <a:pt x="112780" y="80625"/>
                </a:cubicBezTo>
                <a:cubicBezTo>
                  <a:pt x="129321" y="60625"/>
                  <a:pt x="114283" y="30312"/>
                  <a:pt x="99246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5139913" y="4007042"/>
            <a:ext cx="1087500" cy="67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40469" y="113098"/>
                  <a:pt x="80938" y="106197"/>
                  <a:pt x="100910" y="86197"/>
                </a:cubicBezTo>
                <a:cubicBezTo>
                  <a:pt x="120882" y="66197"/>
                  <a:pt x="120357" y="33098"/>
                  <a:pt x="119831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4672256" y="2097636"/>
            <a:ext cx="2560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2000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periodically</a:t>
            </a:r>
            <a:r>
              <a:rPr lang="uk-UA" sz="2000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000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snapshot</a:t>
            </a:r>
            <a:r>
              <a:rPr lang="uk-UA" sz="2000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000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the</a:t>
            </a:r>
            <a:r>
              <a:rPr lang="uk-UA" sz="2000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000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memory</a:t>
            </a:r>
            <a:endParaRPr lang="uk-UA" sz="2000" dirty="0">
              <a:solidFill>
                <a:srgbClr val="36B195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1038777" y="4362014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865" y="1692729"/>
            <a:ext cx="436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How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ensure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exactly-once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semantics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for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the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2400" dirty="0" err="1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</a:t>
            </a:r>
            <a:r>
              <a:rPr lang="uk-UA" sz="2400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?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Fault tolerance: simple case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13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859846" y="2629450"/>
            <a:ext cx="30987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2000">
                <a:solidFill>
                  <a:srgbClr val="34AD9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Recovery</a:t>
            </a:r>
            <a:r>
              <a:rPr lang="uk-UA" sz="2000">
                <a:latin typeface="Avenir Next" charset="0"/>
                <a:ea typeface="Avenir Next" charset="0"/>
                <a:cs typeface="Avenir Next" charset="0"/>
                <a:sym typeface="Quattrocento Sans"/>
              </a:rPr>
              <a:t>: restore snapshot and replay events since snapshot</a:t>
            </a:r>
          </a:p>
        </p:txBody>
      </p:sp>
      <p:grpSp>
        <p:nvGrpSpPr>
          <p:cNvPr id="691" name="Shape 691"/>
          <p:cNvGrpSpPr/>
          <p:nvPr/>
        </p:nvGrpSpPr>
        <p:grpSpPr>
          <a:xfrm>
            <a:off x="1575782" y="4069722"/>
            <a:ext cx="1987200" cy="540600"/>
            <a:chOff x="967833" y="3435014"/>
            <a:chExt cx="1987200" cy="540600"/>
          </a:xfrm>
        </p:grpSpPr>
        <p:sp>
          <p:nvSpPr>
            <p:cNvPr id="692" name="Shape 692"/>
            <p:cNvSpPr/>
            <p:nvPr/>
          </p:nvSpPr>
          <p:spPr>
            <a:xfrm rot="5400000">
              <a:off x="1691133" y="2711714"/>
              <a:ext cx="540600" cy="1987200"/>
            </a:xfrm>
            <a:prstGeom prst="can">
              <a:avLst>
                <a:gd name="adj" fmla="val 25000"/>
              </a:avLst>
            </a:prstGeom>
            <a:solidFill>
              <a:srgbClr val="FDB2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1093721" y="3505303"/>
              <a:ext cx="173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uk-UA" sz="2000">
                  <a:latin typeface="Avenir Next" charset="0"/>
                  <a:ea typeface="Avenir Next" charset="0"/>
                  <a:cs typeface="Avenir Next" charset="0"/>
                  <a:sym typeface="Quattrocento Sans"/>
                </a:rPr>
                <a:t>event log</a:t>
              </a:r>
            </a:p>
          </p:txBody>
        </p:sp>
      </p:grpSp>
      <p:sp>
        <p:nvSpPr>
          <p:cNvPr id="694" name="Shape 694"/>
          <p:cNvSpPr/>
          <p:nvPr/>
        </p:nvSpPr>
        <p:spPr>
          <a:xfrm>
            <a:off x="1101887" y="4069722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1534303" y="4623833"/>
            <a:ext cx="20700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1600">
                <a:latin typeface="Avenir Next" charset="0"/>
                <a:ea typeface="Avenir Next" charset="0"/>
                <a:cs typeface="Avenir Next" charset="0"/>
                <a:sym typeface="Quattrocento Sans"/>
              </a:rPr>
              <a:t>persists events</a:t>
            </a:r>
          </a:p>
          <a:p>
            <a:pPr algn="ctr">
              <a:buSzPct val="25000"/>
            </a:pPr>
            <a:r>
              <a:rPr lang="uk-UA" sz="1600">
                <a:latin typeface="Avenir Next" charset="0"/>
                <a:ea typeface="Avenir Next" charset="0"/>
                <a:cs typeface="Avenir Next" charset="0"/>
                <a:sym typeface="Quattrocento Sans"/>
              </a:rPr>
              <a:t>(temporarily)</a:t>
            </a:r>
          </a:p>
        </p:txBody>
      </p:sp>
      <p:sp>
        <p:nvSpPr>
          <p:cNvPr id="696" name="Shape 696"/>
          <p:cNvSpPr/>
          <p:nvPr/>
        </p:nvSpPr>
        <p:spPr>
          <a:xfrm>
            <a:off x="542925" y="4229848"/>
            <a:ext cx="220500" cy="2205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3918564" y="4069722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620000" y="4069722"/>
            <a:ext cx="302100" cy="5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grpSp>
        <p:nvGrpSpPr>
          <p:cNvPr id="699" name="Shape 699"/>
          <p:cNvGrpSpPr/>
          <p:nvPr/>
        </p:nvGrpSpPr>
        <p:grpSpPr>
          <a:xfrm>
            <a:off x="4429270" y="2941574"/>
            <a:ext cx="2865599" cy="2067299"/>
            <a:chOff x="4429269" y="2084324"/>
            <a:chExt cx="2865599" cy="2067300"/>
          </a:xfrm>
        </p:grpSpPr>
        <p:sp>
          <p:nvSpPr>
            <p:cNvPr id="700" name="Shape 700"/>
            <p:cNvSpPr/>
            <p:nvPr/>
          </p:nvSpPr>
          <p:spPr>
            <a:xfrm>
              <a:off x="4429269" y="2084324"/>
              <a:ext cx="2865599" cy="2067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4947642" y="245471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4947642" y="2652597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4947642" y="2853150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4947642" y="3054742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4754930" y="245471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935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754930" y="2652597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A31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4754930" y="2853150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898C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4754930" y="3054742"/>
              <a:ext cx="187800" cy="187800"/>
            </a:xfrm>
            <a:prstGeom prst="rect">
              <a:avLst/>
            </a:prstGeom>
            <a:solidFill>
              <a:srgbClr val="E5B8B7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894180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570146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703418" y="2707701"/>
              <a:ext cx="517500" cy="1878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510707" y="2707701"/>
              <a:ext cx="187800" cy="187800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72459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800">
                <a:latin typeface="Avenir Next" charset="0"/>
                <a:ea typeface="Avenir Next" charset="0"/>
                <a:cs typeface="Avenir Next" charset="0"/>
                <a:sym typeface="Quattrocento Sans"/>
              </a:endParaRPr>
            </a:p>
          </p:txBody>
        </p:sp>
        <p:cxnSp>
          <p:nvCxnSpPr>
            <p:cNvPr id="713" name="Shape 713"/>
            <p:cNvCxnSpPr/>
            <p:nvPr/>
          </p:nvCxnSpPr>
          <p:spPr>
            <a:xfrm>
              <a:off x="6248400" y="2809875"/>
              <a:ext cx="362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714" name="Shape 714"/>
          <p:cNvGrpSpPr/>
          <p:nvPr/>
        </p:nvGrpSpPr>
        <p:grpSpPr>
          <a:xfrm>
            <a:off x="3494201" y="4229848"/>
            <a:ext cx="1396157" cy="220500"/>
            <a:chOff x="3494200" y="3372598"/>
            <a:chExt cx="1396157" cy="220500"/>
          </a:xfrm>
        </p:grpSpPr>
        <p:sp>
          <p:nvSpPr>
            <p:cNvPr id="715" name="Shape 715"/>
            <p:cNvSpPr/>
            <p:nvPr/>
          </p:nvSpPr>
          <p:spPr>
            <a:xfrm>
              <a:off x="3494200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783121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4072042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4372880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4669857" y="3372598"/>
              <a:ext cx="220500" cy="2205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Avenir Next" charset="0"/>
                <a:ea typeface="Avenir Next" charset="0"/>
                <a:cs typeface="Avenir Next" charset="0"/>
                <a:sym typeface="Calibri"/>
              </a:endParaRPr>
            </a:p>
          </p:txBody>
        </p:sp>
      </p:grpSp>
      <p:sp>
        <p:nvSpPr>
          <p:cNvPr id="720" name="Shape 720"/>
          <p:cNvSpPr txBox="1"/>
          <p:nvPr/>
        </p:nvSpPr>
        <p:spPr>
          <a:xfrm>
            <a:off x="4914675" y="4997550"/>
            <a:ext cx="2197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2000" i="1">
                <a:latin typeface="Avenir Next" charset="0"/>
                <a:ea typeface="Avenir Next" charset="0"/>
                <a:cs typeface="Avenir Next" charset="0"/>
                <a:sym typeface="Quattrocento Sans"/>
              </a:rPr>
              <a:t>single process</a:t>
            </a:r>
          </a:p>
        </p:txBody>
      </p:sp>
    </p:spTree>
    <p:extLst>
      <p:ext uri="{BB962C8B-B14F-4D97-AF65-F5344CB8AC3E}">
        <p14:creationId xmlns:p14="http://schemas.microsoft.com/office/powerpoint/2010/main" val="3147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 dirty="0" err="1"/>
              <a:t>State</a:t>
            </a:r>
            <a:r>
              <a:rPr lang="uk-UA" sz="3959" dirty="0"/>
              <a:t> </a:t>
            </a:r>
            <a:r>
              <a:rPr lang="uk-UA" sz="3959" dirty="0" err="1"/>
              <a:t>fault</a:t>
            </a:r>
            <a:r>
              <a:rPr lang="uk-UA" sz="3959" dirty="0"/>
              <a:t> </a:t>
            </a:r>
            <a:r>
              <a:rPr lang="uk-UA" sz="3959" dirty="0" err="1"/>
              <a:t>tolerance</a:t>
            </a:r>
            <a:endParaRPr lang="uk-UA" sz="3959" dirty="0"/>
          </a:p>
        </p:txBody>
      </p:sp>
      <p:sp>
        <p:nvSpPr>
          <p:cNvPr id="726" name="Shape 7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14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57225" y="1403498"/>
            <a:ext cx="8075400" cy="3067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Fault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tolerance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concerns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for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a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stateful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stream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processor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:</a:t>
            </a:r>
          </a:p>
          <a:p>
            <a:endParaRPr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How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ensure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exactly-once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semantics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for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the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?</a:t>
            </a:r>
          </a:p>
          <a:p>
            <a:endParaRPr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How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create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consistent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snapshots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of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distributed</a:t>
            </a:r>
            <a:r>
              <a:rPr lang="uk-UA" sz="1800" b="1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embedded</a:t>
            </a:r>
            <a:r>
              <a:rPr lang="uk-UA" sz="1800" b="1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?</a:t>
            </a:r>
          </a:p>
          <a:p>
            <a:endParaRPr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More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importantly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,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how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to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do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efficiently</a:t>
            </a:r>
            <a:r>
              <a:rPr lang="uk-UA" sz="1800" b="1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without</a:t>
            </a:r>
            <a:r>
              <a:rPr lang="uk-UA" sz="1800" b="1" dirty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en-US" sz="1800" b="1" dirty="0" smtClean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inter</a:t>
            </a:r>
            <a:r>
              <a:rPr lang="uk-UA" sz="1800" b="1" dirty="0" err="1" smtClean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rupting</a:t>
            </a:r>
            <a:r>
              <a:rPr lang="uk-UA" sz="1800" b="1" dirty="0" smtClean="0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b="1" dirty="0" err="1">
                <a:solidFill>
                  <a:srgbClr val="36B195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computation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34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State fault tolerance (II)</a:t>
            </a:r>
          </a:p>
        </p:txBody>
      </p:sp>
      <p:sp>
        <p:nvSpPr>
          <p:cNvPr id="733" name="Shape 7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15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4" name="Shape 734"/>
          <p:cNvSpPr/>
          <p:nvPr/>
        </p:nvSpPr>
        <p:spPr>
          <a:xfrm rot="5400000">
            <a:off x="803581" y="2594634"/>
            <a:ext cx="754500" cy="1752000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79302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960868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128714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129656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464407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416261" y="3257308"/>
            <a:ext cx="3429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500" b="1">
                <a:latin typeface="Avenir Next" charset="0"/>
                <a:ea typeface="Avenir Next" charset="0"/>
                <a:cs typeface="Avenir Next" charset="0"/>
              </a:rPr>
              <a:t>...</a:t>
            </a:r>
          </a:p>
        </p:txBody>
      </p:sp>
      <p:sp>
        <p:nvSpPr>
          <p:cNvPr id="741" name="Shape 741"/>
          <p:cNvSpPr/>
          <p:nvPr/>
        </p:nvSpPr>
        <p:spPr>
          <a:xfrm>
            <a:off x="1616085" y="3289308"/>
            <a:ext cx="103799" cy="362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2735820" y="2997962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43" name="Shape 743"/>
          <p:cNvSpPr/>
          <p:nvPr/>
        </p:nvSpPr>
        <p:spPr>
          <a:xfrm>
            <a:off x="4644995" y="2276379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44" name="Shape 744"/>
          <p:cNvSpPr/>
          <p:nvPr/>
        </p:nvSpPr>
        <p:spPr>
          <a:xfrm>
            <a:off x="5102195" y="4003733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45" name="Shape 745"/>
          <p:cNvSpPr/>
          <p:nvPr/>
        </p:nvSpPr>
        <p:spPr>
          <a:xfrm>
            <a:off x="2877250" y="3683978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 dirty="0" err="1">
                <a:latin typeface="Avenir Next" charset="0"/>
                <a:ea typeface="Avenir Next" charset="0"/>
                <a:cs typeface="Avenir Next" charset="0"/>
              </a:rPr>
              <a:t>State</a:t>
            </a:r>
            <a:endParaRPr lang="uk-UA" sz="12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4786425" y="2962395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47" name="Shape 747"/>
          <p:cNvSpPr/>
          <p:nvPr/>
        </p:nvSpPr>
        <p:spPr>
          <a:xfrm>
            <a:off x="5243625" y="4689750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48" name="Shape 748"/>
          <p:cNvSpPr/>
          <p:nvPr/>
        </p:nvSpPr>
        <p:spPr>
          <a:xfrm>
            <a:off x="7056720" y="2963521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49" name="Shape 749"/>
          <p:cNvSpPr/>
          <p:nvPr/>
        </p:nvSpPr>
        <p:spPr>
          <a:xfrm>
            <a:off x="7198150" y="3649537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cxnSp>
        <p:nvCxnSpPr>
          <p:cNvPr id="750" name="Shape 750"/>
          <p:cNvCxnSpPr>
            <a:stCxn id="734" idx="1"/>
            <a:endCxn id="742" idx="2"/>
          </p:cNvCxnSpPr>
          <p:nvPr/>
        </p:nvCxnSpPr>
        <p:spPr>
          <a:xfrm>
            <a:off x="2056831" y="347063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1" name="Shape 751"/>
          <p:cNvCxnSpPr>
            <a:stCxn id="742" idx="7"/>
            <a:endCxn id="743" idx="2"/>
          </p:cNvCxnSpPr>
          <p:nvPr/>
        </p:nvCxnSpPr>
        <p:spPr>
          <a:xfrm rot="10800000" flipH="1">
            <a:off x="3576229" y="2749098"/>
            <a:ext cx="1068900" cy="387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2" name="Shape 752"/>
          <p:cNvCxnSpPr>
            <a:endCxn id="744" idx="2"/>
          </p:cNvCxnSpPr>
          <p:nvPr/>
        </p:nvCxnSpPr>
        <p:spPr>
          <a:xfrm>
            <a:off x="3669395" y="3719784"/>
            <a:ext cx="1432800" cy="7565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3" name="Shape 753"/>
          <p:cNvCxnSpPr>
            <a:stCxn id="743" idx="6"/>
          </p:cNvCxnSpPr>
          <p:nvPr/>
        </p:nvCxnSpPr>
        <p:spPr>
          <a:xfrm>
            <a:off x="5629595" y="2749029"/>
            <a:ext cx="1480200" cy="47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4" name="Shape 754"/>
          <p:cNvCxnSpPr>
            <a:stCxn id="744" idx="6"/>
          </p:cNvCxnSpPr>
          <p:nvPr/>
        </p:nvCxnSpPr>
        <p:spPr>
          <a:xfrm rot="10800000" flipH="1">
            <a:off x="6086795" y="3610883"/>
            <a:ext cx="1002600" cy="865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5" name="Shape 755"/>
          <p:cNvCxnSpPr/>
          <p:nvPr/>
        </p:nvCxnSpPr>
        <p:spPr>
          <a:xfrm>
            <a:off x="8041331" y="343618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6" name="Shape 756"/>
          <p:cNvSpPr txBox="1"/>
          <p:nvPr/>
        </p:nvSpPr>
        <p:spPr>
          <a:xfrm>
            <a:off x="361157" y="1576209"/>
            <a:ext cx="3848400" cy="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>
              <a:buClr>
                <a:schemeClr val="dk1"/>
              </a:buClr>
              <a:buSzPct val="100000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Consistent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snapshotting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63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State fault tolerance (II)</a:t>
            </a:r>
          </a:p>
        </p:txBody>
      </p: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 Next" charset="0"/>
                <a:ea typeface="Avenir Next" charset="0"/>
                <a:cs typeface="Avenir Next" charset="0"/>
                <a:sym typeface="Avenir"/>
              </a:rPr>
              <a:pPr algn="r">
                <a:buSzPct val="25000"/>
              </a:pPr>
              <a:t>16</a:t>
            </a:fld>
            <a:endParaRPr lang="uk-UA" sz="1200">
              <a:solidFill>
                <a:srgbClr val="888888"/>
              </a:solidFill>
              <a:latin typeface="Avenir Next" charset="0"/>
              <a:ea typeface="Avenir Next" charset="0"/>
              <a:cs typeface="Avenir Next" charset="0"/>
              <a:sym typeface="Avenir"/>
            </a:endParaRPr>
          </a:p>
        </p:txBody>
      </p:sp>
      <p:sp>
        <p:nvSpPr>
          <p:cNvPr id="763" name="Shape 763"/>
          <p:cNvSpPr/>
          <p:nvPr/>
        </p:nvSpPr>
        <p:spPr>
          <a:xfrm rot="5400000">
            <a:off x="803581" y="2594634"/>
            <a:ext cx="754500" cy="1752000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79302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960868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128714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29656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1464407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416261" y="3257308"/>
            <a:ext cx="3429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500" b="1">
                <a:latin typeface="Avenir Next" charset="0"/>
                <a:ea typeface="Avenir Next" charset="0"/>
                <a:cs typeface="Avenir Next" charset="0"/>
              </a:rPr>
              <a:t>...</a:t>
            </a:r>
          </a:p>
        </p:txBody>
      </p:sp>
      <p:sp>
        <p:nvSpPr>
          <p:cNvPr id="770" name="Shape 770"/>
          <p:cNvSpPr/>
          <p:nvPr/>
        </p:nvSpPr>
        <p:spPr>
          <a:xfrm>
            <a:off x="1616085" y="3289308"/>
            <a:ext cx="103799" cy="362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735820" y="2997962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72" name="Shape 772"/>
          <p:cNvSpPr/>
          <p:nvPr/>
        </p:nvSpPr>
        <p:spPr>
          <a:xfrm>
            <a:off x="4644995" y="2276379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73" name="Shape 773"/>
          <p:cNvSpPr/>
          <p:nvPr/>
        </p:nvSpPr>
        <p:spPr>
          <a:xfrm>
            <a:off x="5102195" y="4003733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74" name="Shape 774"/>
          <p:cNvSpPr/>
          <p:nvPr/>
        </p:nvSpPr>
        <p:spPr>
          <a:xfrm>
            <a:off x="2877250" y="3683978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75" name="Shape 775"/>
          <p:cNvSpPr/>
          <p:nvPr/>
        </p:nvSpPr>
        <p:spPr>
          <a:xfrm>
            <a:off x="4786425" y="2962395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76" name="Shape 776"/>
          <p:cNvSpPr/>
          <p:nvPr/>
        </p:nvSpPr>
        <p:spPr>
          <a:xfrm>
            <a:off x="5243625" y="4689750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777" name="Shape 777"/>
          <p:cNvSpPr/>
          <p:nvPr/>
        </p:nvSpPr>
        <p:spPr>
          <a:xfrm>
            <a:off x="7056720" y="2963521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778" name="Shape 778"/>
          <p:cNvSpPr/>
          <p:nvPr/>
        </p:nvSpPr>
        <p:spPr>
          <a:xfrm>
            <a:off x="7198150" y="3649537"/>
            <a:ext cx="702000" cy="32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cxnSp>
        <p:nvCxnSpPr>
          <p:cNvPr id="779" name="Shape 779"/>
          <p:cNvCxnSpPr>
            <a:stCxn id="763" idx="1"/>
            <a:endCxn id="771" idx="2"/>
          </p:cNvCxnSpPr>
          <p:nvPr/>
        </p:nvCxnSpPr>
        <p:spPr>
          <a:xfrm>
            <a:off x="2056831" y="347063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0" name="Shape 780"/>
          <p:cNvCxnSpPr>
            <a:stCxn id="771" idx="7"/>
            <a:endCxn id="772" idx="2"/>
          </p:cNvCxnSpPr>
          <p:nvPr/>
        </p:nvCxnSpPr>
        <p:spPr>
          <a:xfrm rot="10800000" flipH="1">
            <a:off x="3576229" y="2749098"/>
            <a:ext cx="1068900" cy="387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1" name="Shape 781"/>
          <p:cNvCxnSpPr>
            <a:endCxn id="773" idx="2"/>
          </p:cNvCxnSpPr>
          <p:nvPr/>
        </p:nvCxnSpPr>
        <p:spPr>
          <a:xfrm>
            <a:off x="3669395" y="3719784"/>
            <a:ext cx="1432800" cy="7565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2" name="Shape 782"/>
          <p:cNvCxnSpPr>
            <a:stCxn id="772" idx="6"/>
          </p:cNvCxnSpPr>
          <p:nvPr/>
        </p:nvCxnSpPr>
        <p:spPr>
          <a:xfrm>
            <a:off x="5629595" y="2749029"/>
            <a:ext cx="1480200" cy="47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3" name="Shape 783"/>
          <p:cNvCxnSpPr>
            <a:stCxn id="773" idx="6"/>
          </p:cNvCxnSpPr>
          <p:nvPr/>
        </p:nvCxnSpPr>
        <p:spPr>
          <a:xfrm rot="10800000" flipH="1">
            <a:off x="6086795" y="3610883"/>
            <a:ext cx="1002600" cy="865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4" name="Shape 784"/>
          <p:cNvCxnSpPr/>
          <p:nvPr/>
        </p:nvCxnSpPr>
        <p:spPr>
          <a:xfrm>
            <a:off x="8041331" y="343618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5" name="Shape 785"/>
          <p:cNvSpPr/>
          <p:nvPr/>
        </p:nvSpPr>
        <p:spPr>
          <a:xfrm>
            <a:off x="381500" y="4712150"/>
            <a:ext cx="2704500" cy="103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5212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787" name="Shape 787"/>
          <p:cNvSpPr/>
          <p:nvPr/>
        </p:nvSpPr>
        <p:spPr>
          <a:xfrm>
            <a:off x="13594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788" name="Shape 788"/>
          <p:cNvSpPr/>
          <p:nvPr/>
        </p:nvSpPr>
        <p:spPr>
          <a:xfrm>
            <a:off x="21976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521225" y="4712150"/>
            <a:ext cx="10689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uk-UA" sz="1200">
                <a:latin typeface="Avenir Next" charset="0"/>
                <a:ea typeface="Avenir Next" charset="0"/>
                <a:cs typeface="Avenir Next" charset="0"/>
              </a:rPr>
              <a:t>File System</a:t>
            </a:r>
          </a:p>
        </p:txBody>
      </p:sp>
      <p:cxnSp>
        <p:nvCxnSpPr>
          <p:cNvPr id="790" name="Shape 790"/>
          <p:cNvCxnSpPr/>
          <p:nvPr/>
        </p:nvCxnSpPr>
        <p:spPr>
          <a:xfrm flipH="1">
            <a:off x="1485275" y="3770000"/>
            <a:ext cx="177000" cy="9333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1" name="Shape 791"/>
          <p:cNvCxnSpPr/>
          <p:nvPr/>
        </p:nvCxnSpPr>
        <p:spPr>
          <a:xfrm flipH="1">
            <a:off x="2064250" y="4110625"/>
            <a:ext cx="1049100" cy="5994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2" name="Shape 792"/>
          <p:cNvCxnSpPr/>
          <p:nvPr/>
        </p:nvCxnSpPr>
        <p:spPr>
          <a:xfrm flipH="1">
            <a:off x="2711500" y="3368075"/>
            <a:ext cx="2050500" cy="13353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3" name="Shape 793"/>
          <p:cNvCxnSpPr/>
          <p:nvPr/>
        </p:nvCxnSpPr>
        <p:spPr>
          <a:xfrm rot="10800000">
            <a:off x="3147525" y="4846300"/>
            <a:ext cx="1955100" cy="69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4" name="Shape 794"/>
          <p:cNvCxnSpPr/>
          <p:nvPr/>
        </p:nvCxnSpPr>
        <p:spPr>
          <a:xfrm flipH="1">
            <a:off x="3181325" y="4158325"/>
            <a:ext cx="4360200" cy="1260300"/>
          </a:xfrm>
          <a:prstGeom prst="bentConnector3">
            <a:avLst>
              <a:gd name="adj1" fmla="val 156"/>
            </a:avLst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5" name="Shape 795"/>
          <p:cNvSpPr txBox="1"/>
          <p:nvPr/>
        </p:nvSpPr>
        <p:spPr>
          <a:xfrm>
            <a:off x="7609500" y="4586175"/>
            <a:ext cx="1376400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1600" b="1">
                <a:solidFill>
                  <a:srgbClr val="F1C232"/>
                </a:solidFill>
                <a:latin typeface="Avenir Next" charset="0"/>
                <a:ea typeface="Avenir Next" charset="0"/>
                <a:cs typeface="Avenir Next" charset="0"/>
              </a:rPr>
              <a:t>Checkpoint</a:t>
            </a:r>
          </a:p>
        </p:txBody>
      </p:sp>
      <p:sp>
        <p:nvSpPr>
          <p:cNvPr id="38" name="Shape 756"/>
          <p:cNvSpPr txBox="1"/>
          <p:nvPr/>
        </p:nvSpPr>
        <p:spPr>
          <a:xfrm>
            <a:off x="361157" y="1576209"/>
            <a:ext cx="3848400" cy="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>
              <a:buClr>
                <a:schemeClr val="dk1"/>
              </a:buClr>
              <a:buSzPct val="100000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Consistent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snapshotting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893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State fault tolerance (III)</a:t>
            </a:r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17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3" name="Shape 803"/>
          <p:cNvSpPr/>
          <p:nvPr/>
        </p:nvSpPr>
        <p:spPr>
          <a:xfrm rot="5400000">
            <a:off x="803581" y="2594634"/>
            <a:ext cx="754500" cy="1752000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79302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960868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1128714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1296561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464407" y="3289296"/>
            <a:ext cx="103800" cy="3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416261" y="3257308"/>
            <a:ext cx="342900" cy="4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500" b="1">
                <a:latin typeface="Avenir Next" charset="0"/>
                <a:ea typeface="Avenir Next" charset="0"/>
                <a:cs typeface="Avenir Next" charset="0"/>
              </a:rPr>
              <a:t>...</a:t>
            </a:r>
          </a:p>
        </p:txBody>
      </p:sp>
      <p:sp>
        <p:nvSpPr>
          <p:cNvPr id="810" name="Shape 810"/>
          <p:cNvSpPr/>
          <p:nvPr/>
        </p:nvSpPr>
        <p:spPr>
          <a:xfrm>
            <a:off x="1616085" y="3289308"/>
            <a:ext cx="103799" cy="362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2735820" y="2997962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812" name="Shape 812"/>
          <p:cNvSpPr/>
          <p:nvPr/>
        </p:nvSpPr>
        <p:spPr>
          <a:xfrm>
            <a:off x="4644995" y="2276379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813" name="Shape 813"/>
          <p:cNvSpPr/>
          <p:nvPr/>
        </p:nvSpPr>
        <p:spPr>
          <a:xfrm>
            <a:off x="5102195" y="4003733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814" name="Shape 814"/>
          <p:cNvSpPr/>
          <p:nvPr/>
        </p:nvSpPr>
        <p:spPr>
          <a:xfrm>
            <a:off x="2877250" y="3683978"/>
            <a:ext cx="702000" cy="3282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815" name="Shape 815"/>
          <p:cNvSpPr/>
          <p:nvPr/>
        </p:nvSpPr>
        <p:spPr>
          <a:xfrm>
            <a:off x="4786425" y="2962395"/>
            <a:ext cx="702000" cy="3282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816" name="Shape 816"/>
          <p:cNvSpPr/>
          <p:nvPr/>
        </p:nvSpPr>
        <p:spPr>
          <a:xfrm>
            <a:off x="5243625" y="4689750"/>
            <a:ext cx="702000" cy="3282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sp>
        <p:nvSpPr>
          <p:cNvPr id="817" name="Shape 817"/>
          <p:cNvSpPr/>
          <p:nvPr/>
        </p:nvSpPr>
        <p:spPr>
          <a:xfrm>
            <a:off x="7056720" y="2963521"/>
            <a:ext cx="984600" cy="945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Your</a:t>
            </a:r>
            <a:b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uk-UA" sz="1200" b="1">
                <a:solidFill>
                  <a:srgbClr val="999999"/>
                </a:solidFill>
                <a:latin typeface="Avenir Next" charset="0"/>
                <a:ea typeface="Avenir Next" charset="0"/>
                <a:cs typeface="Avenir Next" charset="0"/>
              </a:rPr>
              <a:t>Code</a:t>
            </a:r>
          </a:p>
        </p:txBody>
      </p:sp>
      <p:sp>
        <p:nvSpPr>
          <p:cNvPr id="818" name="Shape 818"/>
          <p:cNvSpPr/>
          <p:nvPr/>
        </p:nvSpPr>
        <p:spPr>
          <a:xfrm>
            <a:off x="7198150" y="3649537"/>
            <a:ext cx="702000" cy="3282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uk-UA" sz="1200" b="1">
                <a:latin typeface="Avenir Next" charset="0"/>
                <a:ea typeface="Avenir Next" charset="0"/>
                <a:cs typeface="Avenir Next" charset="0"/>
              </a:rPr>
              <a:t>State</a:t>
            </a:r>
          </a:p>
        </p:txBody>
      </p:sp>
      <p:cxnSp>
        <p:nvCxnSpPr>
          <p:cNvPr id="819" name="Shape 819"/>
          <p:cNvCxnSpPr>
            <a:stCxn id="803" idx="1"/>
            <a:endCxn id="811" idx="2"/>
          </p:cNvCxnSpPr>
          <p:nvPr/>
        </p:nvCxnSpPr>
        <p:spPr>
          <a:xfrm>
            <a:off x="2056831" y="347063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0" name="Shape 820"/>
          <p:cNvCxnSpPr>
            <a:stCxn id="811" idx="7"/>
            <a:endCxn id="812" idx="2"/>
          </p:cNvCxnSpPr>
          <p:nvPr/>
        </p:nvCxnSpPr>
        <p:spPr>
          <a:xfrm rot="10800000" flipH="1">
            <a:off x="3576229" y="2749098"/>
            <a:ext cx="1068900" cy="387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1" name="Shape 821"/>
          <p:cNvCxnSpPr>
            <a:endCxn id="813" idx="2"/>
          </p:cNvCxnSpPr>
          <p:nvPr/>
        </p:nvCxnSpPr>
        <p:spPr>
          <a:xfrm>
            <a:off x="3669395" y="3719784"/>
            <a:ext cx="1432800" cy="7565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2" name="Shape 822"/>
          <p:cNvCxnSpPr>
            <a:stCxn id="812" idx="6"/>
          </p:cNvCxnSpPr>
          <p:nvPr/>
        </p:nvCxnSpPr>
        <p:spPr>
          <a:xfrm>
            <a:off x="5629595" y="2749029"/>
            <a:ext cx="1480200" cy="47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3" name="Shape 823"/>
          <p:cNvCxnSpPr>
            <a:stCxn id="813" idx="6"/>
          </p:cNvCxnSpPr>
          <p:nvPr/>
        </p:nvCxnSpPr>
        <p:spPr>
          <a:xfrm rot="10800000" flipH="1">
            <a:off x="6086795" y="3610883"/>
            <a:ext cx="1002600" cy="865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4" name="Shape 824"/>
          <p:cNvCxnSpPr/>
          <p:nvPr/>
        </p:nvCxnSpPr>
        <p:spPr>
          <a:xfrm>
            <a:off x="8041331" y="3436184"/>
            <a:ext cx="678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5" name="Shape 825"/>
          <p:cNvSpPr/>
          <p:nvPr/>
        </p:nvSpPr>
        <p:spPr>
          <a:xfrm>
            <a:off x="381500" y="4712150"/>
            <a:ext cx="2704500" cy="103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5212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827" name="Shape 827"/>
          <p:cNvSpPr/>
          <p:nvPr/>
        </p:nvSpPr>
        <p:spPr>
          <a:xfrm>
            <a:off x="13594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828" name="Shape 828"/>
          <p:cNvSpPr/>
          <p:nvPr/>
        </p:nvSpPr>
        <p:spPr>
          <a:xfrm>
            <a:off x="2197625" y="5069825"/>
            <a:ext cx="711300" cy="535200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checkpointed</a:t>
            </a:r>
          </a:p>
          <a:p>
            <a:pPr algn="ctr">
              <a:buSzPct val="25000"/>
            </a:pPr>
            <a:r>
              <a:rPr lang="uk-UA" sz="800"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521225" y="4712150"/>
            <a:ext cx="10689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uk-UA" sz="1200">
                <a:latin typeface="Avenir Next" charset="0"/>
                <a:ea typeface="Avenir Next" charset="0"/>
                <a:cs typeface="Avenir Next" charset="0"/>
              </a:rPr>
              <a:t>File System</a:t>
            </a:r>
          </a:p>
        </p:txBody>
      </p:sp>
      <p:cxnSp>
        <p:nvCxnSpPr>
          <p:cNvPr id="830" name="Shape 830"/>
          <p:cNvCxnSpPr/>
          <p:nvPr/>
        </p:nvCxnSpPr>
        <p:spPr>
          <a:xfrm flipH="1">
            <a:off x="1485275" y="3770000"/>
            <a:ext cx="177000" cy="933300"/>
          </a:xfrm>
          <a:prstGeom prst="straightConnector1">
            <a:avLst/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31" name="Shape 831"/>
          <p:cNvCxnSpPr/>
          <p:nvPr/>
        </p:nvCxnSpPr>
        <p:spPr>
          <a:xfrm flipH="1">
            <a:off x="2064250" y="4110625"/>
            <a:ext cx="1049100" cy="599400"/>
          </a:xfrm>
          <a:prstGeom prst="straightConnector1">
            <a:avLst/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32" name="Shape 832"/>
          <p:cNvCxnSpPr/>
          <p:nvPr/>
        </p:nvCxnSpPr>
        <p:spPr>
          <a:xfrm flipH="1">
            <a:off x="2711500" y="3368075"/>
            <a:ext cx="2050500" cy="1335300"/>
          </a:xfrm>
          <a:prstGeom prst="straightConnector1">
            <a:avLst/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33" name="Shape 833"/>
          <p:cNvCxnSpPr/>
          <p:nvPr/>
        </p:nvCxnSpPr>
        <p:spPr>
          <a:xfrm rot="10800000">
            <a:off x="3147525" y="4846300"/>
            <a:ext cx="1955100" cy="6900"/>
          </a:xfrm>
          <a:prstGeom prst="straightConnector1">
            <a:avLst/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34" name="Shape 834"/>
          <p:cNvCxnSpPr/>
          <p:nvPr/>
        </p:nvCxnSpPr>
        <p:spPr>
          <a:xfrm flipH="1">
            <a:off x="3181325" y="4158325"/>
            <a:ext cx="4360200" cy="1260300"/>
          </a:xfrm>
          <a:prstGeom prst="bentConnector3">
            <a:avLst>
              <a:gd name="adj1" fmla="val 156"/>
            </a:avLst>
          </a:prstGeom>
          <a:noFill/>
          <a:ln w="19050" cap="flat" cmpd="sng">
            <a:solidFill>
              <a:srgbClr val="34AD91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835" name="Shape 835"/>
          <p:cNvSpPr txBox="1"/>
          <p:nvPr/>
        </p:nvSpPr>
        <p:spPr>
          <a:xfrm>
            <a:off x="7609500" y="4586175"/>
            <a:ext cx="1376400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1600" b="1">
                <a:solidFill>
                  <a:srgbClr val="34AD91"/>
                </a:solidFill>
                <a:latin typeface="Avenir Next" charset="0"/>
                <a:ea typeface="Avenir Next" charset="0"/>
                <a:cs typeface="Avenir Next" charset="0"/>
              </a:rPr>
              <a:t>Restore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457225" y="1353630"/>
            <a:ext cx="3848400" cy="1324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Recover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all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embedded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state</a:t>
            </a:r>
            <a:endParaRPr lang="uk-UA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  <a:p>
            <a:pPr marL="457200" indent="-34290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Reset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position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in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input</a:t>
            </a:r>
            <a:r>
              <a:rPr lang="uk-UA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 </a:t>
            </a:r>
            <a:r>
              <a:rPr lang="uk-UA" sz="18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Quattrocento Sans"/>
              </a:rPr>
              <a:t>stream</a:t>
            </a:r>
            <a:endParaRPr lang="uk-UA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5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in Flink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are inserted into the stream and flow through the graph along with the data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avoids a "global pause" during checkpointing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cause ...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replayable sources to checkpoint their offsets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to checkpoint their state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 to commit open transactions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4622" marR="0" lvl="0" indent="-353822" algn="l" rtl="0">
              <a:lnSpc>
                <a:spcPct val="9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is rolled back to the latest completed checkpoint in case of a failure.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dirty="0" smtClean="0"/>
              <a:t>Working with (</a:t>
            </a:r>
            <a:r>
              <a:rPr lang="en-US" dirty="0" err="1" smtClean="0"/>
              <a:t>Rescalable</a:t>
            </a:r>
            <a:r>
              <a:rPr lang="en-US" dirty="0" smtClean="0"/>
              <a:t>) </a:t>
            </a:r>
            <a:r>
              <a:rPr lang="en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 Barriers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 descr="stream_barrier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832" y="1910210"/>
            <a:ext cx="6920075" cy="25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t="2878" r="50425"/>
          <a:stretch/>
        </p:blipFill>
        <p:spPr>
          <a:xfrm>
            <a:off x="457200" y="1463488"/>
            <a:ext cx="6346658" cy="23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l="50107" t="2771"/>
          <a:stretch/>
        </p:blipFill>
        <p:spPr>
          <a:xfrm>
            <a:off x="2245525" y="4062442"/>
            <a:ext cx="6441274" cy="23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Distributed snapshots</a:t>
            </a:r>
          </a:p>
        </p:txBody>
      </p:sp>
      <p:sp>
        <p:nvSpPr>
          <p:cNvPr id="1116" name="Shape 11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22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7" name="Shape 1117"/>
          <p:cNvSpPr/>
          <p:nvPr/>
        </p:nvSpPr>
        <p:spPr>
          <a:xfrm rot="5400000">
            <a:off x="1244130" y="2556468"/>
            <a:ext cx="540600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18" name="Shape 1118"/>
          <p:cNvSpPr/>
          <p:nvPr/>
        </p:nvSpPr>
        <p:spPr>
          <a:xfrm rot="5400000">
            <a:off x="1236653" y="3215452"/>
            <a:ext cx="540599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19" name="Shape 1119"/>
          <p:cNvSpPr/>
          <p:nvPr/>
        </p:nvSpPr>
        <p:spPr>
          <a:xfrm rot="-774702">
            <a:off x="2652841" y="3291779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20" name="Shape 1120"/>
          <p:cNvSpPr/>
          <p:nvPr/>
        </p:nvSpPr>
        <p:spPr>
          <a:xfrm rot="-10025298" flipH="1">
            <a:off x="2673041" y="4182922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2021166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3800869" y="2582476"/>
            <a:ext cx="3598377" cy="2639185"/>
            <a:chOff x="4018916" y="2158671"/>
            <a:chExt cx="3009432" cy="2207230"/>
          </a:xfrm>
        </p:grpSpPr>
        <p:sp>
          <p:nvSpPr>
            <p:cNvPr id="1123" name="Shape 1123"/>
            <p:cNvSpPr/>
            <p:nvPr/>
          </p:nvSpPr>
          <p:spPr>
            <a:xfrm>
              <a:off x="4018916" y="215867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5065616" y="2513650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666666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6064148" y="215867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8916" y="340170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5065616" y="3756678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666666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064148" y="340170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 rot="2061681">
              <a:off x="4909505" y="3146357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666666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 rot="8738319" flipH="1">
              <a:off x="4899433" y="3156448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666666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</p:grpSp>
      <p:sp>
        <p:nvSpPr>
          <p:cNvPr id="1131" name="Shape 1131"/>
          <p:cNvSpPr/>
          <p:nvPr/>
        </p:nvSpPr>
        <p:spPr>
          <a:xfrm>
            <a:off x="4292414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2" name="Shape 1132"/>
          <p:cNvSpPr/>
          <p:nvPr/>
        </p:nvSpPr>
        <p:spPr>
          <a:xfrm>
            <a:off x="4292414" y="304531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3" name="Shape 1133"/>
          <p:cNvSpPr/>
          <p:nvPr/>
        </p:nvSpPr>
        <p:spPr>
          <a:xfrm>
            <a:off x="1688208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4" name="Shape 1134"/>
          <p:cNvSpPr/>
          <p:nvPr/>
        </p:nvSpPr>
        <p:spPr>
          <a:xfrm>
            <a:off x="1353515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5" name="Shape 1135"/>
          <p:cNvSpPr/>
          <p:nvPr/>
        </p:nvSpPr>
        <p:spPr>
          <a:xfrm>
            <a:off x="1019170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5171573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5544205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5171573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5544205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2021166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5179907" y="362872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5016555" y="410783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1688208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1353515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1019170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6908357" y="317838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6908357" y="474461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48" name="Shape 1148"/>
          <p:cNvSpPr txBox="1"/>
          <p:nvPr/>
        </p:nvSpPr>
        <p:spPr>
          <a:xfrm>
            <a:off x="7765279" y="3887884"/>
            <a:ext cx="1093500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 index</a:t>
            </a:r>
          </a:p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(Hash Table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or RocksDB)</a:t>
            </a:r>
          </a:p>
        </p:txBody>
      </p:sp>
      <p:cxnSp>
        <p:nvCxnSpPr>
          <p:cNvPr id="1149" name="Shape 1149"/>
          <p:cNvCxnSpPr/>
          <p:nvPr/>
        </p:nvCxnSpPr>
        <p:spPr>
          <a:xfrm rot="10800000">
            <a:off x="7157364" y="3681701"/>
            <a:ext cx="624000" cy="339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0" name="Shape 1150"/>
          <p:cNvCxnSpPr/>
          <p:nvPr/>
        </p:nvCxnSpPr>
        <p:spPr>
          <a:xfrm flipH="1">
            <a:off x="7157364" y="4435950"/>
            <a:ext cx="624000" cy="5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51" name="Shape 1151"/>
          <p:cNvSpPr txBox="1"/>
          <p:nvPr/>
        </p:nvSpPr>
        <p:spPr>
          <a:xfrm>
            <a:off x="371475" y="1940750"/>
            <a:ext cx="6393300" cy="67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uk-UA" sz="2000">
                <a:latin typeface="Calibri" charset="0"/>
                <a:ea typeface="Calibri" charset="0"/>
                <a:cs typeface="Calibri" charset="0"/>
                <a:sym typeface="Quattrocento Sans"/>
              </a:rPr>
              <a:t>Events flow without replication or synchronous writes</a:t>
            </a:r>
          </a:p>
        </p:txBody>
      </p:sp>
      <p:sp>
        <p:nvSpPr>
          <p:cNvPr id="1152" name="Shape 1152"/>
          <p:cNvSpPr txBox="1"/>
          <p:nvPr/>
        </p:nvSpPr>
        <p:spPr>
          <a:xfrm>
            <a:off x="6137629" y="5395800"/>
            <a:ext cx="12296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stateful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operation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3948535" y="5317396"/>
            <a:ext cx="907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source</a:t>
            </a:r>
          </a:p>
        </p:txBody>
      </p:sp>
      <p:sp>
        <p:nvSpPr>
          <p:cNvPr id="1154" name="Shape 1154"/>
          <p:cNvSpPr/>
          <p:nvPr/>
        </p:nvSpPr>
        <p:spPr>
          <a:xfrm>
            <a:off x="6652950" y="308382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155" name="Shape 1155"/>
          <p:cNvCxnSpPr>
            <a:stCxn id="1154" idx="3"/>
          </p:cNvCxnSpPr>
          <p:nvPr/>
        </p:nvCxnSpPr>
        <p:spPr>
          <a:xfrm>
            <a:off x="6879750" y="3197228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6" name="Shape 1156"/>
          <p:cNvSpPr/>
          <p:nvPr/>
        </p:nvSpPr>
        <p:spPr>
          <a:xfrm>
            <a:off x="6652950" y="457735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157" name="Shape 1157"/>
          <p:cNvCxnSpPr>
            <a:stCxn id="1156" idx="3"/>
          </p:cNvCxnSpPr>
          <p:nvPr/>
        </p:nvCxnSpPr>
        <p:spPr>
          <a:xfrm>
            <a:off x="6879750" y="4690755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803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Distributed snapshots</a:t>
            </a:r>
          </a:p>
        </p:txBody>
      </p:sp>
      <p:sp>
        <p:nvSpPr>
          <p:cNvPr id="1163" name="Shape 11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23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4" name="Shape 1164"/>
          <p:cNvSpPr/>
          <p:nvPr/>
        </p:nvSpPr>
        <p:spPr>
          <a:xfrm rot="5400000">
            <a:off x="1244130" y="2556468"/>
            <a:ext cx="540600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65" name="Shape 1165"/>
          <p:cNvSpPr/>
          <p:nvPr/>
        </p:nvSpPr>
        <p:spPr>
          <a:xfrm rot="5400000">
            <a:off x="1236653" y="3215452"/>
            <a:ext cx="540599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grpSp>
        <p:nvGrpSpPr>
          <p:cNvPr id="1166" name="Shape 1166"/>
          <p:cNvGrpSpPr/>
          <p:nvPr/>
        </p:nvGrpSpPr>
        <p:grpSpPr>
          <a:xfrm>
            <a:off x="3800869" y="2582476"/>
            <a:ext cx="3598377" cy="2639185"/>
            <a:chOff x="4018916" y="2158671"/>
            <a:chExt cx="3009432" cy="2207230"/>
          </a:xfrm>
        </p:grpSpPr>
        <p:sp>
          <p:nvSpPr>
            <p:cNvPr id="1167" name="Shape 1167"/>
            <p:cNvSpPr/>
            <p:nvPr/>
          </p:nvSpPr>
          <p:spPr>
            <a:xfrm>
              <a:off x="4018916" y="215867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065616" y="2513650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064148" y="215867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018916" y="340170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065616" y="3756678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064148" y="340170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 rot="2061681">
              <a:off x="4909505" y="3146357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 rot="8738319" flipH="1">
              <a:off x="4899433" y="3156448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</p:grpSp>
      <p:sp>
        <p:nvSpPr>
          <p:cNvPr id="1175" name="Shape 1175"/>
          <p:cNvSpPr/>
          <p:nvPr/>
        </p:nvSpPr>
        <p:spPr>
          <a:xfrm rot="-774702">
            <a:off x="2652841" y="3291779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76" name="Shape 1176"/>
          <p:cNvSpPr/>
          <p:nvPr/>
        </p:nvSpPr>
        <p:spPr>
          <a:xfrm rot="-10025298" flipH="1">
            <a:off x="2673041" y="4182922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77" name="Shape 1177"/>
          <p:cNvSpPr/>
          <p:nvPr/>
        </p:nvSpPr>
        <p:spPr>
          <a:xfrm>
            <a:off x="2021166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78" name="Shape 1178"/>
          <p:cNvSpPr/>
          <p:nvPr/>
        </p:nvSpPr>
        <p:spPr>
          <a:xfrm>
            <a:off x="6908357" y="317838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79" name="Shape 1179"/>
          <p:cNvSpPr/>
          <p:nvPr/>
        </p:nvSpPr>
        <p:spPr>
          <a:xfrm>
            <a:off x="6908357" y="474461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3321553" y="420909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4292414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5171573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3" name="Shape 1183"/>
          <p:cNvSpPr/>
          <p:nvPr/>
        </p:nvSpPr>
        <p:spPr>
          <a:xfrm>
            <a:off x="5544205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4" name="Shape 1184"/>
          <p:cNvSpPr/>
          <p:nvPr/>
        </p:nvSpPr>
        <p:spPr>
          <a:xfrm>
            <a:off x="5171573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5544205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4292414" y="304531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3040925" y="33303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5179907" y="362872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89" name="Shape 1189"/>
          <p:cNvSpPr/>
          <p:nvPr/>
        </p:nvSpPr>
        <p:spPr>
          <a:xfrm>
            <a:off x="5016555" y="410783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0" name="Shape 1190"/>
          <p:cNvSpPr/>
          <p:nvPr/>
        </p:nvSpPr>
        <p:spPr>
          <a:xfrm>
            <a:off x="6652950" y="308382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191" name="Shape 1191"/>
          <p:cNvCxnSpPr>
            <a:stCxn id="1190" idx="3"/>
          </p:cNvCxnSpPr>
          <p:nvPr/>
        </p:nvCxnSpPr>
        <p:spPr>
          <a:xfrm>
            <a:off x="6879750" y="3197228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2" name="Shape 1192"/>
          <p:cNvSpPr/>
          <p:nvPr/>
        </p:nvSpPr>
        <p:spPr>
          <a:xfrm>
            <a:off x="6652950" y="457735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193" name="Shape 1193"/>
          <p:cNvCxnSpPr>
            <a:stCxn id="1192" idx="3"/>
          </p:cNvCxnSpPr>
          <p:nvPr/>
        </p:nvCxnSpPr>
        <p:spPr>
          <a:xfrm>
            <a:off x="6879750" y="4690755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4" name="Shape 1194"/>
          <p:cNvSpPr/>
          <p:nvPr/>
        </p:nvSpPr>
        <p:spPr>
          <a:xfrm>
            <a:off x="1688208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1353515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1019170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7" name="Shape 1197"/>
          <p:cNvSpPr/>
          <p:nvPr/>
        </p:nvSpPr>
        <p:spPr>
          <a:xfrm>
            <a:off x="2021166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1688208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1353515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1019170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01" name="Shape 1201"/>
          <p:cNvSpPr txBox="1"/>
          <p:nvPr/>
        </p:nvSpPr>
        <p:spPr>
          <a:xfrm>
            <a:off x="904876" y="2397960"/>
            <a:ext cx="22221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uk-UA" sz="2000">
                <a:latin typeface="Calibri" charset="0"/>
                <a:ea typeface="Calibri" charset="0"/>
                <a:cs typeface="Calibri" charset="0"/>
                <a:sym typeface="Quattrocento Sans"/>
              </a:rPr>
              <a:t>Trigger checkpoint</a:t>
            </a:r>
          </a:p>
        </p:txBody>
      </p:sp>
      <p:cxnSp>
        <p:nvCxnSpPr>
          <p:cNvPr id="1202" name="Shape 1202"/>
          <p:cNvCxnSpPr/>
          <p:nvPr/>
        </p:nvCxnSpPr>
        <p:spPr>
          <a:xfrm>
            <a:off x="4193760" y="2582369"/>
            <a:ext cx="0" cy="11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03" name="Shape 1203"/>
          <p:cNvCxnSpPr/>
          <p:nvPr/>
        </p:nvCxnSpPr>
        <p:spPr>
          <a:xfrm>
            <a:off x="4193760" y="4107834"/>
            <a:ext cx="0" cy="11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4" name="Shape 1204"/>
          <p:cNvSpPr txBox="1"/>
          <p:nvPr/>
        </p:nvSpPr>
        <p:spPr>
          <a:xfrm>
            <a:off x="4222867" y="2015600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1800">
                <a:latin typeface="Calibri" charset="0"/>
                <a:ea typeface="Calibri" charset="0"/>
                <a:cs typeface="Calibri" charset="0"/>
                <a:sym typeface="Quattrocento Sans"/>
              </a:rPr>
              <a:t>Inject checkpoint barrier</a:t>
            </a:r>
          </a:p>
        </p:txBody>
      </p:sp>
      <p:cxnSp>
        <p:nvCxnSpPr>
          <p:cNvPr id="1205" name="Shape 1205"/>
          <p:cNvCxnSpPr/>
          <p:nvPr/>
        </p:nvCxnSpPr>
        <p:spPr>
          <a:xfrm flipH="1">
            <a:off x="4193864" y="2341930"/>
            <a:ext cx="389400" cy="607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6" name="Shape 1206"/>
          <p:cNvSpPr txBox="1"/>
          <p:nvPr/>
        </p:nvSpPr>
        <p:spPr>
          <a:xfrm>
            <a:off x="6137629" y="5395800"/>
            <a:ext cx="12296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stateful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operation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3948535" y="5317396"/>
            <a:ext cx="907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4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Distributed snapshots</a:t>
            </a:r>
          </a:p>
        </p:txBody>
      </p:sp>
      <p:sp>
        <p:nvSpPr>
          <p:cNvPr id="1213" name="Shape 12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24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4" name="Shape 1214"/>
          <p:cNvSpPr txBox="1"/>
          <p:nvPr/>
        </p:nvSpPr>
        <p:spPr>
          <a:xfrm>
            <a:off x="6137629" y="5395800"/>
            <a:ext cx="12296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stateful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operation</a:t>
            </a:r>
          </a:p>
        </p:txBody>
      </p:sp>
      <p:sp>
        <p:nvSpPr>
          <p:cNvPr id="1215" name="Shape 1215"/>
          <p:cNvSpPr txBox="1"/>
          <p:nvPr/>
        </p:nvSpPr>
        <p:spPr>
          <a:xfrm>
            <a:off x="3948535" y="5317396"/>
            <a:ext cx="907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source</a:t>
            </a:r>
          </a:p>
        </p:txBody>
      </p:sp>
      <p:sp>
        <p:nvSpPr>
          <p:cNvPr id="1216" name="Shape 1216"/>
          <p:cNvSpPr/>
          <p:nvPr/>
        </p:nvSpPr>
        <p:spPr>
          <a:xfrm rot="5400000">
            <a:off x="1244130" y="2556468"/>
            <a:ext cx="540600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17" name="Shape 1217"/>
          <p:cNvSpPr/>
          <p:nvPr/>
        </p:nvSpPr>
        <p:spPr>
          <a:xfrm rot="5400000">
            <a:off x="1236653" y="3215452"/>
            <a:ext cx="540599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grpSp>
        <p:nvGrpSpPr>
          <p:cNvPr id="1218" name="Shape 1218"/>
          <p:cNvGrpSpPr/>
          <p:nvPr/>
        </p:nvGrpSpPr>
        <p:grpSpPr>
          <a:xfrm>
            <a:off x="3800869" y="2582476"/>
            <a:ext cx="3598377" cy="2639185"/>
            <a:chOff x="4018916" y="2158671"/>
            <a:chExt cx="3009432" cy="2207230"/>
          </a:xfrm>
        </p:grpSpPr>
        <p:sp>
          <p:nvSpPr>
            <p:cNvPr id="1219" name="Shape 1219"/>
            <p:cNvSpPr/>
            <p:nvPr/>
          </p:nvSpPr>
          <p:spPr>
            <a:xfrm>
              <a:off x="4018916" y="215867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5065616" y="2513650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6064148" y="215867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018916" y="340170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065616" y="3756678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6064148" y="340170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 rot="2061681">
              <a:off x="4909505" y="3146357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 rot="8738319" flipH="1">
              <a:off x="4899433" y="3156448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</p:grpSp>
      <p:sp>
        <p:nvSpPr>
          <p:cNvPr id="1227" name="Shape 1227"/>
          <p:cNvSpPr/>
          <p:nvPr/>
        </p:nvSpPr>
        <p:spPr>
          <a:xfrm rot="-774702">
            <a:off x="2652841" y="3291779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28" name="Shape 1228"/>
          <p:cNvSpPr/>
          <p:nvPr/>
        </p:nvSpPr>
        <p:spPr>
          <a:xfrm rot="-10025298" flipH="1">
            <a:off x="2673041" y="4182922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29" name="Shape 1229"/>
          <p:cNvSpPr/>
          <p:nvPr/>
        </p:nvSpPr>
        <p:spPr>
          <a:xfrm>
            <a:off x="2021166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0" name="Shape 1230"/>
          <p:cNvSpPr/>
          <p:nvPr/>
        </p:nvSpPr>
        <p:spPr>
          <a:xfrm>
            <a:off x="6908357" y="317838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6908357" y="474461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3321553" y="420909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3" name="Shape 1233"/>
          <p:cNvSpPr/>
          <p:nvPr/>
        </p:nvSpPr>
        <p:spPr>
          <a:xfrm>
            <a:off x="4292414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5171573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5544205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6" name="Shape 1236"/>
          <p:cNvSpPr/>
          <p:nvPr/>
        </p:nvSpPr>
        <p:spPr>
          <a:xfrm>
            <a:off x="5171573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5544205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4292414" y="304531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39" name="Shape 1239"/>
          <p:cNvSpPr/>
          <p:nvPr/>
        </p:nvSpPr>
        <p:spPr>
          <a:xfrm>
            <a:off x="3040925" y="33303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5179907" y="362872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5016555" y="410783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1688208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1353515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1019170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2021166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1688208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1353515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8" name="Shape 1248"/>
          <p:cNvSpPr/>
          <p:nvPr/>
        </p:nvSpPr>
        <p:spPr>
          <a:xfrm>
            <a:off x="1019170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49" name="Shape 1249"/>
          <p:cNvSpPr txBox="1"/>
          <p:nvPr/>
        </p:nvSpPr>
        <p:spPr>
          <a:xfrm>
            <a:off x="752476" y="2397960"/>
            <a:ext cx="23271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uk-UA" sz="2000">
                <a:latin typeface="Calibri" charset="0"/>
                <a:ea typeface="Calibri" charset="0"/>
                <a:cs typeface="Calibri" charset="0"/>
                <a:sym typeface="Quattrocento Sans"/>
              </a:rPr>
              <a:t>Take state snapshot</a:t>
            </a:r>
          </a:p>
        </p:txBody>
      </p:sp>
      <p:cxnSp>
        <p:nvCxnSpPr>
          <p:cNvPr id="1250" name="Shape 1250"/>
          <p:cNvCxnSpPr/>
          <p:nvPr/>
        </p:nvCxnSpPr>
        <p:spPr>
          <a:xfrm>
            <a:off x="6518082" y="2607617"/>
            <a:ext cx="0" cy="11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51" name="Shape 1251"/>
          <p:cNvSpPr txBox="1"/>
          <p:nvPr/>
        </p:nvSpPr>
        <p:spPr>
          <a:xfrm>
            <a:off x="7149850" y="2073612"/>
            <a:ext cx="1786200" cy="76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 sz="1800">
                <a:latin typeface="Calibri" charset="0"/>
                <a:ea typeface="Calibri" charset="0"/>
                <a:cs typeface="Calibri" charset="0"/>
                <a:sym typeface="Quattrocento Sans"/>
              </a:rPr>
              <a:t>Trigger state</a:t>
            </a:r>
            <a:br>
              <a:rPr lang="uk-UA" sz="1800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 sz="1800">
                <a:latin typeface="Calibri" charset="0"/>
                <a:ea typeface="Calibri" charset="0"/>
                <a:cs typeface="Calibri" charset="0"/>
                <a:sym typeface="Quattrocento Sans"/>
              </a:rPr>
              <a:t>copy-on-write</a:t>
            </a:r>
          </a:p>
        </p:txBody>
      </p:sp>
      <p:cxnSp>
        <p:nvCxnSpPr>
          <p:cNvPr id="1252" name="Shape 1252"/>
          <p:cNvCxnSpPr/>
          <p:nvPr/>
        </p:nvCxnSpPr>
        <p:spPr>
          <a:xfrm>
            <a:off x="6532659" y="4093421"/>
            <a:ext cx="0" cy="1127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53" name="Shape 1253"/>
          <p:cNvSpPr/>
          <p:nvPr/>
        </p:nvSpPr>
        <p:spPr>
          <a:xfrm>
            <a:off x="7149839" y="3272902"/>
            <a:ext cx="498000" cy="661800"/>
          </a:xfrm>
          <a:prstGeom prst="triangle">
            <a:avLst>
              <a:gd name="adj" fmla="val 50000"/>
            </a:avLst>
          </a:prstGeom>
          <a:solidFill>
            <a:srgbClr val="7030A0">
              <a:alpha val="4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7149839" y="4863910"/>
            <a:ext cx="498000" cy="661800"/>
          </a:xfrm>
          <a:prstGeom prst="triangle">
            <a:avLst>
              <a:gd name="adj" fmla="val 50000"/>
            </a:avLst>
          </a:prstGeom>
          <a:solidFill>
            <a:srgbClr val="7030A0">
              <a:alpha val="4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255" name="Shape 1255"/>
          <p:cNvCxnSpPr/>
          <p:nvPr/>
        </p:nvCxnSpPr>
        <p:spPr>
          <a:xfrm flipH="1">
            <a:off x="7336575" y="4036082"/>
            <a:ext cx="732000" cy="92459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6" name="Shape 1256"/>
          <p:cNvCxnSpPr/>
          <p:nvPr/>
        </p:nvCxnSpPr>
        <p:spPr>
          <a:xfrm flipH="1">
            <a:off x="7330809" y="2884005"/>
            <a:ext cx="513000" cy="621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7" name="Shape 1257"/>
          <p:cNvCxnSpPr/>
          <p:nvPr/>
        </p:nvCxnSpPr>
        <p:spPr>
          <a:xfrm>
            <a:off x="8055489" y="2891360"/>
            <a:ext cx="12000" cy="1159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38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Distributed snapshots</a:t>
            </a:r>
          </a:p>
        </p:txBody>
      </p:sp>
      <p:sp>
        <p:nvSpPr>
          <p:cNvPr id="1263" name="Shape 12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25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4" name="Shape 1264"/>
          <p:cNvSpPr txBox="1"/>
          <p:nvPr/>
        </p:nvSpPr>
        <p:spPr>
          <a:xfrm>
            <a:off x="6137629" y="5395800"/>
            <a:ext cx="12296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stateful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operation</a:t>
            </a:r>
          </a:p>
        </p:txBody>
      </p:sp>
      <p:sp>
        <p:nvSpPr>
          <p:cNvPr id="1265" name="Shape 1265"/>
          <p:cNvSpPr txBox="1"/>
          <p:nvPr/>
        </p:nvSpPr>
        <p:spPr>
          <a:xfrm>
            <a:off x="3948535" y="5317396"/>
            <a:ext cx="907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source</a:t>
            </a:r>
          </a:p>
        </p:txBody>
      </p:sp>
      <p:sp>
        <p:nvSpPr>
          <p:cNvPr id="1266" name="Shape 1266"/>
          <p:cNvSpPr/>
          <p:nvPr/>
        </p:nvSpPr>
        <p:spPr>
          <a:xfrm>
            <a:off x="7874001" y="2769176"/>
            <a:ext cx="890545" cy="461175"/>
          </a:xfrm>
          <a:prstGeom prst="flowChartMagneticDisk">
            <a:avLst/>
          </a:prstGeom>
          <a:solidFill>
            <a:srgbClr val="E6526E"/>
          </a:solidFill>
          <a:ln w="19050" cap="flat" cmpd="sng">
            <a:solidFill>
              <a:srgbClr val="8A31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uk-UA" sz="1600">
                <a:latin typeface="Calibri" charset="0"/>
                <a:ea typeface="Calibri" charset="0"/>
                <a:cs typeface="Calibri" charset="0"/>
                <a:sym typeface="Calibri"/>
              </a:rPr>
              <a:t>DFS</a:t>
            </a:r>
          </a:p>
        </p:txBody>
      </p:sp>
      <p:sp>
        <p:nvSpPr>
          <p:cNvPr id="1267" name="Shape 1267"/>
          <p:cNvSpPr/>
          <p:nvPr/>
        </p:nvSpPr>
        <p:spPr>
          <a:xfrm rot="5400000">
            <a:off x="1244130" y="2556468"/>
            <a:ext cx="540600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68" name="Shape 1268"/>
          <p:cNvSpPr/>
          <p:nvPr/>
        </p:nvSpPr>
        <p:spPr>
          <a:xfrm rot="5400000">
            <a:off x="1236653" y="3215452"/>
            <a:ext cx="540599" cy="1987200"/>
          </a:xfrm>
          <a:prstGeom prst="can">
            <a:avLst>
              <a:gd name="adj" fmla="val 25000"/>
            </a:avLst>
          </a:prstGeom>
          <a:solidFill>
            <a:srgbClr val="E4EAF4"/>
          </a:solidFill>
          <a:ln w="19050" cap="flat" cmpd="sng">
            <a:solidFill>
              <a:srgbClr val="898C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180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grpSp>
        <p:nvGrpSpPr>
          <p:cNvPr id="1269" name="Shape 1269"/>
          <p:cNvGrpSpPr/>
          <p:nvPr/>
        </p:nvGrpSpPr>
        <p:grpSpPr>
          <a:xfrm>
            <a:off x="3800869" y="2582476"/>
            <a:ext cx="3598377" cy="2639185"/>
            <a:chOff x="4018916" y="2158671"/>
            <a:chExt cx="3009432" cy="2207230"/>
          </a:xfrm>
        </p:grpSpPr>
        <p:sp>
          <p:nvSpPr>
            <p:cNvPr id="1270" name="Shape 1270"/>
            <p:cNvSpPr/>
            <p:nvPr/>
          </p:nvSpPr>
          <p:spPr>
            <a:xfrm>
              <a:off x="4018916" y="215867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065616" y="2513650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6064148" y="215867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018916" y="3401701"/>
              <a:ext cx="964200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065616" y="3756678"/>
              <a:ext cx="883500" cy="254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6064148" y="3401701"/>
              <a:ext cx="964199" cy="964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 rot="2061681">
              <a:off x="4909505" y="3146357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 rot="8738319" flipH="1">
              <a:off x="4899433" y="3156448"/>
              <a:ext cx="1178929" cy="2918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latin typeface="Calibri" charset="0"/>
                <a:ea typeface="Calibri" charset="0"/>
                <a:cs typeface="Calibri" charset="0"/>
                <a:sym typeface="Calibri"/>
              </a:endParaRPr>
            </a:p>
          </p:txBody>
        </p:sp>
      </p:grpSp>
      <p:sp>
        <p:nvSpPr>
          <p:cNvPr id="1278" name="Shape 1278"/>
          <p:cNvSpPr/>
          <p:nvPr/>
        </p:nvSpPr>
        <p:spPr>
          <a:xfrm rot="-774702">
            <a:off x="2652841" y="3291779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79" name="Shape 1279"/>
          <p:cNvSpPr/>
          <p:nvPr/>
        </p:nvSpPr>
        <p:spPr>
          <a:xfrm rot="-10025298" flipH="1">
            <a:off x="2673041" y="4182922"/>
            <a:ext cx="1056615" cy="3037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2021166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1" name="Shape 1281"/>
          <p:cNvSpPr/>
          <p:nvPr/>
        </p:nvSpPr>
        <p:spPr>
          <a:xfrm>
            <a:off x="6908357" y="317838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2" name="Shape 1282"/>
          <p:cNvSpPr/>
          <p:nvPr/>
        </p:nvSpPr>
        <p:spPr>
          <a:xfrm>
            <a:off x="6908357" y="4744614"/>
            <a:ext cx="498000" cy="661800"/>
          </a:xfrm>
          <a:prstGeom prst="triangle">
            <a:avLst>
              <a:gd name="adj" fmla="val 50000"/>
            </a:avLst>
          </a:prstGeom>
          <a:solidFill>
            <a:srgbClr val="E652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3321553" y="420909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4292414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5" name="Shape 1285"/>
          <p:cNvSpPr/>
          <p:nvPr/>
        </p:nvSpPr>
        <p:spPr>
          <a:xfrm>
            <a:off x="5171573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6" name="Shape 1286"/>
          <p:cNvSpPr/>
          <p:nvPr/>
        </p:nvSpPr>
        <p:spPr>
          <a:xfrm>
            <a:off x="5544205" y="4512262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7" name="Shape 1287"/>
          <p:cNvSpPr/>
          <p:nvPr/>
        </p:nvSpPr>
        <p:spPr>
          <a:xfrm>
            <a:off x="5171573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8" name="Shape 1288"/>
          <p:cNvSpPr/>
          <p:nvPr/>
        </p:nvSpPr>
        <p:spPr>
          <a:xfrm>
            <a:off x="5544205" y="30460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4292414" y="304531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0" name="Shape 1290"/>
          <p:cNvSpPr/>
          <p:nvPr/>
        </p:nvSpPr>
        <p:spPr>
          <a:xfrm>
            <a:off x="3040925" y="3330350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5179907" y="362872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5016555" y="4107834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1688208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1353515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1019170" y="409342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2021166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1688208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1353515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1019170" y="3426341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300" name="Shape 1300"/>
          <p:cNvSpPr txBox="1"/>
          <p:nvPr/>
        </p:nvSpPr>
        <p:spPr>
          <a:xfrm>
            <a:off x="7463777" y="1946484"/>
            <a:ext cx="16674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Durably persist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snapshots</a:t>
            </a:r>
            <a:b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</a:br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asynchronously</a:t>
            </a:r>
          </a:p>
        </p:txBody>
      </p:sp>
      <p:sp>
        <p:nvSpPr>
          <p:cNvPr id="1301" name="Shape 1301"/>
          <p:cNvSpPr/>
          <p:nvPr/>
        </p:nvSpPr>
        <p:spPr>
          <a:xfrm>
            <a:off x="7376084" y="3495377"/>
            <a:ext cx="498000" cy="661799"/>
          </a:xfrm>
          <a:prstGeom prst="triangle">
            <a:avLst>
              <a:gd name="adj" fmla="val 50000"/>
            </a:avLst>
          </a:prstGeom>
          <a:solidFill>
            <a:srgbClr val="7030A0">
              <a:alpha val="4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7453564" y="4332496"/>
            <a:ext cx="498000" cy="661800"/>
          </a:xfrm>
          <a:prstGeom prst="triangle">
            <a:avLst>
              <a:gd name="adj" fmla="val 50000"/>
            </a:avLst>
          </a:prstGeom>
          <a:solidFill>
            <a:srgbClr val="7030A0">
              <a:alpha val="498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303" name="Shape 1303"/>
          <p:cNvCxnSpPr/>
          <p:nvPr/>
        </p:nvCxnSpPr>
        <p:spPr>
          <a:xfrm rot="10800000" flipH="1">
            <a:off x="7742135" y="3279776"/>
            <a:ext cx="526800" cy="1445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04" name="Shape 1304"/>
          <p:cNvCxnSpPr/>
          <p:nvPr/>
        </p:nvCxnSpPr>
        <p:spPr>
          <a:xfrm rot="10800000" flipH="1">
            <a:off x="7649149" y="3272256"/>
            <a:ext cx="411900" cy="660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05" name="Shape 1305"/>
          <p:cNvSpPr/>
          <p:nvPr/>
        </p:nvSpPr>
        <p:spPr>
          <a:xfrm>
            <a:off x="6652950" y="3083828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306" name="Shape 1306"/>
          <p:cNvCxnSpPr>
            <a:stCxn id="1305" idx="3"/>
          </p:cNvCxnSpPr>
          <p:nvPr/>
        </p:nvCxnSpPr>
        <p:spPr>
          <a:xfrm>
            <a:off x="6879750" y="3197228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07" name="Shape 1307"/>
          <p:cNvSpPr/>
          <p:nvPr/>
        </p:nvSpPr>
        <p:spPr>
          <a:xfrm>
            <a:off x="6652950" y="4577355"/>
            <a:ext cx="226800" cy="226800"/>
          </a:xfrm>
          <a:prstGeom prst="rect">
            <a:avLst/>
          </a:prstGeom>
          <a:solidFill>
            <a:srgbClr val="34AC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1308" name="Shape 1308"/>
          <p:cNvCxnSpPr>
            <a:stCxn id="1307" idx="3"/>
          </p:cNvCxnSpPr>
          <p:nvPr/>
        </p:nvCxnSpPr>
        <p:spPr>
          <a:xfrm>
            <a:off x="6879750" y="4690755"/>
            <a:ext cx="183900" cy="4470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09" name="Shape 1309"/>
          <p:cNvSpPr txBox="1"/>
          <p:nvPr/>
        </p:nvSpPr>
        <p:spPr>
          <a:xfrm>
            <a:off x="3580263" y="2101346"/>
            <a:ext cx="30299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uk-UA">
                <a:latin typeface="Calibri" charset="0"/>
                <a:ea typeface="Calibri" charset="0"/>
                <a:cs typeface="Calibri" charset="0"/>
                <a:sym typeface="Quattrocento Sans"/>
              </a:rPr>
              <a:t>Processing pipeline continues</a:t>
            </a:r>
          </a:p>
        </p:txBody>
      </p:sp>
      <p:cxnSp>
        <p:nvCxnSpPr>
          <p:cNvPr id="1310" name="Shape 1310"/>
          <p:cNvCxnSpPr/>
          <p:nvPr/>
        </p:nvCxnSpPr>
        <p:spPr>
          <a:xfrm>
            <a:off x="5158401" y="2470651"/>
            <a:ext cx="1318500" cy="63599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0720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Checkpointing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99918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is disabled by default.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checkpointing with exactly once consistency: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checkpoint every 5 seconds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env.enableCheckpointing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(5000)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at least once consistency (for lower latency):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env.getCheckpointConfig()</a:t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.setCheckpointingMode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CheckpointingMode.</a:t>
            </a:r>
            <a:r>
              <a:rPr lang="en" sz="16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AT_LEAST_ONCE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42900" marR="0" lvl="0" indent="-342900" algn="l" rtl="0">
              <a:spcBef>
                <a:spcPts val="20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applications perform well with a few seconds checkpointing interval.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Strategies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and fast does a job try to restart?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Arial"/>
              <a:buNone/>
            </a:pPr>
            <a:endParaRPr sz="1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strategies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restart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delay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rate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18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Fixed Delay restart strategy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env.setRestartStrategy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RestartStrategies.fixedDelayRestart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3,                            </a:t>
            </a: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no of restart attempts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Time.of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(10,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TimeUnit.SECONDS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restart interval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Noto Sans Symbols"/>
              <a:buNone/>
            </a:pPr>
            <a:endParaRPr sz="1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in Flink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sources of state in Flink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US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and 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Sinks</a:t>
            </a:r>
            <a:endParaRPr lang="en-US" sz="2405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-US" sz="2405" dirty="0" smtClean="0"/>
              <a:t>Timers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persisted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enabled</a:t>
            </a:r>
            <a:endParaRPr lang="en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depend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configured State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lang="en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Stateful Functions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DataStream functions can be stateful</a:t>
            </a:r>
          </a:p>
          <a:p>
            <a:pPr lvl="1" indent="-285750">
              <a:spcBef>
                <a:spcPts val="444"/>
              </a:spcBef>
              <a:buSzPct val="100909"/>
            </a:pPr>
            <a:r>
              <a:rPr lang="en-US" sz="2220" dirty="0" err="1" smtClean="0"/>
              <a:t>Flink</a:t>
            </a:r>
            <a:r>
              <a:rPr lang="en-US" sz="2220" dirty="0" smtClean="0"/>
              <a:t> manages state so that it can be redistributed/rescaled</a:t>
            </a:r>
            <a:endParaRPr lang="en" sz="2220" dirty="0"/>
          </a:p>
          <a:p>
            <a:pPr marL="742950" marR="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Char char="•"/>
            </a:pP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checkpointed and restored in case of a failure </a:t>
            </a:r>
            <a:b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checkpointing is enabled</a:t>
            </a: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None/>
            </a:pPr>
            <a:endParaRPr sz="129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endParaRPr lang="en-US" sz="2405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state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-US" sz="2005" dirty="0" smtClean="0"/>
              <a:t>O</a:t>
            </a:r>
            <a:r>
              <a:rPr lang="en-US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perator (non-keyed) </a:t>
            </a:r>
            <a:r>
              <a:rPr lang="en-US" sz="2005" dirty="0"/>
              <a:t>s</a:t>
            </a:r>
            <a:r>
              <a:rPr lang="en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20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20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lang="en-US" sz="2005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endParaRPr lang="en-US" sz="2005" dirty="0">
              <a:solidFill>
                <a:srgbClr val="000000"/>
              </a:solidFill>
            </a:endParaRPr>
          </a:p>
          <a:p>
            <a:pPr indent="-342900">
              <a:spcBef>
                <a:spcPts val="481"/>
              </a:spcBef>
              <a:buSzPct val="100208"/>
            </a:pPr>
            <a:r>
              <a:rPr lang="en-US" sz="24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4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supports rescaling the state it manages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5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State </a:t>
            </a:r>
            <a:r>
              <a:rPr lang="en-US" dirty="0"/>
              <a:t>B</a:t>
            </a:r>
            <a:r>
              <a:rPr lang="en-US" dirty="0" smtClean="0"/>
              <a:t>ackend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963738"/>
          <a:ext cx="82296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501"/>
                <a:gridCol w="1781299"/>
                <a:gridCol w="1828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r>
                        <a:rPr lang="en-US" baseline="0" dirty="0" smtClean="0"/>
                        <a:t> backup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RocksDBStateBackend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disk (</a:t>
                      </a:r>
                      <a:r>
                        <a:rPr lang="en-US" baseline="0" dirty="0" err="1" smtClean="0"/>
                        <a:t>tmp</a:t>
                      </a:r>
                      <a:r>
                        <a:rPr lang="en-US" baseline="0" dirty="0" smtClean="0"/>
                        <a:t> directory)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file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Good for state larger than available memory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10x slower than memory-based </a:t>
                      </a:r>
                      <a:r>
                        <a:rPr lang="en-US" dirty="0" err="1" smtClean="0"/>
                        <a:t>backends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FsStateBackend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JVM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file system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 / </a:t>
                      </a: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option in Flink 1.3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Fast,</a:t>
                      </a:r>
                      <a:r>
                        <a:rPr lang="en-US" baseline="0" dirty="0" smtClean="0"/>
                        <a:t> requires large heap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MemoryStateBackend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JVM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JobManager</a:t>
                      </a:r>
                      <a:r>
                        <a:rPr lang="en-US" baseline="0" dirty="0" smtClean="0"/>
                        <a:t> JVM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Synchronous / </a:t>
                      </a: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option in Flink 1.3</a:t>
                      </a: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Good for testing and experimentation</a:t>
                      </a:r>
                      <a:r>
                        <a:rPr lang="en-US" baseline="0" dirty="0" smtClean="0"/>
                        <a:t> with small state (locally)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of default state backend in </a:t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flink-conf.yaml</a:t>
            </a:r>
            <a:endParaRPr lang="e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 in job</a:t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env.setStateBackend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new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FsStateBackend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"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://namenode:40010/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/checkpoints”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/>
              <a:t>State management</a:t>
            </a:r>
          </a:p>
        </p:txBody>
      </p:sp>
      <p:sp>
        <p:nvSpPr>
          <p:cNvPr id="842" name="Shape 8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33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457225" y="2079225"/>
            <a:ext cx="7411200" cy="21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Two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important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management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concerns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for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a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long-running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job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:</a:t>
            </a:r>
          </a:p>
          <a:p>
            <a:endParaRPr sz="280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Quattrocento Sans"/>
            </a:endParaRPr>
          </a:p>
          <a:p>
            <a:pPr marL="571500" indent="-457200">
              <a:buClr>
                <a:srgbClr val="2D9E7E"/>
              </a:buClr>
              <a:buSzPct val="100000"/>
              <a:buFont typeface="Wingdings" charset="2"/>
              <a:buChar char="§"/>
            </a:pP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Can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I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change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/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fix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bugs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in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my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streaming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pipeline</a:t>
            </a:r>
            <a:r>
              <a:rPr lang="uk-UA" sz="280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?</a:t>
            </a:r>
            <a:r>
              <a:rPr lang="en-US" sz="280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How</a:t>
            </a:r>
            <a:r>
              <a:rPr lang="uk-UA" sz="280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do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I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handle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job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downtime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?</a:t>
            </a:r>
          </a:p>
          <a:p>
            <a:pPr marL="457200" indent="-457200">
              <a:buClr>
                <a:srgbClr val="2D9E7E"/>
              </a:buClr>
              <a:buFont typeface="Wingdings" charset="2"/>
              <a:buChar char="§"/>
            </a:pPr>
            <a:endParaRPr sz="280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Quattrocento Sans"/>
            </a:endParaRPr>
          </a:p>
          <a:p>
            <a:pPr marL="571500" indent="-457200">
              <a:buClr>
                <a:srgbClr val="2D9E7E"/>
              </a:buClr>
              <a:buSzPct val="100000"/>
              <a:buFont typeface="Wingdings" charset="2"/>
              <a:buChar char="§"/>
            </a:pP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Can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I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rescale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(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change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parallelism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of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)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my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 </a:t>
            </a:r>
            <a:r>
              <a:rPr lang="uk-UA" sz="2800" dirty="0" err="1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computation</a:t>
            </a:r>
            <a:r>
              <a:rPr lang="uk-UA" sz="2800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Quattrocento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0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959" dirty="0" err="1"/>
              <a:t>State</a:t>
            </a:r>
            <a:r>
              <a:rPr lang="uk-UA" sz="3959" dirty="0"/>
              <a:t> </a:t>
            </a:r>
            <a:r>
              <a:rPr lang="uk-UA" sz="3959" dirty="0" err="1"/>
              <a:t>management</a:t>
            </a:r>
            <a:r>
              <a:rPr lang="uk-UA" sz="3959" dirty="0"/>
              <a:t>: </a:t>
            </a:r>
            <a:r>
              <a:rPr lang="uk-UA" sz="3959" dirty="0" err="1"/>
              <a:t>Savepoints</a:t>
            </a:r>
            <a:endParaRPr lang="uk-UA" sz="3959" dirty="0"/>
          </a:p>
        </p:txBody>
      </p:sp>
      <p:sp>
        <p:nvSpPr>
          <p:cNvPr id="1332" name="Shape 13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34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3" name="Shape 1333"/>
          <p:cNvSpPr txBox="1"/>
          <p:nvPr/>
        </p:nvSpPr>
        <p:spPr>
          <a:xfrm>
            <a:off x="457200" y="1963033"/>
            <a:ext cx="8229600" cy="348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29210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persistent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snapshot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of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all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state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/>
            </a:r>
            <a:b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</a:br>
            <a:endParaRPr lang="uk-UA" sz="2800" dirty="0">
              <a:latin typeface="Calibri" charset="0"/>
              <a:ea typeface="Calibri" charset="0"/>
              <a:cs typeface="Calibri" charset="0"/>
              <a:sym typeface="Avenir"/>
            </a:endParaRPr>
          </a:p>
          <a:p>
            <a:pPr marL="342900" indent="-29210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When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starting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application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,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state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can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be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initialized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from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savepoint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/>
            </a:r>
            <a:b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</a:br>
            <a:endParaRPr lang="en-US" sz="2800" dirty="0" smtClean="0">
              <a:latin typeface="Calibri" charset="0"/>
              <a:ea typeface="Calibri" charset="0"/>
              <a:cs typeface="Calibri" charset="0"/>
              <a:sym typeface="Avenir"/>
            </a:endParaRPr>
          </a:p>
          <a:p>
            <a:pPr marL="342900" indent="-29210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uk-UA" sz="2800" dirty="0" err="1" smtClean="0">
                <a:latin typeface="Calibri" charset="0"/>
                <a:ea typeface="Calibri" charset="0"/>
                <a:cs typeface="Calibri" charset="0"/>
                <a:sym typeface="Avenir"/>
              </a:rPr>
              <a:t>In-between</a:t>
            </a:r>
            <a:r>
              <a:rPr lang="uk-UA" sz="2800" dirty="0" smtClean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savepoint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and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restore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we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can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update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Flink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version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or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user</a:t>
            </a:r>
            <a:r>
              <a:rPr lang="uk-UA" sz="2800" dirty="0">
                <a:latin typeface="Calibri" charset="0"/>
                <a:ea typeface="Calibri" charset="0"/>
                <a:cs typeface="Calibri" charset="0"/>
                <a:sym typeface="Avenir"/>
              </a:rPr>
              <a:t> </a:t>
            </a:r>
            <a:r>
              <a:rPr lang="uk-UA" sz="2800" dirty="0" err="1">
                <a:latin typeface="Calibri" charset="0"/>
                <a:ea typeface="Calibri" charset="0"/>
                <a:cs typeface="Calibri" charset="0"/>
                <a:sym typeface="Avenir"/>
              </a:rPr>
              <a:t>code</a:t>
            </a:r>
            <a:endParaRPr lang="uk-UA" sz="2800" dirty="0">
              <a:latin typeface="Calibri" charset="0"/>
              <a:ea typeface="Calibri" charset="0"/>
              <a:cs typeface="Calibri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6824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329071"/>
            <a:ext cx="8229600" cy="4797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99107"/>
            </a:pPr>
            <a:r>
              <a:rPr lang="en-US" sz="2800" dirty="0"/>
              <a:t>A </a:t>
            </a:r>
            <a:r>
              <a:rPr lang="en-US" sz="2800" i="1" dirty="0" smtClean="0"/>
              <a:t>Checkpoint</a:t>
            </a:r>
            <a:r>
              <a:rPr lang="en-US" sz="2800" dirty="0" smtClean="0"/>
              <a:t> </a:t>
            </a:r>
            <a:r>
              <a:rPr lang="en-US" sz="2800" dirty="0"/>
              <a:t>is a globally consistent point-in-time snapshot of </a:t>
            </a:r>
            <a:r>
              <a:rPr lang="en-US" sz="2800" dirty="0" smtClean="0"/>
              <a:t>a streaming application </a:t>
            </a:r>
            <a:r>
              <a:rPr lang="en-US" sz="2800" i="1" dirty="0" smtClean="0"/>
              <a:t>(</a:t>
            </a:r>
            <a:r>
              <a:rPr lang="en-US" sz="2800" i="1" dirty="0"/>
              <a:t>point in stream, state)</a:t>
            </a:r>
            <a:endParaRPr lang="en-US" sz="280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endParaRPr lang="en-US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sym typeface="Calibri"/>
              </a:rPr>
              <a:t>Savepoints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sym typeface="Calibri"/>
              </a:rPr>
              <a:t>are user-triggered, retained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sym typeface="Calibri"/>
              </a:rPr>
              <a:t>checkpoints</a:t>
            </a:r>
            <a:endParaRPr lang="en" sz="2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-US" sz="2800" dirty="0" smtClean="0"/>
              <a:t>R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escaling (currently) requires restarting from a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sym typeface="Calibri"/>
              </a:rPr>
              <a:t>savepoint</a:t>
            </a:r>
            <a:endParaRPr lang="en" sz="2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indent="-285750">
              <a:lnSpc>
                <a:spcPct val="90000"/>
              </a:lnSpc>
              <a:spcBef>
                <a:spcPts val="481"/>
              </a:spcBef>
              <a:buSzPct val="100208"/>
              <a:buFont typeface="Arial"/>
              <a:buChar char="•"/>
            </a:pPr>
            <a:endParaRPr lang="en-US" sz="2800" dirty="0" smtClean="0"/>
          </a:p>
          <a:p>
            <a:pPr indent="-285750">
              <a:lnSpc>
                <a:spcPct val="90000"/>
              </a:lnSpc>
              <a:spcBef>
                <a:spcPts val="481"/>
              </a:spcBef>
              <a:buSzPct val="100208"/>
              <a:buFont typeface="Arial"/>
              <a:buChar char="•"/>
            </a:pPr>
            <a:r>
              <a:rPr lang="en-US" sz="2800" dirty="0" smtClean="0"/>
              <a:t>Currently, </a:t>
            </a:r>
            <a:r>
              <a:rPr lang="en-US" sz="2800" dirty="0" err="1" smtClean="0"/>
              <a:t>Flink</a:t>
            </a:r>
            <a:r>
              <a:rPr lang="en-US" sz="2800" dirty="0" smtClean="0"/>
              <a:t> can only restore to the same state backend that created the </a:t>
            </a:r>
            <a:r>
              <a:rPr lang="en-US" sz="2800" dirty="0" err="1" smtClean="0"/>
              <a:t>savepoint</a:t>
            </a: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fld id="{00000000-1234-1234-1234-123412341234}" type="slidenum">
              <a:rPr lang="uk-UA"/>
              <a:pPr/>
              <a:t>36</a:t>
            </a:fld>
            <a:endParaRPr lang="uk-UA"/>
          </a:p>
        </p:txBody>
      </p:sp>
      <p:sp>
        <p:nvSpPr>
          <p:cNvPr id="1457" name="Shape 1457"/>
          <p:cNvSpPr txBox="1"/>
          <p:nvPr/>
        </p:nvSpPr>
        <p:spPr>
          <a:xfrm>
            <a:off x="631285" y="3852735"/>
            <a:ext cx="77721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uk-UA"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Evolution of Flink</a:t>
            </a:r>
            <a:br>
              <a:rPr lang="uk-UA"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-UA" sz="32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(w.r.t. Stateful Stream Processing)</a:t>
            </a:r>
          </a:p>
        </p:txBody>
      </p:sp>
    </p:spTree>
    <p:extLst>
      <p:ext uri="{BB962C8B-B14F-4D97-AF65-F5344CB8AC3E}">
        <p14:creationId xmlns:p14="http://schemas.microsoft.com/office/powerpoint/2010/main" val="19961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600" dirty="0" err="1"/>
              <a:t>Evolution</a:t>
            </a:r>
            <a:r>
              <a:rPr lang="uk-UA" sz="3600" dirty="0"/>
              <a:t> </a:t>
            </a:r>
            <a:r>
              <a:rPr lang="uk-UA" sz="3600" dirty="0" err="1"/>
              <a:t>of</a:t>
            </a:r>
            <a:r>
              <a:rPr lang="uk-UA" sz="3600" dirty="0"/>
              <a:t> </a:t>
            </a:r>
            <a:r>
              <a:rPr lang="uk-UA" sz="3600" dirty="0" err="1"/>
              <a:t>Programming</a:t>
            </a:r>
            <a:r>
              <a:rPr lang="uk-UA" sz="3600" dirty="0"/>
              <a:t> </a:t>
            </a:r>
            <a:r>
              <a:rPr lang="uk-UA" sz="3600" dirty="0" err="1"/>
              <a:t>APIs</a:t>
            </a:r>
            <a:endParaRPr lang="uk-UA" sz="3600" dirty="0"/>
          </a:p>
        </p:txBody>
      </p:sp>
      <p:sp>
        <p:nvSpPr>
          <p:cNvPr id="1464" name="Shape 146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37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65" name="Shape 1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63" y="2169526"/>
            <a:ext cx="6709725" cy="345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uk-UA" sz="3600" dirty="0" err="1"/>
              <a:t>Evolution</a:t>
            </a:r>
            <a:r>
              <a:rPr lang="uk-UA" sz="3600" dirty="0"/>
              <a:t> </a:t>
            </a:r>
            <a:r>
              <a:rPr lang="uk-UA" sz="3600" dirty="0" err="1"/>
              <a:t>of</a:t>
            </a:r>
            <a:r>
              <a:rPr lang="uk-UA" sz="3600" dirty="0"/>
              <a:t> </a:t>
            </a:r>
            <a:r>
              <a:rPr lang="uk-UA" sz="3600" dirty="0" err="1"/>
              <a:t>Large</a:t>
            </a:r>
            <a:r>
              <a:rPr lang="uk-UA" sz="3600" dirty="0"/>
              <a:t> </a:t>
            </a:r>
            <a:r>
              <a:rPr lang="uk-UA" sz="3600" dirty="0" err="1"/>
              <a:t>State</a:t>
            </a:r>
            <a:r>
              <a:rPr lang="uk-UA" sz="3600" dirty="0"/>
              <a:t> </a:t>
            </a:r>
            <a:r>
              <a:rPr lang="uk-UA" sz="3600" dirty="0" err="1"/>
              <a:t>Handling</a:t>
            </a:r>
            <a:endParaRPr lang="uk-UA" sz="3600" dirty="0"/>
          </a:p>
        </p:txBody>
      </p:sp>
      <p:sp>
        <p:nvSpPr>
          <p:cNvPr id="1471" name="Shape 14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uk-UA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pPr algn="r">
                <a:buSzPct val="25000"/>
              </a:pPr>
              <a:t>38</a:t>
            </a:fld>
            <a:endParaRPr lang="uk-UA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72" name="Shape 1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51" y="2073389"/>
            <a:ext cx="6858501" cy="358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6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vs</a:t>
            </a:r>
            <a:r>
              <a:rPr lang="en-US" dirty="0" smtClean="0"/>
              <a:t> Keyed State</a:t>
            </a:r>
            <a:endParaRPr lang="en-US" dirty="0"/>
          </a:p>
        </p:txBody>
      </p:sp>
      <p:sp>
        <p:nvSpPr>
          <p:cNvPr id="6" name="Shape 1096"/>
          <p:cNvSpPr/>
          <p:nvPr/>
        </p:nvSpPr>
        <p:spPr>
          <a:xfrm>
            <a:off x="5311102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Group 1099"/>
          <p:cNvGrpSpPr/>
          <p:nvPr/>
        </p:nvGrpSpPr>
        <p:grpSpPr>
          <a:xfrm>
            <a:off x="6253525" y="2835658"/>
            <a:ext cx="1660340" cy="1923067"/>
            <a:chOff x="0" y="0"/>
            <a:chExt cx="1660338" cy="1923065"/>
          </a:xfrm>
        </p:grpSpPr>
        <p:sp>
          <p:nvSpPr>
            <p:cNvPr id="8" name="Shape 1097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098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0" name="Shape 1100"/>
          <p:cNvSpPr/>
          <p:nvPr/>
        </p:nvSpPr>
        <p:spPr>
          <a:xfrm>
            <a:off x="766388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Group 1103"/>
          <p:cNvGrpSpPr/>
          <p:nvPr/>
        </p:nvGrpSpPr>
        <p:grpSpPr>
          <a:xfrm>
            <a:off x="1708812" y="2835658"/>
            <a:ext cx="1660340" cy="1923067"/>
            <a:chOff x="0" y="0"/>
            <a:chExt cx="1660338" cy="1923065"/>
          </a:xfrm>
        </p:grpSpPr>
        <p:sp>
          <p:nvSpPr>
            <p:cNvPr id="12" name="Shape 1101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" name="Shape 1102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4" name="Shape 1104"/>
          <p:cNvSpPr/>
          <p:nvPr/>
        </p:nvSpPr>
        <p:spPr>
          <a:xfrm>
            <a:off x="6526400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56778"/>
                  <a:satOff val="8290"/>
                  <a:lumOff val="24503"/>
                </a:schemeClr>
              </a:gs>
              <a:gs pos="35000">
                <a:srgbClr val="FFDECF"/>
              </a:gs>
              <a:gs pos="100000">
                <a:schemeClr val="accent6">
                  <a:hueOff val="-556026"/>
                  <a:satOff val="8290"/>
                  <a:lumOff val="34267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" name="Shape 1105"/>
          <p:cNvSpPr/>
          <p:nvPr/>
        </p:nvSpPr>
        <p:spPr>
          <a:xfrm>
            <a:off x="7137417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" name="Shape 1106"/>
          <p:cNvSpPr/>
          <p:nvPr/>
        </p:nvSpPr>
        <p:spPr>
          <a:xfrm>
            <a:off x="6526400" y="4121201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Shape 1107"/>
          <p:cNvSpPr/>
          <p:nvPr/>
        </p:nvSpPr>
        <p:spPr>
          <a:xfrm>
            <a:off x="7139610" y="4140883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108"/>
          <p:cNvSpPr/>
          <p:nvPr/>
        </p:nvSpPr>
        <p:spPr>
          <a:xfrm>
            <a:off x="2039261" y="3557904"/>
            <a:ext cx="1005475" cy="879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" name="Shape 1109"/>
          <p:cNvSpPr/>
          <p:nvPr/>
        </p:nvSpPr>
        <p:spPr>
          <a:xfrm>
            <a:off x="4279923" y="5089081"/>
            <a:ext cx="423732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to an operator + key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Keyed UDF and window state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r>
              <a:rPr sz="1300" dirty="0" smtClean="0">
                <a:latin typeface="Menlo"/>
                <a:ea typeface="Menlo"/>
                <a:cs typeface="Menlo"/>
                <a:sym typeface="Menlo"/>
              </a:rPr>
              <a:t>SELECT </a:t>
            </a:r>
            <a:r>
              <a:rPr sz="1300" dirty="0">
                <a:latin typeface="Menlo"/>
                <a:ea typeface="Menlo"/>
                <a:cs typeface="Menlo"/>
                <a:sym typeface="Menlo"/>
              </a:rPr>
              <a:t>count(*) FROM t GROUP BY </a:t>
            </a:r>
            <a:r>
              <a:rPr sz="1300" dirty="0" err="1" smtClean="0">
                <a:latin typeface="Menlo"/>
                <a:ea typeface="Menlo"/>
                <a:cs typeface="Menlo"/>
                <a:sym typeface="Menlo"/>
              </a:rPr>
              <a:t>t.key</a:t>
            </a: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endParaRPr dirty="0"/>
          </a:p>
        </p:txBody>
      </p:sp>
      <p:sp>
        <p:nvSpPr>
          <p:cNvPr id="20" name="Shape 1110"/>
          <p:cNvSpPr/>
          <p:nvPr/>
        </p:nvSpPr>
        <p:spPr>
          <a:xfrm>
            <a:off x="546010" y="5085213"/>
            <a:ext cx="36481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only to operator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</a:t>
            </a:r>
            <a:r>
              <a:rPr lang="en-US" dirty="0" smtClean="0"/>
              <a:t>s</a:t>
            </a:r>
            <a:r>
              <a:rPr dirty="0" smtClean="0"/>
              <a:t>ource </a:t>
            </a:r>
            <a:r>
              <a:rPr dirty="0"/>
              <a:t>state</a:t>
            </a:r>
          </a:p>
        </p:txBody>
      </p:sp>
      <p:sp>
        <p:nvSpPr>
          <p:cNvPr id="21" name="Shape 1111"/>
          <p:cNvSpPr/>
          <p:nvPr/>
        </p:nvSpPr>
        <p:spPr>
          <a:xfrm>
            <a:off x="5911463" y="2178017"/>
            <a:ext cx="29516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Keyed</a:t>
            </a:r>
          </a:p>
        </p:txBody>
      </p:sp>
      <p:sp>
        <p:nvSpPr>
          <p:cNvPr id="22" name="Shape 1112"/>
          <p:cNvSpPr/>
          <p:nvPr/>
        </p:nvSpPr>
        <p:spPr>
          <a:xfrm>
            <a:off x="569969" y="2178017"/>
            <a:ext cx="4416818" cy="5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dirty="0" smtClean="0"/>
              <a:t>Operator (non-keyed)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3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Repartitioning Operator State</a:t>
            </a:r>
            <a:endParaRPr lang="en-US" sz="4000" dirty="0"/>
          </a:p>
        </p:txBody>
      </p:sp>
      <p:sp>
        <p:nvSpPr>
          <p:cNvPr id="3" name="Shape 1005"/>
          <p:cNvSpPr/>
          <p:nvPr/>
        </p:nvSpPr>
        <p:spPr>
          <a:xfrm>
            <a:off x="2421229" y="2882922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1008"/>
          <p:cNvGrpSpPr/>
          <p:nvPr/>
        </p:nvGrpSpPr>
        <p:grpSpPr>
          <a:xfrm>
            <a:off x="3649961" y="2058123"/>
            <a:ext cx="2785215" cy="1923066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005" y="2933099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3813068" y="2728429"/>
            <a:ext cx="2466755" cy="332741"/>
            <a:chOff x="0" y="0"/>
            <a:chExt cx="2466754" cy="332740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-1"/>
              <a:ext cx="24268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1, offset: 42</a:t>
              </a:r>
            </a:p>
          </p:txBody>
        </p:sp>
      </p:grpSp>
      <p:grpSp>
        <p:nvGrpSpPr>
          <p:cNvPr id="11" name="Group 1015"/>
          <p:cNvGrpSpPr/>
          <p:nvPr/>
        </p:nvGrpSpPr>
        <p:grpSpPr>
          <a:xfrm>
            <a:off x="3809686" y="3052167"/>
            <a:ext cx="2457437" cy="332741"/>
            <a:chOff x="0" y="0"/>
            <a:chExt cx="2457435" cy="332740"/>
          </a:xfrm>
        </p:grpSpPr>
        <p:sp>
          <p:nvSpPr>
            <p:cNvPr id="12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3" name="Shape 1014"/>
            <p:cNvSpPr/>
            <p:nvPr/>
          </p:nvSpPr>
          <p:spPr>
            <a:xfrm>
              <a:off x="19935" y="-1"/>
              <a:ext cx="24175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3, offset: 10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3809688" y="3373685"/>
            <a:ext cx="2457434" cy="332741"/>
            <a:chOff x="0" y="0"/>
            <a:chExt cx="2457433" cy="332740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-1"/>
              <a:ext cx="241756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6, offset: 27</a:t>
              </a:r>
            </a:p>
          </p:txBody>
        </p:sp>
      </p:grpSp>
      <p:sp>
        <p:nvSpPr>
          <p:cNvPr id="17" name="Shape 1031"/>
          <p:cNvSpPr/>
          <p:nvPr/>
        </p:nvSpPr>
        <p:spPr>
          <a:xfrm>
            <a:off x="1771613" y="5068809"/>
            <a:ext cx="679852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dirty="0" smtClean="0"/>
              <a:t>Operator state: </a:t>
            </a:r>
            <a:r>
              <a:rPr sz="2400" dirty="0" smtClean="0"/>
              <a:t>a </a:t>
            </a:r>
            <a:r>
              <a:rPr sz="2400" dirty="0"/>
              <a:t>list of </a:t>
            </a:r>
            <a:r>
              <a:rPr lang="en-US" sz="2400" dirty="0" smtClean="0"/>
              <a:t>s</a:t>
            </a:r>
            <a:r>
              <a:rPr sz="2400" dirty="0" smtClean="0"/>
              <a:t>tate</a:t>
            </a:r>
            <a:r>
              <a:rPr lang="en-US" sz="2400" dirty="0" smtClean="0"/>
              <a:t> elements</a:t>
            </a:r>
          </a:p>
          <a:p>
            <a:r>
              <a:rPr sz="2400" dirty="0" smtClean="0"/>
              <a:t>which </a:t>
            </a:r>
            <a:r>
              <a:rPr sz="2400" dirty="0"/>
              <a:t>can be freely </a:t>
            </a:r>
            <a:r>
              <a:rPr sz="2400" dirty="0" smtClean="0"/>
              <a:t>repartitioned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126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Shape 1005"/>
          <p:cNvSpPr/>
          <p:nvPr/>
        </p:nvSpPr>
        <p:spPr>
          <a:xfrm>
            <a:off x="282986" y="3265694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1008"/>
          <p:cNvGrpSpPr/>
          <p:nvPr/>
        </p:nvGrpSpPr>
        <p:grpSpPr>
          <a:xfrm>
            <a:off x="1511718" y="2440895"/>
            <a:ext cx="2785215" cy="1923066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762" y="3315871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1674825" y="3111201"/>
            <a:ext cx="2466755" cy="332741"/>
            <a:chOff x="0" y="0"/>
            <a:chExt cx="2466754" cy="332740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-1"/>
              <a:ext cx="24268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1, offset: 42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1671445" y="3756457"/>
            <a:ext cx="2457434" cy="332741"/>
            <a:chOff x="0" y="0"/>
            <a:chExt cx="2457433" cy="332740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-1"/>
              <a:ext cx="241756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6, offset: 27</a:t>
              </a:r>
            </a:p>
          </p:txBody>
        </p:sp>
      </p:grpSp>
      <p:sp>
        <p:nvSpPr>
          <p:cNvPr id="17" name="Shape 1005"/>
          <p:cNvSpPr/>
          <p:nvPr/>
        </p:nvSpPr>
        <p:spPr>
          <a:xfrm>
            <a:off x="4650808" y="3265694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008"/>
          <p:cNvGrpSpPr/>
          <p:nvPr/>
        </p:nvGrpSpPr>
        <p:grpSpPr>
          <a:xfrm>
            <a:off x="5879540" y="2440895"/>
            <a:ext cx="2785215" cy="1923066"/>
            <a:chOff x="0" y="0"/>
            <a:chExt cx="2785213" cy="1923065"/>
          </a:xfrm>
        </p:grpSpPr>
        <p:sp>
          <p:nvSpPr>
            <p:cNvPr id="19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21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9584" y="3315871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1015"/>
          <p:cNvGrpSpPr/>
          <p:nvPr/>
        </p:nvGrpSpPr>
        <p:grpSpPr>
          <a:xfrm>
            <a:off x="6039265" y="3434939"/>
            <a:ext cx="2457437" cy="332741"/>
            <a:chOff x="0" y="0"/>
            <a:chExt cx="2457435" cy="332740"/>
          </a:xfrm>
        </p:grpSpPr>
        <p:sp>
          <p:nvSpPr>
            <p:cNvPr id="26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27" name="Shape 1014"/>
            <p:cNvSpPr/>
            <p:nvPr/>
          </p:nvSpPr>
          <p:spPr>
            <a:xfrm>
              <a:off x="19935" y="-1"/>
              <a:ext cx="24175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3, offset: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Repartitioning Keyed State</a:t>
            </a:r>
            <a:endParaRPr lang="en-US" dirty="0"/>
          </a:p>
        </p:txBody>
      </p:sp>
      <p:sp>
        <p:nvSpPr>
          <p:cNvPr id="3" name="Shape 1117"/>
          <p:cNvSpPr txBox="1">
            <a:spLocks/>
          </p:cNvSpPr>
          <p:nvPr/>
        </p:nvSpPr>
        <p:spPr>
          <a:xfrm>
            <a:off x="443404" y="1343660"/>
            <a:ext cx="5626230" cy="2075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Split key space into key groups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Every key falls into exactly one key group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Assign key groups to tasks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Maximum parallelism defined by #key groups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endParaRPr lang="en-US" sz="2400" dirty="0" smtClean="0">
              <a:latin typeface="Calibri"/>
              <a:cs typeface="Calibri"/>
            </a:endParaRPr>
          </a:p>
        </p:txBody>
      </p:sp>
      <p:grpSp>
        <p:nvGrpSpPr>
          <p:cNvPr id="4" name="Group 1139"/>
          <p:cNvGrpSpPr/>
          <p:nvPr/>
        </p:nvGrpSpPr>
        <p:grpSpPr>
          <a:xfrm>
            <a:off x="4601904" y="3175178"/>
            <a:ext cx="4282337" cy="3045296"/>
            <a:chOff x="0" y="0"/>
            <a:chExt cx="4282336" cy="3045294"/>
          </a:xfrm>
        </p:grpSpPr>
        <p:sp>
          <p:nvSpPr>
            <p:cNvPr id="5" name="Shape 1119"/>
            <p:cNvSpPr/>
            <p:nvPr/>
          </p:nvSpPr>
          <p:spPr>
            <a:xfrm rot="16200000">
              <a:off x="1114460" y="1981028"/>
              <a:ext cx="1064439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953735"/>
            </a:solidFill>
            <a:ln w="9525" cap="flat">
              <a:solidFill>
                <a:srgbClr val="63252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120"/>
            <p:cNvSpPr/>
            <p:nvPr/>
          </p:nvSpPr>
          <p:spPr>
            <a:xfrm rot="10800000">
              <a:off x="2185441" y="1980210"/>
              <a:ext cx="1064440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31859C"/>
            </a:solidFill>
            <a:ln w="9525" cap="flat">
              <a:solidFill>
                <a:srgbClr val="21596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Shape 1121"/>
            <p:cNvSpPr/>
            <p:nvPr/>
          </p:nvSpPr>
          <p:spPr>
            <a:xfrm rot="5400000">
              <a:off x="2185538" y="906826"/>
              <a:ext cx="1064440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E46C0A"/>
            </a:solidFill>
            <a:ln w="9525" cap="flat">
              <a:solidFill>
                <a:srgbClr val="984807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Shape 1122"/>
            <p:cNvSpPr/>
            <p:nvPr/>
          </p:nvSpPr>
          <p:spPr>
            <a:xfrm>
              <a:off x="1117928" y="906729"/>
              <a:ext cx="1064439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77933C"/>
            </a:solidFill>
            <a:ln w="9525" cap="flat">
              <a:solidFill>
                <a:srgbClr val="4F622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123"/>
            <p:cNvSpPr/>
            <p:nvPr/>
          </p:nvSpPr>
          <p:spPr>
            <a:xfrm>
              <a:off x="1288564" y="1066253"/>
              <a:ext cx="1800001" cy="1800001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1124"/>
            <p:cNvSpPr/>
            <p:nvPr/>
          </p:nvSpPr>
          <p:spPr>
            <a:xfrm>
              <a:off x="1388313" y="0"/>
              <a:ext cx="1504088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space</a:t>
              </a:r>
            </a:p>
          </p:txBody>
        </p:sp>
        <p:sp>
          <p:nvSpPr>
            <p:cNvPr id="11" name="Shape 1125"/>
            <p:cNvSpPr/>
            <p:nvPr/>
          </p:nvSpPr>
          <p:spPr>
            <a:xfrm>
              <a:off x="1107730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 1126"/>
            <p:cNvSpPr/>
            <p:nvPr/>
          </p:nvSpPr>
          <p:spPr>
            <a:xfrm>
              <a:off x="2893589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hape 1127"/>
            <p:cNvSpPr/>
            <p:nvPr/>
          </p:nvSpPr>
          <p:spPr>
            <a:xfrm flipH="1" flipV="1">
              <a:off x="2183588" y="897092"/>
              <a:ext cx="4976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hape 1128"/>
            <p:cNvSpPr/>
            <p:nvPr/>
          </p:nvSpPr>
          <p:spPr>
            <a:xfrm flipV="1">
              <a:off x="2183588" y="2685294"/>
              <a:ext cx="1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129"/>
            <p:cNvSpPr/>
            <p:nvPr/>
          </p:nvSpPr>
          <p:spPr>
            <a:xfrm>
              <a:off x="1605880" y="1060852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130"/>
            <p:cNvSpPr/>
            <p:nvPr/>
          </p:nvSpPr>
          <p:spPr>
            <a:xfrm>
              <a:off x="1211526" y="1496057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hueOff val="249502"/>
                    <a:satOff val="48101"/>
                    <a:lumOff val="28891"/>
                  </a:schemeClr>
                </a:gs>
                <a:gs pos="35000">
                  <a:srgbClr val="BFEDFF"/>
                </a:gs>
                <a:gs pos="100000">
                  <a:schemeClr val="accent5">
                    <a:hueOff val="308963"/>
                    <a:satOff val="48101"/>
                    <a:lumOff val="41680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" name="Shape 1131"/>
            <p:cNvSpPr/>
            <p:nvPr/>
          </p:nvSpPr>
          <p:spPr>
            <a:xfrm>
              <a:off x="2748094" y="1269814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" name="Shape 1132"/>
            <p:cNvSpPr/>
            <p:nvPr/>
          </p:nvSpPr>
          <p:spPr>
            <a:xfrm>
              <a:off x="2842362" y="2221920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133"/>
            <p:cNvSpPr/>
            <p:nvPr/>
          </p:nvSpPr>
          <p:spPr>
            <a:xfrm>
              <a:off x="2459240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-39879"/>
                    <a:satOff val="52282"/>
                    <a:lumOff val="29251"/>
                  </a:schemeClr>
                </a:gs>
                <a:gs pos="35000">
                  <a:srgbClr val="FFBFBE"/>
                </a:gs>
                <a:gs pos="100000">
                  <a:schemeClr val="accent2">
                    <a:hueOff val="-44018"/>
                    <a:satOff val="52282"/>
                    <a:lumOff val="42346"/>
                  </a:schemeClr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Shape 1134"/>
            <p:cNvSpPr/>
            <p:nvPr/>
          </p:nvSpPr>
          <p:spPr>
            <a:xfrm>
              <a:off x="1643851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135"/>
            <p:cNvSpPr/>
            <p:nvPr/>
          </p:nvSpPr>
          <p:spPr>
            <a:xfrm>
              <a:off x="0" y="1050457"/>
              <a:ext cx="118783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#1</a:t>
              </a:r>
            </a:p>
          </p:txBody>
        </p:sp>
        <p:sp>
          <p:nvSpPr>
            <p:cNvPr id="22" name="Shape 1136"/>
            <p:cNvSpPr/>
            <p:nvPr/>
          </p:nvSpPr>
          <p:spPr>
            <a:xfrm>
              <a:off x="3068411" y="1050457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#2</a:t>
              </a:r>
            </a:p>
          </p:txBody>
        </p:sp>
        <p:sp>
          <p:nvSpPr>
            <p:cNvPr id="23" name="Shape 1137"/>
            <p:cNvSpPr/>
            <p:nvPr/>
          </p:nvSpPr>
          <p:spPr>
            <a:xfrm>
              <a:off x="3094505" y="2456521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#3</a:t>
              </a:r>
            </a:p>
          </p:txBody>
        </p:sp>
        <p:sp>
          <p:nvSpPr>
            <p:cNvPr id="24" name="Shape 1138"/>
            <p:cNvSpPr/>
            <p:nvPr/>
          </p:nvSpPr>
          <p:spPr>
            <a:xfrm>
              <a:off x="5286" y="2479379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#4</a:t>
              </a:r>
            </a:p>
          </p:txBody>
        </p:sp>
      </p:grpSp>
      <p:sp>
        <p:nvSpPr>
          <p:cNvPr id="25" name="Shape 1140"/>
          <p:cNvSpPr/>
          <p:nvPr/>
        </p:nvSpPr>
        <p:spPr>
          <a:xfrm flipH="1" flipV="1">
            <a:off x="7177168" y="5964442"/>
            <a:ext cx="480395" cy="48039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Shape 1141"/>
          <p:cNvSpPr/>
          <p:nvPr/>
        </p:nvSpPr>
        <p:spPr>
          <a:xfrm>
            <a:off x="7619999" y="6386845"/>
            <a:ext cx="7806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One key</a:t>
            </a:r>
          </a:p>
        </p:txBody>
      </p:sp>
    </p:spTree>
    <p:extLst>
      <p:ext uri="{BB962C8B-B14F-4D97-AF65-F5344CB8AC3E}">
        <p14:creationId xmlns:p14="http://schemas.microsoft.com/office/powerpoint/2010/main" val="7875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Rescaling changes key group </a:t>
            </a:r>
            <a:r>
              <a:rPr lang="en-US" sz="3200" dirty="0" smtClean="0"/>
              <a:t>assignment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32" y="1582183"/>
            <a:ext cx="4432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Keyed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ValueState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ListState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ReducingState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MapState</a:t>
            </a:r>
            <a:r>
              <a:rPr lang="en-US" dirty="0" smtClean="0"/>
              <a:t>&lt;UK</a:t>
            </a:r>
            <a:r>
              <a:rPr lang="en-US" dirty="0"/>
              <a:t>, UV</a:t>
            </a:r>
            <a:r>
              <a:rPr lang="en-US" dirty="0" smtClean="0"/>
              <a:t>&gt; </a:t>
            </a:r>
            <a:r>
              <a:rPr lang="en-US" i="1" dirty="0" smtClean="0"/>
              <a:t>(new in 1.3)</a:t>
            </a:r>
          </a:p>
          <a:p>
            <a:r>
              <a:rPr lang="en-US" dirty="0"/>
              <a:t> </a:t>
            </a:r>
            <a:r>
              <a:rPr lang="en-US" strike="sngStrike" dirty="0" err="1" smtClean="0"/>
              <a:t>FoldingState</a:t>
            </a:r>
            <a:r>
              <a:rPr lang="en-US" dirty="0" smtClean="0"/>
              <a:t>&lt;T&gt; </a:t>
            </a:r>
            <a:r>
              <a:rPr lang="en-US" i="1" dirty="0" smtClean="0"/>
              <a:t>(deprecated in 1.3)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AggregatingState</a:t>
            </a:r>
            <a:r>
              <a:rPr lang="en-US" dirty="0" smtClean="0"/>
              <a:t>&lt;IN, OUT&gt;</a:t>
            </a:r>
          </a:p>
        </p:txBody>
      </p:sp>
    </p:spTree>
    <p:extLst>
      <p:ext uri="{BB962C8B-B14F-4D97-AF65-F5344CB8AC3E}">
        <p14:creationId xmlns:p14="http://schemas.microsoft.com/office/powerpoint/2010/main" val="3430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16678</TotalTime>
  <Words>882</Words>
  <Application>Microsoft Macintosh PowerPoint</Application>
  <PresentationFormat>On-screen Show (4:3)</PresentationFormat>
  <Paragraphs>292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Avenir</vt:lpstr>
      <vt:lpstr>Avenir Next</vt:lpstr>
      <vt:lpstr>Calibri</vt:lpstr>
      <vt:lpstr>Consolas</vt:lpstr>
      <vt:lpstr>Menlo</vt:lpstr>
      <vt:lpstr>Noto Sans Symbols</vt:lpstr>
      <vt:lpstr>Quattrocento Sans</vt:lpstr>
      <vt:lpstr>Wingdings</vt:lpstr>
      <vt:lpstr>Arial</vt:lpstr>
      <vt:lpstr>1_Office Theme</vt:lpstr>
      <vt:lpstr>PowerPoint Presentation</vt:lpstr>
      <vt:lpstr>Working with (Rescalable) State </vt:lpstr>
      <vt:lpstr>Stateful Functions</vt:lpstr>
      <vt:lpstr>Operator vs Keyed State</vt:lpstr>
      <vt:lpstr>Repartitioning Operator State</vt:lpstr>
      <vt:lpstr>Scaling out</vt:lpstr>
      <vt:lpstr>Repartitioning Keyed State</vt:lpstr>
      <vt:lpstr>Rescaling changes key group assignment</vt:lpstr>
      <vt:lpstr>Types of Keyed State</vt:lpstr>
      <vt:lpstr>Using Key-Partitioned State</vt:lpstr>
      <vt:lpstr>Fault Tolerance via Snapshotting</vt:lpstr>
      <vt:lpstr>Fault tolerance: simple case</vt:lpstr>
      <vt:lpstr>Fault tolerance: simple case</vt:lpstr>
      <vt:lpstr>State fault tolerance</vt:lpstr>
      <vt:lpstr>State fault tolerance (II)</vt:lpstr>
      <vt:lpstr>State fault tolerance (II)</vt:lpstr>
      <vt:lpstr>State fault tolerance (III)</vt:lpstr>
      <vt:lpstr>Checkpoints</vt:lpstr>
      <vt:lpstr>Checkpointing in Flink</vt:lpstr>
      <vt:lpstr>Checkpoint Barriers</vt:lpstr>
      <vt:lpstr>Asynchronous Barrier Snapshotting</vt:lpstr>
      <vt:lpstr>Distributed snapshots</vt:lpstr>
      <vt:lpstr>Distributed snapshots</vt:lpstr>
      <vt:lpstr>Distributed snapshots</vt:lpstr>
      <vt:lpstr>Distributed snapshots</vt:lpstr>
      <vt:lpstr>Enabling Checkpointing</vt:lpstr>
      <vt:lpstr>Restart Strategies</vt:lpstr>
      <vt:lpstr>State Backends</vt:lpstr>
      <vt:lpstr>State in Flink</vt:lpstr>
      <vt:lpstr>Choosing a State Backend</vt:lpstr>
      <vt:lpstr>State Backend Configuration</vt:lpstr>
      <vt:lpstr>Savepoints</vt:lpstr>
      <vt:lpstr>State management</vt:lpstr>
      <vt:lpstr>State management: Savepoints</vt:lpstr>
      <vt:lpstr>Savepoints</vt:lpstr>
      <vt:lpstr>PowerPoint Presentation</vt:lpstr>
      <vt:lpstr>Evolution of Programming APIs</vt:lpstr>
      <vt:lpstr>Evolution of Large State Handling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45</cp:revision>
  <dcterms:modified xsi:type="dcterms:W3CDTF">2017-06-21T14:51:21Z</dcterms:modified>
</cp:coreProperties>
</file>