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8" r:id="rId16"/>
    <p:sldId id="273" r:id="rId17"/>
    <p:sldId id="274" r:id="rId18"/>
    <p:sldId id="275" r:id="rId19"/>
    <p:sldId id="291" r:id="rId20"/>
    <p:sldId id="277" r:id="rId21"/>
    <p:sldId id="272" r:id="rId22"/>
    <p:sldId id="312" r:id="rId23"/>
    <p:sldId id="311" r:id="rId24"/>
    <p:sldId id="310" r:id="rId25"/>
    <p:sldId id="280" r:id="rId26"/>
    <p:sldId id="281" r:id="rId27"/>
    <p:sldId id="293" r:id="rId28"/>
    <p:sldId id="282" r:id="rId29"/>
    <p:sldId id="283" r:id="rId30"/>
    <p:sldId id="284" r:id="rId31"/>
    <p:sldId id="285" r:id="rId32"/>
    <p:sldId id="297" r:id="rId33"/>
    <p:sldId id="298" r:id="rId34"/>
    <p:sldId id="299" r:id="rId35"/>
    <p:sldId id="300" r:id="rId36"/>
    <p:sldId id="301" r:id="rId37"/>
    <p:sldId id="302" r:id="rId38"/>
    <p:sldId id="305" r:id="rId39"/>
    <p:sldId id="304" r:id="rId40"/>
    <p:sldId id="309" r:id="rId41"/>
    <p:sldId id="288" r:id="rId42"/>
    <p:sldId id="287" r:id="rId43"/>
    <p:sldId id="307" r:id="rId44"/>
    <p:sldId id="308" r:id="rId45"/>
    <p:sldId id="294" r:id="rId46"/>
    <p:sldId id="295" r:id="rId47"/>
    <p:sldId id="292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8"/>
    <p:restoredTop sz="94666"/>
  </p:normalViewPr>
  <p:slideViewPr>
    <p:cSldViewPr snapToGrid="0" snapToObjects="1">
      <p:cViewPr>
        <p:scale>
          <a:sx n="135" d="100"/>
          <a:sy n="135" d="100"/>
        </p:scale>
        <p:origin x="12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17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33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421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26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582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59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756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290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401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339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506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19.06.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“key”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new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r1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r2;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Operations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P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assed an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Iterable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 containing all elements of a 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Window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b="0" i="0" u="none" strike="noStrike" cap="none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Function)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dirty="0" err="1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ocess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processWindow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Function)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2" indent="-342900"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onsolas"/>
              </a:rPr>
              <a:t>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onsolas"/>
              </a:rPr>
              <a:t>ew in 1.3</a:t>
            </a:r>
            <a:endParaRPr lang="en" dirty="0"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dirty="0" err="1" smtClean="0"/>
              <a:t>ProcessWindowFunction</a:t>
            </a:r>
            <a:r>
              <a:rPr lang="en-US" sz="3959" dirty="0" smtClean="0"/>
              <a:t>()</a:t>
            </a:r>
            <a:endParaRPr lang="en"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b="1" dirty="0"/>
              <a:t>public abstract class </a:t>
            </a:r>
            <a:r>
              <a:rPr lang="en-US" sz="1400" dirty="0" err="1"/>
              <a:t>ProcessWindowFunction</a:t>
            </a:r>
            <a:r>
              <a:rPr lang="en-US" sz="1400" dirty="0"/>
              <a:t>&lt;IN, OUT, KEY, W </a:t>
            </a:r>
            <a:r>
              <a:rPr lang="en-US" sz="1400" b="1" dirty="0"/>
              <a:t>extends </a:t>
            </a:r>
            <a:r>
              <a:rPr lang="en-US" sz="1400" dirty="0"/>
              <a:t>Window&gt; </a:t>
            </a:r>
            <a:r>
              <a:rPr lang="en-US" sz="1400" b="1" dirty="0"/>
              <a:t>extends </a:t>
            </a:r>
            <a:r>
              <a:rPr lang="en-US" sz="1400" dirty="0" err="1"/>
              <a:t>AbstractRichFunction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i="1" dirty="0" smtClean="0"/>
              <a:t>/**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* Evaluates the window and outputs none or several elements.</a:t>
            </a:r>
            <a:br>
              <a:rPr lang="en-US" sz="1400" i="1" dirty="0"/>
            </a:br>
            <a:r>
              <a:rPr lang="en-US" sz="1400" i="1" dirty="0"/>
              <a:t>    *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key </a:t>
            </a:r>
            <a:r>
              <a:rPr lang="en-US" sz="1400" i="1" dirty="0"/>
              <a:t>The key for which this window is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context </a:t>
            </a:r>
            <a:r>
              <a:rPr lang="en-US" sz="1400" i="1" dirty="0"/>
              <a:t>The context in which the window is being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elements </a:t>
            </a:r>
            <a:r>
              <a:rPr lang="en-US" sz="1400" i="1" dirty="0"/>
              <a:t>The elements in the window being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out </a:t>
            </a:r>
            <a:r>
              <a:rPr lang="en-US" sz="1400" i="1" dirty="0"/>
              <a:t>A collector for emitting elements.</a:t>
            </a:r>
            <a:br>
              <a:rPr lang="en-US" sz="1400" i="1" dirty="0"/>
            </a:br>
            <a:r>
              <a:rPr lang="en-US" sz="1400" i="1" dirty="0"/>
              <a:t>    *</a:t>
            </a:r>
            <a:br>
              <a:rPr lang="en-US" sz="1400" i="1" dirty="0"/>
            </a:br>
            <a:r>
              <a:rPr lang="en-US" sz="1400" i="1" dirty="0" smtClean="0"/>
              <a:t>    </a:t>
            </a:r>
            <a:r>
              <a:rPr lang="en-US" sz="1400" i="1" dirty="0"/>
              <a:t>*/</a:t>
            </a:r>
            <a:br>
              <a:rPr lang="en-US" sz="1400" i="1" dirty="0"/>
            </a:br>
            <a:r>
              <a:rPr lang="en-US" sz="1400" i="1" dirty="0"/>
              <a:t>   </a:t>
            </a:r>
            <a:r>
              <a:rPr lang="en-US" sz="1400" b="1" dirty="0"/>
              <a:t>public abstract void </a:t>
            </a:r>
            <a:r>
              <a:rPr lang="en-US" sz="1400" dirty="0">
                <a:solidFill>
                  <a:schemeClr val="accent2"/>
                </a:solidFill>
              </a:rPr>
              <a:t>process</a:t>
            </a:r>
            <a:r>
              <a:rPr lang="en-US" sz="1400" dirty="0" smtClean="0"/>
              <a:t>(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KEY </a:t>
            </a:r>
            <a:r>
              <a:rPr lang="en-US" sz="1400" dirty="0"/>
              <a:t>key, </a:t>
            </a:r>
            <a:endParaRPr lang="en-US" sz="1400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Context </a:t>
            </a:r>
            <a:r>
              <a:rPr lang="en-US" sz="1400" dirty="0"/>
              <a:t>context</a:t>
            </a:r>
            <a:r>
              <a:rPr lang="en-US" sz="1400" dirty="0" smtClean="0"/>
              <a:t>,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Iterable</a:t>
            </a:r>
            <a:r>
              <a:rPr lang="en-US" sz="1400" dirty="0"/>
              <a:t>&lt;IN&gt; elements, </a:t>
            </a:r>
            <a:endParaRPr lang="en-US" sz="1400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Collector&lt;OUT</a:t>
            </a:r>
            <a:r>
              <a:rPr lang="en-US" sz="1400" dirty="0"/>
              <a:t>&gt; out) </a:t>
            </a:r>
            <a:r>
              <a:rPr lang="en-US" sz="1400" b="1" dirty="0"/>
              <a:t>throws </a:t>
            </a:r>
            <a:r>
              <a:rPr lang="en-US" sz="1400" dirty="0"/>
              <a:t>Exception;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</a:t>
            </a:r>
            <a:r>
              <a:rPr lang="en-US" sz="1400" i="1" dirty="0" smtClean="0"/>
              <a:t>//</a:t>
            </a:r>
            <a:r>
              <a:rPr lang="en-US" sz="1400" i="1" dirty="0"/>
              <a:t> </a:t>
            </a:r>
            <a:r>
              <a:rPr lang="en-US" sz="1400" i="1" dirty="0" smtClean="0"/>
              <a:t>The </a:t>
            </a:r>
            <a:r>
              <a:rPr lang="en-US" sz="1400" i="1" dirty="0"/>
              <a:t>context holding window metadata</a:t>
            </a:r>
            <a:r>
              <a:rPr lang="en-US" sz="1400" i="1" dirty="0" smtClean="0"/>
              <a:t>.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</a:t>
            </a:r>
            <a:r>
              <a:rPr lang="en-US" sz="1400" b="1" dirty="0"/>
              <a:t>public abstract class </a:t>
            </a:r>
            <a:r>
              <a:rPr lang="en-US" sz="1400" dirty="0"/>
              <a:t>Context </a:t>
            </a:r>
            <a:r>
              <a:rPr lang="en-US" sz="1400" b="1" dirty="0"/>
              <a:t>implements </a:t>
            </a:r>
            <a:r>
              <a:rPr lang="en-US" sz="1400" dirty="0" err="1"/>
              <a:t>java.io.Serializable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b="1" dirty="0" smtClean="0"/>
              <a:t>public </a:t>
            </a:r>
            <a:r>
              <a:rPr lang="en-US" sz="1400" b="1" dirty="0"/>
              <a:t>abstract </a:t>
            </a:r>
            <a:r>
              <a:rPr lang="en-US" sz="1400" dirty="0"/>
              <a:t>W window</a:t>
            </a:r>
            <a:r>
              <a:rPr lang="en-US" sz="1400" dirty="0" smtClean="0"/>
              <a:t>();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  </a:t>
            </a:r>
            <a:r>
              <a:rPr lang="en-US" sz="1400" b="1" dirty="0"/>
              <a:t>public abstract long </a:t>
            </a:r>
            <a:r>
              <a:rPr lang="en-US" sz="1400" dirty="0" err="1"/>
              <a:t>currentProcessingTime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long </a:t>
            </a:r>
            <a:r>
              <a:rPr lang="en-US" sz="1400" dirty="0" err="1"/>
              <a:t>currentWatermark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</a:t>
            </a:r>
            <a:r>
              <a:rPr lang="en-US" sz="1400" dirty="0" err="1"/>
              <a:t>KeyedStateStore</a:t>
            </a:r>
            <a:r>
              <a:rPr lang="en-US" sz="1400" dirty="0"/>
              <a:t> </a:t>
            </a:r>
            <a:r>
              <a:rPr lang="en-US" sz="1400" dirty="0" err="1"/>
              <a:t>windowState</a:t>
            </a:r>
            <a:r>
              <a:rPr lang="en-US" sz="1400" dirty="0" smtClean="0"/>
              <a:t>();    </a:t>
            </a:r>
            <a:r>
              <a:rPr lang="en-US" sz="1400" i="1" dirty="0" smtClean="0"/>
              <a:t>// per-key per-window state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</a:t>
            </a:r>
            <a:r>
              <a:rPr lang="en-US" sz="1400" dirty="0" err="1"/>
              <a:t>KeyedStateStore</a:t>
            </a:r>
            <a:r>
              <a:rPr lang="en-US" sz="1400" dirty="0"/>
              <a:t> </a:t>
            </a:r>
            <a:r>
              <a:rPr lang="en-US" sz="1400" dirty="0" err="1"/>
              <a:t>globalState</a:t>
            </a:r>
            <a:r>
              <a:rPr lang="en-US" sz="1400" dirty="0" smtClean="0"/>
              <a:t>();       </a:t>
            </a:r>
            <a:r>
              <a:rPr lang="en-US" sz="1400" i="1" dirty="0" smtClean="0"/>
              <a:t>// per-key global state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2126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Operations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P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assed each element of a window, which is aggregated into a single result: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b="0" i="0" u="none" strike="noStrike" cap="none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en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480"/>
              </a:spcBef>
              <a:buFont typeface="Noto Sans Symbols"/>
              <a:buChar char="▪"/>
            </a:pPr>
            <a:r>
              <a:rPr lang="en" b="0" i="0" u="none" strike="sng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b="0" i="0" u="none" strike="sng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(initialVal, </a:t>
            </a:r>
            <a:r>
              <a:rPr lang="en" b="0" i="0" u="none" strike="sng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foldFunction</a:t>
            </a:r>
            <a:r>
              <a:rPr lang="en" b="0" i="0" u="none" strike="sng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 smtClean="0">
              <a:solidFill>
                <a:srgbClr val="E46C0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aggregate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aggregate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59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Aggregations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800" b="0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285750">
              <a:buSzPct val="116666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  <a:sym typeface="Consolas"/>
              </a:rPr>
              <a:t>return the value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sumBy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y),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minBy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maxBy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1" indent="-285750">
              <a:buSzPct val="116666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onsolas"/>
              </a:rPr>
              <a:t>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eturn an element with the value</a:t>
            </a:r>
          </a:p>
          <a:p>
            <a:pPr lvl="1" indent="-285750">
              <a:buSzPct val="116666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indent="-285750">
              <a:buSzPct val="116666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These are available on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KeyedStreams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 as well as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WindowedStreams</a:t>
            </a:r>
            <a:endParaRPr lang="en" sz="2800" b="0" i="0" u="none" strike="noStrike" cap="none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615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00" b="0" i="1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4" y="2571750"/>
            <a:ext cx="8298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Avenir Next Regular"/>
              </a:rPr>
              <a:t>The </a:t>
            </a: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biggest change</a:t>
            </a:r>
            <a:r>
              <a:rPr lang="en-US" sz="3200" dirty="0" smtClean="0">
                <a:latin typeface="+mj-lt"/>
                <a:cs typeface="Avenir Next Regular"/>
              </a:rPr>
              <a:t> in moving from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dirty="0" smtClean="0">
                <a:latin typeface="+mj-lt"/>
                <a:cs typeface="Avenir Next Regular"/>
              </a:rPr>
              <a:t>batch to streaming is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handling time explicitly</a:t>
            </a:r>
          </a:p>
        </p:txBody>
      </p:sp>
    </p:spTree>
    <p:extLst>
      <p:ext uri="{BB962C8B-B14F-4D97-AF65-F5344CB8AC3E}">
        <p14:creationId xmlns:p14="http://schemas.microsoft.com/office/powerpoint/2010/main" val="2358370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1193800" y="1938602"/>
              <a:ext cx="542925" cy="50412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3581400" y="1938603"/>
              <a:ext cx="542925" cy="56579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715879" y="2730909"/>
              <a:ext cx="129548" cy="2589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3303744" y="2652155"/>
              <a:ext cx="64774" cy="3248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"/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rot="10800000" flipH="1">
            <a:off x="991079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rot="10800000" flipH="1">
            <a:off x="2110319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rot="10800000" flipH="1">
            <a:off x="3294360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rot="10800000" flipH="1">
            <a:off x="45075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rot="10800000" flipH="1">
            <a:off x="57999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rot="10800000" flipH="1">
            <a:off x="6876000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rot="10800000" flipH="1">
            <a:off x="8096760" y="38958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-5400000" flipH="1">
            <a:off x="4527720" y="82683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from aggregations on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batched data</a:t>
            </a:r>
            <a:endParaRPr lang="en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/>
              <a:t>A</a:t>
            </a:r>
            <a:r>
              <a:rPr lang="en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ggregations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 on windowed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r>
              <a:rPr lang="en-US" sz="2800" dirty="0" smtClean="0"/>
              <a:t>, e.g.,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400" dirty="0" smtClean="0"/>
              <a:t>Number of transactions per minute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</a:t>
            </a:r>
            <a:r>
              <a:rPr lang="en" sz="3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StreamTimeCharacteristic</a:t>
            </a:r>
            <a:endParaRPr lang="en"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</a:t>
            </a:r>
            <a:r>
              <a:rPr lang="en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</a:t>
            </a:r>
            <a:r>
              <a:rPr lang="en-US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lang="en"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time, Flink needs to know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element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3200" dirty="0" smtClean="0"/>
              <a:t>results are ready to be emitted</a:t>
            </a:r>
          </a:p>
          <a:p>
            <a:pPr lvl="2" indent="-285750">
              <a:spcBef>
                <a:spcPts val="560"/>
              </a:spcBef>
              <a:buClr>
                <a:srgbClr val="34AD91"/>
              </a:buClr>
            </a:pPr>
            <a:r>
              <a:rPr lang="en-US" sz="2800" dirty="0" smtClean="0"/>
              <a:t>e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.g., </a:t>
            </a:r>
            <a:r>
              <a:rPr lang="en-US" sz="2800" dirty="0"/>
              <a:t>have I received all events for 3 - 4 pm?</a:t>
            </a:r>
          </a:p>
          <a:p>
            <a:pPr lvl="2" indent="-285750">
              <a:spcBef>
                <a:spcPts val="560"/>
              </a:spcBef>
              <a:buClr>
                <a:srgbClr val="34AD91"/>
              </a:buClr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455603"/>
            <a:ext cx="8229600" cy="138409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Watermarks mark the progress of event time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They </a:t>
            </a:r>
            <a:r>
              <a:rPr lang="en" sz="2000" dirty="0">
                <a:latin typeface="Avenir Next" charset="0"/>
                <a:ea typeface="Avenir Next" charset="0"/>
                <a:cs typeface="Avenir Next" charset="0"/>
              </a:rPr>
              <a:t>flow with the data stream and carry a timestamp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Watermarks assert that all earlier events have (probably) arrived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30"/>
          <p:cNvSpPr txBox="1">
            <a:spLocks/>
          </p:cNvSpPr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CEBBC9CD-B5B2-384F-BB4A-E3F014C0ACCD}" type="slidenum">
              <a:rPr lang="en" smtClean="0"/>
              <a:t>32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29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Perfect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stream elements are in order (or in order by key), we can achieve perfect watermarking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430"/>
          <p:cNvSpPr txBox="1">
            <a:spLocks/>
          </p:cNvSpPr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C3D2E9E8-8C0B-C744-935E-DADFD5021FB2}" type="slidenum">
              <a:rPr lang="en" smtClean="0"/>
              <a:t>33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49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events are out-of-order, we often assume there is some bound to how out-of-order they can be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sp>
        <p:nvSpPr>
          <p:cNvPr id="25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2D46F7A6-66AD-AE40-84A1-72531F632C5E}" type="slidenum">
              <a:rPr lang="en" smtClean="0"/>
              <a:t>34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27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F22D72CC-15AB-9847-BB4D-623004601051}" type="slidenum">
              <a:rPr lang="en" smtClean="0"/>
              <a:t>35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84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27" name="Textfeld 10"/>
          <p:cNvSpPr txBox="1"/>
          <p:nvPr/>
        </p:nvSpPr>
        <p:spPr>
          <a:xfrm>
            <a:off x="5484238" y="4490320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cxnSp>
        <p:nvCxnSpPr>
          <p:cNvPr id="28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66A98ADE-903E-3E40-8CA9-B655C9D27BA8}" type="slidenum">
              <a:rPr lang="en" smtClean="0"/>
              <a:t>36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42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4A446115-6EEE-FB4A-864E-C6CAFE8BCFCA}" type="slidenum">
              <a:rPr lang="en" smtClean="0"/>
              <a:t>37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97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How often to emit </a:t>
            </a:r>
            <a:r>
              <a:rPr lang="en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?</a:t>
            </a:r>
            <a:endParaRPr lang="en" sz="3600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Here we are emitting an new Watermark as often as possible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However,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it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is 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best to avoid generating too many Watermarks</a:t>
            </a:r>
            <a:endParaRPr lang="en" sz="18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860D207B-5D04-E345-8D16-45EC7A6D2069}" type="slidenum">
              <a:rPr lang="en" smtClean="0"/>
              <a:t>38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12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 define Lateness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Elements where </a:t>
            </a:r>
            <a:r>
              <a:rPr lang="en-US" sz="2000" i="1" dirty="0">
                <a:latin typeface="Avenir Next" charset="0"/>
                <a:ea typeface="Avenir Next" charset="0"/>
                <a:cs typeface="Avenir Next" charset="0"/>
              </a:rPr>
              <a:t>timestamp &lt; </a:t>
            </a:r>
            <a:r>
              <a:rPr lang="en-US" sz="2000" i="1" dirty="0" err="1">
                <a:latin typeface="Avenir Next" charset="0"/>
                <a:ea typeface="Avenir Next" charset="0"/>
                <a:cs typeface="Avenir Next" charset="0"/>
              </a:rPr>
              <a:t>currentWatermark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 are late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4" name="Textfeld 27"/>
          <p:cNvSpPr txBox="1"/>
          <p:nvPr/>
        </p:nvSpPr>
        <p:spPr>
          <a:xfrm>
            <a:off x="1123848" y="33618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 Event</a:t>
            </a:r>
          </a:p>
        </p:txBody>
      </p:sp>
      <p:cxnSp>
        <p:nvCxnSpPr>
          <p:cNvPr id="65" name="Gerade Verbindung mit Pfeil 29"/>
          <p:cNvCxnSpPr/>
          <p:nvPr/>
        </p:nvCxnSpPr>
        <p:spPr>
          <a:xfrm>
            <a:off x="2045620" y="3601776"/>
            <a:ext cx="173672" cy="23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1666CC82-DA61-A44C-B0CB-D3C3B9BE8FBA}" type="slidenum">
              <a:rPr lang="en" smtClean="0"/>
              <a:t>39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928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Sliding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pic>
        <p:nvPicPr>
          <p:cNvPr id="6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27" y="3613037"/>
            <a:ext cx="4997180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26" y="1173042"/>
            <a:ext cx="4997181" cy="3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29831" y="190951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non-overlapping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4829831" y="4297269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73ADD64D-B1DD-EB4C-9EC9-7134A11F07AC}" type="slidenum">
              <a:rPr lang="en" smtClean="0"/>
              <a:t>40</a:t>
            </a:fld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Styles of Watermark Generation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035"/>
            <a:ext cx="8317345" cy="34888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Periodic Watermarks</a:t>
            </a:r>
          </a:p>
          <a:p>
            <a:pPr lvl="1" indent="-283464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Based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on a timer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 indent="-283464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BoundedOutOfOrdernessGenerator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is an example </a:t>
            </a:r>
          </a:p>
          <a:p>
            <a:pPr lvl="1" indent="-283464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ExecutionConfig.setAutoWatermarkInterval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msec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controls the interval at which your periodic watermark generator is called</a:t>
            </a:r>
          </a:p>
          <a:p>
            <a:pPr lvl="1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Punctuated Watermarks</a:t>
            </a:r>
          </a:p>
          <a:p>
            <a:pPr lvl="1" indent="-283464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Based on something in the event stream</a:t>
            </a:r>
          </a:p>
        </p:txBody>
      </p:sp>
    </p:spTree>
    <p:extLst>
      <p:ext uri="{BB962C8B-B14F-4D97-AF65-F5344CB8AC3E}">
        <p14:creationId xmlns:p14="http://schemas.microsoft.com/office/powerpoint/2010/main" val="7316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57200"/>
            <a:r>
              <a:rPr lang="en-US" sz="2400" b="1" dirty="0" smtClean="0"/>
              <a:t>Pre</a:t>
            </a:r>
            <a:r>
              <a:rPr lang="en-US" sz="2400" b="1" dirty="0"/>
              <a:t>-defined</a:t>
            </a:r>
            <a:r>
              <a:rPr lang="en" sz="2400" b="1" dirty="0"/>
              <a:t> timestamp </a:t>
            </a:r>
            <a:r>
              <a:rPr lang="en" sz="2400" b="1" dirty="0" smtClean="0"/>
              <a:t>extractors</a:t>
            </a:r>
            <a:r>
              <a:rPr lang="en-US" sz="2400" b="1" dirty="0" smtClean="0"/>
              <a:t> / watermark emitters</a:t>
            </a:r>
            <a:endParaRPr lang="en" sz="2400" b="1" dirty="0"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592"/>
              </a:spcBef>
              <a:buFont typeface="Wingdings" charset="2"/>
              <a:buChar char="§"/>
            </a:pPr>
            <a:r>
              <a:rPr lang="en-US" sz="2800" dirty="0" err="1" smtClean="0">
                <a:solidFill>
                  <a:srgbClr val="558ED5"/>
                </a:solidFill>
              </a:rPr>
              <a:t>AscendingTimestampExtractor</a:t>
            </a:r>
            <a:endParaRPr lang="en-US" sz="2800" dirty="0" smtClean="0">
              <a:solidFill>
                <a:srgbClr val="558ED5"/>
              </a:solidFill>
            </a:endParaRPr>
          </a:p>
          <a:p>
            <a:pPr marL="804672" lvl="1" indent="-347472">
              <a:spcBef>
                <a:spcPts val="592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For special case when timestamps are in ascending order</a:t>
            </a:r>
          </a:p>
          <a:p>
            <a:pPr marL="804672" lvl="1" indent="-347472">
              <a:spcBef>
                <a:spcPts val="592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Font typeface="Wingdings" charset="2"/>
              <a:buChar char="§"/>
            </a:pPr>
            <a:r>
              <a:rPr lang="en-US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  <a:endParaRPr lang="en" sz="28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sym typeface="Calibri"/>
            </a:endParaRPr>
          </a:p>
          <a:p>
            <a:pPr marL="800100" marR="0" lvl="1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</a:pPr>
            <a:r>
              <a:rPr lang="en" sz="2400" b="0" i="0" u="none" strike="noStrike" cap="none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b="0" i="0" u="none" strike="noStrike" cap="none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keyBy(...)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lang="en-US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class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super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281710"/>
            <a:ext cx="629687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54175"/>
                </a:solidFill>
                <a:latin typeface="Menlo-Bold" charset="0"/>
              </a:rPr>
              <a:t>BoundedOutOfOrdernessGenerator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AssignerWithPeriodicWatermarks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final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18987"/>
                </a:solidFill>
                <a:latin typeface="Menlo-Regular" charset="0"/>
              </a:rPr>
              <a:t>3500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// 3.5 seconds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timestamp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Math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max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Watermark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getCurrentWatermark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// watermark is current highest timestamp minus the out-of-</a:t>
            </a:r>
            <a:r>
              <a:rPr lang="en-US" i="1" dirty="0" err="1">
                <a:solidFill>
                  <a:srgbClr val="878875"/>
                </a:solidFill>
                <a:latin typeface="Menlo-Italic" charset="0"/>
              </a:rPr>
              <a:t>orderness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 bound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-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/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52D5832F-1831-C446-95AF-36CBB038A941}" type="slidenum">
              <a:rPr lang="en" smtClean="0"/>
              <a:t>43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6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695" y="1656048"/>
            <a:ext cx="498466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54175"/>
                </a:solidFill>
                <a:latin typeface="Menlo-Bold" charset="0"/>
              </a:rPr>
              <a:t>PunctuatedAssigner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AssignerWithPunctuatedWatermarks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@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@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Watermark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checkAndGetNextWatermark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</a:p>
          <a:p>
            <a:r>
              <a:rPr lang="en-US" b="1" dirty="0">
                <a:solidFill>
                  <a:srgbClr val="262626"/>
                </a:solidFill>
                <a:latin typeface="Menlo-Regular" charset="0"/>
              </a:rPr>
              <a:t>                                            </a:t>
            </a:r>
            <a:r>
              <a:rPr lang="en-US" b="1" dirty="0" smtClean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hasWatermarkMarker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?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Regular" charset="0"/>
              </a:rPr>
              <a:t>  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: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null;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47500F2A-AB39-484A-B524-427D7A824134}" type="slidenum">
              <a:rPr lang="en" smtClean="0"/>
              <a:t>44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65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2143954" y="1574397"/>
            <a:ext cx="6774267" cy="4317195"/>
            <a:chOff x="1293395" y="1272149"/>
            <a:chExt cx="4771108" cy="2873130"/>
          </a:xfrm>
        </p:grpSpPr>
        <p:sp>
          <p:nvSpPr>
            <p:cNvPr id="53" name="Ellipse 52"/>
            <p:cNvSpPr/>
            <p:nvPr/>
          </p:nvSpPr>
          <p:spPr>
            <a:xfrm>
              <a:off x="1299974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4" name="Ellipse 53"/>
            <p:cNvSpPr/>
            <p:nvPr/>
          </p:nvSpPr>
          <p:spPr>
            <a:xfrm>
              <a:off x="12933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5" name="Ellipse 54"/>
            <p:cNvSpPr/>
            <p:nvPr/>
          </p:nvSpPr>
          <p:spPr>
            <a:xfrm>
              <a:off x="2703095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27030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7" name="Ellipse 56"/>
            <p:cNvSpPr/>
            <p:nvPr/>
          </p:nvSpPr>
          <p:spPr>
            <a:xfrm>
              <a:off x="4808120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4808120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61" name="Pfeil nach rechts 60"/>
            <p:cNvSpPr/>
            <p:nvPr/>
          </p:nvSpPr>
          <p:spPr>
            <a:xfrm>
              <a:off x="1879087" y="1888200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Pfeil nach rechts 61"/>
            <p:cNvSpPr/>
            <p:nvPr/>
          </p:nvSpPr>
          <p:spPr>
            <a:xfrm>
              <a:off x="3264066" y="1888200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Pfeil nach rechts 62"/>
            <p:cNvSpPr/>
            <p:nvPr/>
          </p:nvSpPr>
          <p:spPr>
            <a:xfrm>
              <a:off x="1879087" y="3230223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Pfeil nach rechts 63"/>
            <p:cNvSpPr/>
            <p:nvPr/>
          </p:nvSpPr>
          <p:spPr>
            <a:xfrm>
              <a:off x="3264066" y="3230223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Pfeil nach rechts 64"/>
            <p:cNvSpPr/>
            <p:nvPr/>
          </p:nvSpPr>
          <p:spPr>
            <a:xfrm rot="2073937">
              <a:off x="3121101" y="2547946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Pfeil nach rechts 65"/>
            <p:cNvSpPr/>
            <p:nvPr/>
          </p:nvSpPr>
          <p:spPr>
            <a:xfrm rot="19526063" flipV="1">
              <a:off x="3131278" y="2570479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75322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4557713" y="176387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07634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622382" y="2167809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4622382" y="336742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4706051" y="2891631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518047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180594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cxnSp>
          <p:nvCxnSpPr>
            <p:cNvPr id="75" name="Gerader Verbinder 74"/>
            <p:cNvCxnSpPr/>
            <p:nvPr/>
          </p:nvCxnSpPr>
          <p:spPr>
            <a:xfrm>
              <a:off x="2371455" y="1836315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6" name="Textfeld 75"/>
            <p:cNvSpPr txBox="1"/>
            <p:nvPr/>
          </p:nvSpPr>
          <p:spPr>
            <a:xfrm>
              <a:off x="2147425" y="2082184"/>
              <a:ext cx="448059" cy="13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W(33)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Gerader Verbinder 76"/>
            <p:cNvCxnSpPr/>
            <p:nvPr/>
          </p:nvCxnSpPr>
          <p:spPr>
            <a:xfrm>
              <a:off x="3600019" y="2783403"/>
              <a:ext cx="144881" cy="1985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78" name="Gerader Verbinder 77"/>
            <p:cNvCxnSpPr/>
            <p:nvPr/>
          </p:nvCxnSpPr>
          <p:spPr>
            <a:xfrm>
              <a:off x="3798469" y="3171560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9" name="Textfeld 78"/>
            <p:cNvSpPr txBox="1"/>
            <p:nvPr/>
          </p:nvSpPr>
          <p:spPr>
            <a:xfrm>
              <a:off x="3330992" y="2611954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3560780" y="3436009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216498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A|30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353401" y="1888200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Pfeil nach rechts 82"/>
            <p:cNvSpPr/>
            <p:nvPr/>
          </p:nvSpPr>
          <p:spPr>
            <a:xfrm>
              <a:off x="5353401" y="3230223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656359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B|31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3393783" y="2196514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C|30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4089483" y="242414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D|15</a:t>
              </a: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389893" y="287742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E|30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3979137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F|15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0958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G|18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207334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H|20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928142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K|35</a:t>
              </a: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927688" y="1378285"/>
              <a:ext cx="750363" cy="146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05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3" name="Gerade Verbindung mit Pfeil 92"/>
            <p:cNvCxnSpPr>
              <a:stCxn id="92" idx="2"/>
            </p:cNvCxnSpPr>
            <p:nvPr/>
          </p:nvCxnSpPr>
          <p:spPr>
            <a:xfrm>
              <a:off x="2302869" y="1524624"/>
              <a:ext cx="68586" cy="285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4" name="Textfeld 93"/>
            <p:cNvSpPr txBox="1"/>
            <p:nvPr/>
          </p:nvSpPr>
          <p:spPr>
            <a:xfrm>
              <a:off x="5106540" y="3905816"/>
              <a:ext cx="957963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the operator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533326" y="1272149"/>
              <a:ext cx="891621" cy="23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[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id|timestamp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]</a:t>
              </a:r>
            </a:p>
          </p:txBody>
        </p:sp>
        <p:cxnSp>
          <p:nvCxnSpPr>
            <p:cNvPr id="96" name="Gerade Verbindung mit Pfeil 95"/>
            <p:cNvCxnSpPr/>
            <p:nvPr/>
          </p:nvCxnSpPr>
          <p:spPr>
            <a:xfrm flipH="1">
              <a:off x="3798469" y="1641481"/>
              <a:ext cx="20583" cy="2046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97" name="Gerade Verbindung mit Pfeil 96"/>
            <p:cNvCxnSpPr>
              <a:stCxn id="94" idx="0"/>
            </p:cNvCxnSpPr>
            <p:nvPr/>
          </p:nvCxnSpPr>
          <p:spPr>
            <a:xfrm flipH="1" flipV="1">
              <a:off x="5345530" y="3228405"/>
              <a:ext cx="239992" cy="6774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8" name="Freihandform 97"/>
            <p:cNvSpPr/>
            <p:nvPr/>
          </p:nvSpPr>
          <p:spPr>
            <a:xfrm>
              <a:off x="3205163" y="3224213"/>
              <a:ext cx="1928812" cy="881062"/>
            </a:xfrm>
            <a:custGeom>
              <a:avLst/>
              <a:gdLst>
                <a:gd name="connsiteX0" fmla="*/ 1928812 w 1928812"/>
                <a:gd name="connsiteY0" fmla="*/ 881062 h 881062"/>
                <a:gd name="connsiteX1" fmla="*/ 100012 w 1928812"/>
                <a:gd name="connsiteY1" fmla="*/ 376237 h 881062"/>
                <a:gd name="connsiteX2" fmla="*/ 0 w 1928812"/>
                <a:gd name="connsiteY2" fmla="*/ 0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812" h="881062">
                  <a:moveTo>
                    <a:pt x="1928812" y="881062"/>
                  </a:moveTo>
                  <a:lnTo>
                    <a:pt x="100012" y="376237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911074" y="2431448"/>
              <a:ext cx="1028948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input streams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 flipH="1">
              <a:off x="4795418" y="2794077"/>
              <a:ext cx="426181" cy="56892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01" name="Gerade Verbindung mit Pfeil 100"/>
            <p:cNvCxnSpPr/>
            <p:nvPr/>
          </p:nvCxnSpPr>
          <p:spPr>
            <a:xfrm flipH="1">
              <a:off x="4883017" y="2749140"/>
              <a:ext cx="305857" cy="17452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</p:grpSp>
      <p:sp>
        <p:nvSpPr>
          <p:cNvPr id="103" name="Can 36"/>
          <p:cNvSpPr/>
          <p:nvPr/>
        </p:nvSpPr>
        <p:spPr>
          <a:xfrm rot="5400000">
            <a:off x="866658" y="1993314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an 36"/>
          <p:cNvSpPr/>
          <p:nvPr/>
        </p:nvSpPr>
        <p:spPr>
          <a:xfrm rot="5400000">
            <a:off x="866658" y="4244977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429651" y="3401117"/>
            <a:ext cx="1170678" cy="50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Watermark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5" name="Pfeil nach rechts 104"/>
          <p:cNvSpPr/>
          <p:nvPr/>
        </p:nvSpPr>
        <p:spPr>
          <a:xfrm>
            <a:off x="1730607" y="2481146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Pfeil nach rechts 105"/>
          <p:cNvSpPr/>
          <p:nvPr/>
        </p:nvSpPr>
        <p:spPr>
          <a:xfrm>
            <a:off x="1730607" y="4709788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Abgerundetes Rechteck 107"/>
          <p:cNvSpPr/>
          <p:nvPr/>
        </p:nvSpPr>
        <p:spPr>
          <a:xfrm>
            <a:off x="1210796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09" name="Abgerundetes Rechteck 108"/>
          <p:cNvSpPr/>
          <p:nvPr/>
        </p:nvSpPr>
        <p:spPr>
          <a:xfrm>
            <a:off x="867760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10" name="Abgerundetes Rechteck 109"/>
          <p:cNvSpPr/>
          <p:nvPr/>
        </p:nvSpPr>
        <p:spPr>
          <a:xfrm>
            <a:off x="524724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|44</a:t>
            </a:r>
          </a:p>
        </p:txBody>
      </p:sp>
      <p:sp>
        <p:nvSpPr>
          <p:cNvPr id="111" name="Abgerundetes Rechteck 110"/>
          <p:cNvSpPr/>
          <p:nvPr/>
        </p:nvSpPr>
        <p:spPr>
          <a:xfrm>
            <a:off x="1210796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|22</a:t>
            </a:r>
          </a:p>
        </p:txBody>
      </p:sp>
      <p:sp>
        <p:nvSpPr>
          <p:cNvPr id="112" name="Abgerundetes Rechteck 111"/>
          <p:cNvSpPr/>
          <p:nvPr/>
        </p:nvSpPr>
        <p:spPr>
          <a:xfrm>
            <a:off x="867760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|23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524724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|37</a:t>
            </a:r>
          </a:p>
        </p:txBody>
      </p:sp>
      <p:cxnSp>
        <p:nvCxnSpPr>
          <p:cNvPr id="114" name="Gerade Verbindung mit Pfeil 113"/>
          <p:cNvCxnSpPr/>
          <p:nvPr/>
        </p:nvCxnSpPr>
        <p:spPr>
          <a:xfrm>
            <a:off x="2914870" y="4007847"/>
            <a:ext cx="2175" cy="41111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115" name="Gerade Verbindung mit Pfeil 114"/>
          <p:cNvCxnSpPr/>
          <p:nvPr/>
        </p:nvCxnSpPr>
        <p:spPr>
          <a:xfrm flipH="1" flipV="1">
            <a:off x="2920299" y="2999509"/>
            <a:ext cx="1" cy="4016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pic>
        <p:nvPicPr>
          <p:cNvPr id="116" name="Picture 2" descr="http://hortonworks.com/wp-content/uploads/2014/08/kafka-logo-wid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205" y="3477993"/>
            <a:ext cx="1103706" cy="734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9149AD9D-9A7C-4844-B974-E2E2634C8AA4}" type="slidenum">
              <a:rPr lang="en" smtClean="0"/>
              <a:t>45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3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7986" y="1987061"/>
            <a:ext cx="8198814" cy="2829130"/>
            <a:chOff x="487986" y="1896619"/>
            <a:chExt cx="7669810" cy="3356291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298888"/>
              <a:chOff x="1293395" y="1672886"/>
              <a:chExt cx="4338636" cy="1901239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47425" y="2082184"/>
                <a:ext cx="448059" cy="133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654713" y="3268778"/>
              <a:ext cx="1072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Watermark</a:t>
              </a:r>
              <a:br>
                <a:rPr lang="en-US" dirty="0" smtClean="0"/>
              </a:br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</p:grpSp>
      <p:sp>
        <p:nvSpPr>
          <p:cNvPr id="92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9DBCBB8A-9930-AF40-A644-A41F075FC6F4}" type="slidenum">
              <a:rPr lang="en" smtClean="0"/>
              <a:t>46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98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bounded by fixed delay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slow: results are delayed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Heuristic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 windows to produce results as soon as meaningfully possible, and then continue with updates during the allowed lateness interval</a:t>
            </a:r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1F2E9D9C-81E2-7B49-A24B-3AB5D96B9957}" type="slidenum">
              <a:rPr lang="en" smtClean="0"/>
              <a:t>47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29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45113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    / keyed vs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    / 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    / 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    / 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    / 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process|apply|reduce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  / 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270086"/>
            <a:ext cx="8229600" cy="3810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" sz="1300" dirty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-US" sz="1300" dirty="0" smtClean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TimeWindow&gt; {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 key,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 window,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Integer&gt;&gt; out)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(Tuple1&lt;String&gt;)key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).f0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window.getEnd(),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1670</Words>
  <Application>Microsoft Macintosh PowerPoint</Application>
  <PresentationFormat>On-screen Show (4:3)</PresentationFormat>
  <Paragraphs>616</Paragraphs>
  <Slides>47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Avenir</vt:lpstr>
      <vt:lpstr>Avenir Next</vt:lpstr>
      <vt:lpstr>Avenir Next Demi Bold</vt:lpstr>
      <vt:lpstr>Avenir Next Regular</vt:lpstr>
      <vt:lpstr>Calibri</vt:lpstr>
      <vt:lpstr>Consolas</vt:lpstr>
      <vt:lpstr>Menlo-Bold</vt:lpstr>
      <vt:lpstr>Menlo-Italic</vt:lpstr>
      <vt:lpstr>Menlo-Regular</vt:lpstr>
      <vt:lpstr>Noto Sans Symbols</vt:lpstr>
      <vt:lpstr>Verdana</vt:lpstr>
      <vt:lpstr>Wingdings</vt:lpstr>
      <vt:lpstr>Arial</vt:lpstr>
      <vt:lpstr>1_Office Theme</vt:lpstr>
      <vt:lpstr>PowerPoint Presentation</vt:lpstr>
      <vt:lpstr>Windows and Aggregates</vt:lpstr>
      <vt:lpstr>Windows</vt:lpstr>
      <vt:lpstr>Tumbling and 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Window Operations</vt:lpstr>
      <vt:lpstr>ProcessWindowFunction()</vt:lpstr>
      <vt:lpstr>Incremental Window Operations</vt:lpstr>
      <vt:lpstr>Other Aggregations</vt:lpstr>
      <vt:lpstr>Custom window logic</vt:lpstr>
      <vt:lpstr>Handling Time Explicitly</vt:lpstr>
      <vt:lpstr>PowerPoint Presentation</vt:lpstr>
      <vt:lpstr>Different Notions of Time</vt:lpstr>
      <vt:lpstr>Event Time vs Processing Time</vt:lpstr>
      <vt:lpstr>Setting the StreamTimeCharacteristic</vt:lpstr>
      <vt:lpstr>Working with Event Time</vt:lpstr>
      <vt:lpstr>Watermarks</vt:lpstr>
      <vt:lpstr>Perfect Watermarks</vt:lpstr>
      <vt:lpstr>Bounded out-of-orderness</vt:lpstr>
      <vt:lpstr>Bounded out-of-orderness</vt:lpstr>
      <vt:lpstr>Bounded out-of-orderness</vt:lpstr>
      <vt:lpstr>Bounded out-of-orderness</vt:lpstr>
      <vt:lpstr>How often to emit Watermarks?</vt:lpstr>
      <vt:lpstr>Watermarks define Lateness</vt:lpstr>
      <vt:lpstr>Two Styles of Watermark Generation</vt:lpstr>
      <vt:lpstr>Pre-defined timestamp extractors / watermark emitters</vt:lpstr>
      <vt:lpstr>Example</vt:lpstr>
      <vt:lpstr>PowerPoint Presentation</vt:lpstr>
      <vt:lpstr>PowerPoint Presentation</vt:lpstr>
      <vt:lpstr>Watermarks in Parallel</vt:lpstr>
      <vt:lpstr>Per-Kafka-Partition Watermarks</vt:lpstr>
      <vt:lpstr>Watermarking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63</cp:revision>
  <cp:lastPrinted>2017-05-05T14:15:38Z</cp:lastPrinted>
  <dcterms:modified xsi:type="dcterms:W3CDTF">2017-06-20T19:52:06Z</dcterms:modified>
</cp:coreProperties>
</file>