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8" r:id="rId2"/>
    <p:sldId id="263" r:id="rId3"/>
    <p:sldId id="271" r:id="rId4"/>
    <p:sldId id="289" r:id="rId5"/>
    <p:sldId id="293" r:id="rId6"/>
    <p:sldId id="290" r:id="rId7"/>
    <p:sldId id="291" r:id="rId8"/>
    <p:sldId id="292" r:id="rId9"/>
    <p:sldId id="294" r:id="rId10"/>
    <p:sldId id="295" r:id="rId11"/>
    <p:sldId id="296" r:id="rId12"/>
    <p:sldId id="272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76" r:id="rId24"/>
    <p:sldId id="307" r:id="rId25"/>
    <p:sldId id="277" r:id="rId26"/>
    <p:sldId id="308" r:id="rId27"/>
    <p:sldId id="309" r:id="rId28"/>
    <p:sldId id="310" r:id="rId29"/>
    <p:sldId id="279" r:id="rId30"/>
    <p:sldId id="280" r:id="rId31"/>
    <p:sldId id="313" r:id="rId32"/>
    <p:sldId id="315" r:id="rId33"/>
    <p:sldId id="316" r:id="rId34"/>
    <p:sldId id="317" r:id="rId35"/>
    <p:sldId id="319" r:id="rId36"/>
    <p:sldId id="318" r:id="rId37"/>
    <p:sldId id="320" r:id="rId38"/>
    <p:sldId id="311" r:id="rId39"/>
    <p:sldId id="312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31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15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69049"/>
              </p:ext>
            </p:extLst>
          </p:nvPr>
        </p:nvGraphicFramePr>
        <p:xfrm>
          <a:off x="457200" y="218228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Writable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GenericType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type implements (Writable)Comparable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type implements Comparable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</a:t>
                      </a:r>
                      <a:r>
                        <a:rPr lang="en-US" dirty="0" err="1" smtClean="0"/>
                        <a:t>Serializer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Flink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serializer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</a:t>
                      </a:r>
                      <a:r>
                        <a:rPr lang="en-US" dirty="0" err="1" smtClean="0"/>
                        <a:t>Flink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serializer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(using write(), </a:t>
                      </a:r>
                      <a:r>
                        <a:rPr lang="en-US" dirty="0" err="1" smtClean="0"/>
                        <a:t>readFields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</a:t>
                      </a:r>
                      <a:r>
                        <a:rPr lang="en-US" dirty="0" err="1" smtClean="0"/>
                        <a:t>Kryo</a:t>
                      </a:r>
                      <a:r>
                        <a:rPr lang="en-US" dirty="0" smtClean="0"/>
                        <a:t> or Avro)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 Binary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6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jo-serializ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r="6409" b="2197"/>
          <a:stretch/>
        </p:blipFill>
        <p:spPr>
          <a:xfrm>
            <a:off x="1541800" y="2887361"/>
            <a:ext cx="6765634" cy="3755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POJOs, </a:t>
            </a:r>
            <a:r>
              <a:rPr lang="en-US" dirty="0" err="1" smtClean="0"/>
              <a:t>Flink</a:t>
            </a:r>
            <a:r>
              <a:rPr lang="en-US" dirty="0" smtClean="0"/>
              <a:t> Tuples, Scala case classes</a:t>
            </a:r>
          </a:p>
          <a:p>
            <a:r>
              <a:rPr lang="en-US" dirty="0" smtClean="0"/>
              <a:t>Composition of other composite or atomic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4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86717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Keyed Operations on Composite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Keyed Operations: Grouping, joining, sorting</a:t>
            </a:r>
          </a:p>
          <a:p>
            <a:r>
              <a:rPr lang="en-US" dirty="0" smtClean="0"/>
              <a:t>Only possible on comparable types</a:t>
            </a:r>
          </a:p>
          <a:p>
            <a:r>
              <a:rPr lang="en-US" dirty="0" smtClean="0"/>
              <a:t>Joining: Join keys must have same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8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{</a:t>
            </a:r>
          </a:p>
          <a:p>
            <a:r>
              <a:rPr lang="en-US" sz="2400" dirty="0"/>
              <a:t>	public </a:t>
            </a:r>
            <a:r>
              <a:rPr lang="en-US" sz="2400" dirty="0" err="1"/>
              <a:t>int</a:t>
            </a:r>
            <a:r>
              <a:rPr lang="en-US" sz="2400" dirty="0"/>
              <a:t> country;</a:t>
            </a:r>
          </a:p>
          <a:p>
            <a:r>
              <a:rPr lang="en-US" sz="2400" dirty="0"/>
              <a:t>	public String name;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JOINKEY1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JOINKEY2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5397" y="5269521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95472" y="5802285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5571" y="5791122"/>
            <a:ext cx="2050031" cy="2603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95472" y="6116014"/>
            <a:ext cx="2050031" cy="2603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5665428" y="4423584"/>
            <a:ext cx="2816619" cy="749784"/>
          </a:xfrm>
          <a:prstGeom prst="wedgeRectCallout">
            <a:avLst>
              <a:gd name="adj1" fmla="val -52350"/>
              <a:gd name="adj2" fmla="val 607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potential keys (same type: Integer)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3325" y="5328014"/>
            <a:ext cx="2816619" cy="749784"/>
          </a:xfrm>
          <a:prstGeom prst="wedgeRectCallout">
            <a:avLst>
              <a:gd name="adj1" fmla="val -52350"/>
              <a:gd name="adj2" fmla="val 607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potential key (same type: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5397" y="5269521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753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Key definition using position keys: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96611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“f0”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5397" y="5269521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753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Key definition using expression keys:</a:t>
            </a:r>
            <a:endParaRPr lang="en-US" sz="3200" b="1" u="sng" dirty="0"/>
          </a:p>
        </p:txBody>
      </p:sp>
      <p:sp>
        <p:nvSpPr>
          <p:cNvPr id="5" name="Rectangular Callout 4"/>
          <p:cNvSpPr/>
          <p:nvPr/>
        </p:nvSpPr>
        <p:spPr>
          <a:xfrm>
            <a:off x="4965793" y="3952476"/>
            <a:ext cx="3497413" cy="853130"/>
          </a:xfrm>
          <a:prstGeom prst="wedgeRectCallout">
            <a:avLst>
              <a:gd name="adj1" fmla="val -34383"/>
              <a:gd name="adj2" fmla="val -650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 fields are addressable by “f0”, “f1”,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7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“f1.name”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567" y="5810043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5465" y="6070720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753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Key definition using expression keys:</a:t>
            </a:r>
            <a:endParaRPr lang="en-US" sz="3200" b="1" u="sng" dirty="0"/>
          </a:p>
        </p:txBody>
      </p:sp>
      <p:sp>
        <p:nvSpPr>
          <p:cNvPr id="5" name="Rectangular Callout 4"/>
          <p:cNvSpPr/>
          <p:nvPr/>
        </p:nvSpPr>
        <p:spPr>
          <a:xfrm>
            <a:off x="5953612" y="4504839"/>
            <a:ext cx="3110295" cy="853130"/>
          </a:xfrm>
          <a:prstGeom prst="wedgeRectCallout">
            <a:avLst>
              <a:gd name="adj1" fmla="val -47998"/>
              <a:gd name="adj2" fmla="val -1268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 keys allow “navigation” into nested fields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8397" y="5198851"/>
            <a:ext cx="5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f0:</a:t>
            </a:r>
          </a:p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5698" y="5747555"/>
            <a:ext cx="10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</a:t>
            </a:r>
          </a:p>
          <a:p>
            <a:pPr algn="r"/>
            <a:r>
              <a:rPr lang="en-US" dirty="0" smtClean="0"/>
              <a:t>name: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6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793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“f0”, ”f2”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“f0”, “f1.name”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32916" y="6075937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841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Composite Key definition using expression keys:</a:t>
            </a:r>
            <a:endParaRPr lang="en-US" sz="3200" b="1" u="sng" dirty="0"/>
          </a:p>
        </p:txBody>
      </p:sp>
      <p:sp>
        <p:nvSpPr>
          <p:cNvPr id="5" name="Rectangular Callout 4"/>
          <p:cNvSpPr/>
          <p:nvPr/>
        </p:nvSpPr>
        <p:spPr>
          <a:xfrm>
            <a:off x="5953612" y="4504839"/>
            <a:ext cx="3110295" cy="853130"/>
          </a:xfrm>
          <a:prstGeom prst="wedgeRectCallout">
            <a:avLst>
              <a:gd name="adj1" fmla="val -47998"/>
              <a:gd name="adj2" fmla="val -1268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 keys allow “navigation” into nested fields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8397" y="5198851"/>
            <a:ext cx="5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f0:</a:t>
            </a:r>
          </a:p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5698" y="5747555"/>
            <a:ext cx="10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</a:t>
            </a:r>
          </a:p>
          <a:p>
            <a:pPr algn="r"/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9605" y="581563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97473" y="5260768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7935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 err="1" smtClean="0"/>
              <a:t>countries.join</a:t>
            </a:r>
            <a:r>
              <a:rPr lang="en-US" sz="2000" dirty="0" smtClean="0"/>
              <a:t>(users</a:t>
            </a:r>
            <a:r>
              <a:rPr lang="en-US" sz="2000" dirty="0"/>
              <a:t>).where(</a:t>
            </a:r>
            <a:r>
              <a:rPr lang="en-US" sz="2000" dirty="0">
                <a:solidFill>
                  <a:schemeClr val="accent2"/>
                </a:solidFill>
              </a:rPr>
              <a:t>new </a:t>
            </a:r>
            <a:r>
              <a:rPr lang="en-US" sz="2000" dirty="0" err="1">
                <a:solidFill>
                  <a:schemeClr val="accent2"/>
                </a:solidFill>
              </a:rPr>
              <a:t>KeySelector</a:t>
            </a:r>
            <a:r>
              <a:rPr lang="en-US" sz="2000" dirty="0">
                <a:solidFill>
                  <a:schemeClr val="accent2"/>
                </a:solidFill>
              </a:rPr>
              <a:t>&lt;Tuple3&lt;</a:t>
            </a:r>
            <a:r>
              <a:rPr lang="en-US" sz="2000" dirty="0" err="1">
                <a:solidFill>
                  <a:schemeClr val="accent2"/>
                </a:solidFill>
              </a:rPr>
              <a:t>Integer,Long,String</a:t>
            </a:r>
            <a:r>
              <a:rPr lang="en-US" sz="2000" dirty="0">
                <a:solidFill>
                  <a:schemeClr val="accent2"/>
                </a:solidFill>
              </a:rPr>
              <a:t>&gt;, Integer&gt;() {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@Override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public </a:t>
            </a:r>
            <a:r>
              <a:rPr lang="en-US" sz="2000" dirty="0">
                <a:solidFill>
                  <a:schemeClr val="accent2"/>
                </a:solidFill>
              </a:rPr>
              <a:t>Integer </a:t>
            </a:r>
            <a:r>
              <a:rPr lang="en-US" sz="2000" dirty="0" err="1">
                <a:solidFill>
                  <a:schemeClr val="accent2"/>
                </a:solidFill>
              </a:rPr>
              <a:t>getKey</a:t>
            </a:r>
            <a:r>
              <a:rPr lang="en-US" sz="2000" dirty="0">
                <a:solidFill>
                  <a:schemeClr val="accent2"/>
                </a:solidFill>
              </a:rPr>
              <a:t>(Tuple3&lt;Integer, Long, String&gt; value) throws Exception {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return </a:t>
            </a:r>
            <a:r>
              <a:rPr lang="en-US" sz="2000" b="1" dirty="0">
                <a:solidFill>
                  <a:srgbClr val="FF0000"/>
                </a:solidFill>
              </a:rPr>
              <a:t>value.f0</a:t>
            </a:r>
            <a:r>
              <a:rPr lang="en-US" sz="2000" dirty="0">
                <a:solidFill>
                  <a:schemeClr val="accent2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}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}</a:t>
            </a:r>
            <a:r>
              <a:rPr lang="en-US" sz="2000" dirty="0" smtClean="0"/>
              <a:t>).</a:t>
            </a:r>
            <a:r>
              <a:rPr lang="en-US" sz="2000" dirty="0" err="1" smtClean="0"/>
              <a:t>equalTo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“f0”</a:t>
            </a:r>
            <a:r>
              <a:rPr lang="en-US" sz="2000" dirty="0" smtClean="0"/>
              <a:t>).</a:t>
            </a:r>
            <a:r>
              <a:rPr lang="en-US" sz="2000" dirty="0"/>
              <a:t>with</a:t>
            </a:r>
            <a:r>
              <a:rPr lang="en-US" sz="2000" dirty="0" smtClean="0"/>
              <a:t>( … );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841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Key definition using extraction function: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8770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35-45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  <a:p>
            <a:r>
              <a:rPr lang="en-US" dirty="0" smtClean="0"/>
              <a:t>Aim to make it 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“f1.name”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535" y="554190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5465" y="6070720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753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Incompatible key definition:</a:t>
            </a:r>
            <a:endParaRPr lang="en-US" sz="32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358397" y="5198851"/>
            <a:ext cx="5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f0:</a:t>
            </a:r>
          </a:p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5698" y="5747555"/>
            <a:ext cx="10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</a:t>
            </a:r>
          </a:p>
          <a:p>
            <a:pPr algn="r"/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5196118" y="3530784"/>
            <a:ext cx="3897880" cy="3227843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Incompatible types</a:t>
            </a:r>
          </a:p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 Exception</a:t>
            </a:r>
            <a:endParaRPr lang="en-US" sz="2800" dirty="0"/>
          </a:p>
        </p:txBody>
      </p:sp>
      <p:sp>
        <p:nvSpPr>
          <p:cNvPr id="12" name="Left-Right Arrow 11"/>
          <p:cNvSpPr/>
          <p:nvPr/>
        </p:nvSpPr>
        <p:spPr>
          <a:xfrm rot="1003096">
            <a:off x="2659622" y="5468155"/>
            <a:ext cx="1544996" cy="866857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“*”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“f1.*”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8259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Wildcard key definition using expression keys:</a:t>
            </a:r>
            <a:endParaRPr lang="en-US" sz="32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358397" y="5198851"/>
            <a:ext cx="5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f0:</a:t>
            </a:r>
          </a:p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5698" y="5747555"/>
            <a:ext cx="10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</a:t>
            </a:r>
          </a:p>
          <a:p>
            <a:pPr algn="r"/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13" name="Explosion 1 12"/>
          <p:cNvSpPr/>
          <p:nvPr/>
        </p:nvSpPr>
        <p:spPr>
          <a:xfrm>
            <a:off x="5623296" y="3884531"/>
            <a:ext cx="3470702" cy="2874096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Again, incompatible keys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26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P</a:t>
            </a:r>
            <a:r>
              <a:rPr lang="en-US" dirty="0" smtClean="0"/>
              <a:t>lain </a:t>
            </a:r>
            <a:r>
              <a:rPr lang="en-US" b="1" i="1" dirty="0" smtClean="0"/>
              <a:t>O</a:t>
            </a:r>
            <a:r>
              <a:rPr lang="en-US" dirty="0" smtClean="0"/>
              <a:t>ld </a:t>
            </a:r>
            <a:r>
              <a:rPr lang="en-US" b="1" i="1" dirty="0" smtClean="0"/>
              <a:t>J</a:t>
            </a:r>
            <a:r>
              <a:rPr lang="en-US" dirty="0" smtClean="0"/>
              <a:t>ava </a:t>
            </a:r>
            <a:r>
              <a:rPr lang="en-US" b="1" i="1" dirty="0" smtClean="0"/>
              <a:t>O</a:t>
            </a:r>
            <a:r>
              <a:rPr lang="en-US" dirty="0" smtClean="0"/>
              <a:t>bjects (POJO)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without arguments</a:t>
            </a:r>
          </a:p>
          <a:p>
            <a:r>
              <a:rPr lang="en-US" dirty="0" smtClean="0"/>
              <a:t>Fields have to be:</a:t>
            </a:r>
          </a:p>
          <a:p>
            <a:pPr lvl="1"/>
            <a:r>
              <a:rPr lang="en-US" dirty="0" smtClean="0"/>
              <a:t>public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private with getter &amp; setter for the field.</a:t>
            </a:r>
          </a:p>
          <a:p>
            <a:r>
              <a:rPr lang="en-US" dirty="0" smtClean="0"/>
              <a:t>Turn on logging to get messages why the system (</a:t>
            </a:r>
            <a:r>
              <a:rPr lang="en-US" dirty="0" err="1" smtClean="0"/>
              <a:t>TypeExtractor</a:t>
            </a:r>
            <a:r>
              <a:rPr lang="en-US" dirty="0" smtClean="0"/>
              <a:t>) is not accepting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Sources </a:t>
            </a:r>
            <a:r>
              <a:rPr lang="en-US" dirty="0" smtClean="0"/>
              <a:t>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your data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Stack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32255" y="3904555"/>
            <a:ext cx="4298347" cy="1014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32256" y="2822737"/>
            <a:ext cx="1905908" cy="1014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InputFormats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24694" y="2822737"/>
            <a:ext cx="1905908" cy="1014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OutputFormats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0602" y="4180980"/>
            <a:ext cx="245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Local, HDFS, …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99865" y="2935345"/>
            <a:ext cx="245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Avro, CSV, Text, Parquet, ORC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19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build-in File Systems:</a:t>
            </a:r>
          </a:p>
          <a:p>
            <a:pPr lvl="1"/>
            <a:r>
              <a:rPr lang="en-US" dirty="0" err="1" smtClean="0"/>
              <a:t>LocalFileSystem</a:t>
            </a:r>
            <a:r>
              <a:rPr lang="en-US" dirty="0"/>
              <a:t> </a:t>
            </a:r>
            <a:r>
              <a:rPr lang="en-US" dirty="0" smtClean="0"/>
              <a:t>(file://)</a:t>
            </a:r>
          </a:p>
          <a:p>
            <a:pPr lvl="1"/>
            <a:r>
              <a:rPr lang="en-US" dirty="0" smtClean="0"/>
              <a:t>Hadoop Distributed File System (hdfs://)</a:t>
            </a:r>
          </a:p>
          <a:p>
            <a:pPr lvl="1"/>
            <a:r>
              <a:rPr lang="en-US" dirty="0" smtClean="0"/>
              <a:t>Amazon S3 (s3://)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FS (maprfs://)</a:t>
            </a:r>
          </a:p>
          <a:p>
            <a:r>
              <a:rPr lang="en-US" dirty="0" smtClean="0"/>
              <a:t>Support for all Hadoop File Systems</a:t>
            </a:r>
          </a:p>
          <a:p>
            <a:pPr lvl="1"/>
            <a:r>
              <a:rPr lang="en-US" dirty="0" smtClean="0"/>
              <a:t>NFS, </a:t>
            </a:r>
            <a:r>
              <a:rPr lang="en-US" dirty="0" err="1" smtClean="0"/>
              <a:t>Kosmos</a:t>
            </a:r>
            <a:r>
              <a:rPr lang="en-US" dirty="0" smtClean="0"/>
              <a:t>, FTP, </a:t>
            </a:r>
            <a:r>
              <a:rPr lang="en-US" dirty="0" err="1" smtClean="0"/>
              <a:t>har</a:t>
            </a:r>
            <a:r>
              <a:rPr lang="en-US" dirty="0" smtClean="0"/>
              <a:t> (Hadoop Archive),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http://upload.wikimedia.org/wikipedia/en/b/b2/XtreemF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36" y="5955687"/>
            <a:ext cx="1726127" cy="4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vepopo.hd.free.fr/wordpress/wp-content/uploads/2012/05/n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84" y="5332099"/>
            <a:ext cx="25717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achyon-project.org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64" y="5523865"/>
            <a:ext cx="2668271" cy="55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Build-in Input/</a:t>
            </a:r>
            <a:r>
              <a:rPr lang="en-US" dirty="0" err="1" smtClean="0"/>
              <a:t>Outputformats</a:t>
            </a:r>
            <a:endParaRPr lang="en-US" dirty="0" smtClean="0"/>
          </a:p>
          <a:p>
            <a:pPr lvl="1"/>
            <a:r>
              <a:rPr lang="en-US" dirty="0" err="1" smtClean="0"/>
              <a:t>FileInputFormat</a:t>
            </a:r>
            <a:endParaRPr lang="en-US" dirty="0" smtClean="0"/>
          </a:p>
          <a:p>
            <a:pPr lvl="2"/>
            <a:r>
              <a:rPr lang="en-US" dirty="0" err="1" smtClean="0"/>
              <a:t>AvroInputFormat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 Avro POJOs)</a:t>
            </a:r>
          </a:p>
          <a:p>
            <a:pPr lvl="2"/>
            <a:r>
              <a:rPr lang="en-US" dirty="0" err="1" smtClean="0"/>
              <a:t>DelimitedInputFormat</a:t>
            </a:r>
            <a:endParaRPr lang="en-US" dirty="0" smtClean="0"/>
          </a:p>
          <a:p>
            <a:pPr lvl="3"/>
            <a:r>
              <a:rPr lang="en-US" dirty="0" err="1" smtClean="0"/>
              <a:t>TextInputFormat</a:t>
            </a:r>
            <a:endParaRPr lang="en-US" dirty="0" smtClean="0"/>
          </a:p>
          <a:p>
            <a:pPr lvl="3"/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(Specify fields + types)</a:t>
            </a:r>
          </a:p>
          <a:p>
            <a:pPr lvl="2"/>
            <a:r>
              <a:rPr lang="en-US" dirty="0" err="1" smtClean="0"/>
              <a:t>BinaryInputFormat</a:t>
            </a:r>
            <a:endParaRPr lang="en-US" dirty="0" smtClean="0"/>
          </a:p>
          <a:p>
            <a:pPr lvl="1"/>
            <a:r>
              <a:rPr lang="en-US" dirty="0" err="1" smtClean="0"/>
              <a:t>JDBCInputFormat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(Process results of a SQL query)</a:t>
            </a:r>
          </a:p>
          <a:p>
            <a:pPr lvl="1"/>
            <a:r>
              <a:rPr lang="en-US" dirty="0" err="1" smtClean="0"/>
              <a:t>HadoopInputFormat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(Use any existing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from Hadoop)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power of our Hadoop </a:t>
            </a:r>
            <a:r>
              <a:rPr lang="en-US" sz="3200" dirty="0" err="1" smtClean="0"/>
              <a:t>InputFormat</a:t>
            </a:r>
            <a:r>
              <a:rPr lang="en-US" sz="3200" dirty="0" smtClean="0"/>
              <a:t> support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supports reading and writing to</a:t>
            </a:r>
          </a:p>
          <a:p>
            <a:pPr lvl="1"/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Apache Parquet</a:t>
            </a:r>
          </a:p>
          <a:p>
            <a:pPr lvl="1"/>
            <a:r>
              <a:rPr lang="en-US" dirty="0" smtClean="0"/>
              <a:t>ORC</a:t>
            </a:r>
          </a:p>
          <a:p>
            <a:pPr lvl="1"/>
            <a:r>
              <a:rPr lang="en-US" dirty="0" smtClean="0"/>
              <a:t>Kafka (for batch)</a:t>
            </a:r>
          </a:p>
          <a:p>
            <a:pPr lvl="1"/>
            <a:r>
              <a:rPr lang="en-US" dirty="0" smtClean="0"/>
              <a:t>Compressed file formats (.</a:t>
            </a:r>
            <a:r>
              <a:rPr lang="en-US" dirty="0" err="1" smtClean="0"/>
              <a:t>gz</a:t>
            </a:r>
            <a:r>
              <a:rPr lang="en-US" dirty="0" smtClean="0"/>
              <a:t>, .zip, ...)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list is just examples, there are more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95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easily implement your own Input- and </a:t>
            </a:r>
            <a:r>
              <a:rPr lang="en-US" dirty="0" err="1" smtClean="0"/>
              <a:t>OutputFormats</a:t>
            </a:r>
            <a:endParaRPr lang="en-US" dirty="0" smtClean="0"/>
          </a:p>
          <a:p>
            <a:r>
              <a:rPr lang="en-US" dirty="0" err="1" smtClean="0"/>
              <a:t>Flink’s</a:t>
            </a:r>
            <a:r>
              <a:rPr lang="en-US" dirty="0" smtClean="0"/>
              <a:t> </a:t>
            </a:r>
            <a:r>
              <a:rPr lang="en-US" dirty="0" err="1" smtClean="0"/>
              <a:t>FileInputFormat</a:t>
            </a:r>
            <a:r>
              <a:rPr lang="en-US" dirty="0" smtClean="0"/>
              <a:t> supports reading entire directory structures recursively</a:t>
            </a:r>
          </a:p>
          <a:p>
            <a:r>
              <a:rPr lang="en-US" dirty="0" smtClean="0"/>
              <a:t>Using an </a:t>
            </a:r>
            <a:r>
              <a:rPr lang="en-US" dirty="0" err="1" smtClean="0"/>
              <a:t>InputFormat</a:t>
            </a:r>
            <a:r>
              <a:rPr lang="en-US" dirty="0" smtClean="0"/>
              <a:t> from the API: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51860"/>
            <a:ext cx="82296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final </a:t>
            </a:r>
            <a:r>
              <a:rPr lang="en-US" sz="2000" dirty="0" err="1"/>
              <a:t>ExecutionEnvironment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 = </a:t>
            </a:r>
            <a:r>
              <a:rPr lang="en-US" sz="2000" dirty="0" smtClean="0"/>
              <a:t>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ExecutionEnvironment.getExecutionEnvironment</a:t>
            </a:r>
            <a:r>
              <a:rPr lang="en-US" sz="2000" dirty="0"/>
              <a:t>();</a:t>
            </a:r>
          </a:p>
          <a:p>
            <a:r>
              <a:rPr lang="en-US" sz="2000" dirty="0" err="1" smtClean="0"/>
              <a:t>DataSet</a:t>
            </a:r>
            <a:r>
              <a:rPr lang="en-US" sz="2000" dirty="0" smtClean="0"/>
              <a:t>&lt;Tuple&gt; </a:t>
            </a:r>
            <a:r>
              <a:rPr lang="en-US" sz="2000" dirty="0" err="1" smtClean="0"/>
              <a:t>databaseData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env.createInput</a:t>
            </a:r>
            <a:r>
              <a:rPr lang="en-US" sz="2000" dirty="0" smtClean="0"/>
              <a:t>(new </a:t>
            </a:r>
            <a:r>
              <a:rPr lang="en-US" sz="2000" dirty="0" err="1"/>
              <a:t>JdbcInputFormat</a:t>
            </a:r>
            <a:r>
              <a:rPr lang="en-US" sz="20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566880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Flink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the system efficiently handle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Transformations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smtClean="0"/>
              <a:t>Filter</a:t>
            </a:r>
          </a:p>
          <a:p>
            <a:pPr fontAlgn="base"/>
            <a:r>
              <a:rPr lang="en-US" dirty="0" err="1" smtClean="0"/>
              <a:t>GroupReduce</a:t>
            </a:r>
            <a:endParaRPr lang="en-US" dirty="0"/>
          </a:p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/</a:t>
            </a:r>
            <a:r>
              <a:rPr lang="en-US" dirty="0" err="1"/>
              <a:t>AllGroupReduce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</a:p>
          <a:p>
            <a:pPr fontAlgn="base"/>
            <a:r>
              <a:rPr lang="en-US" dirty="0" smtClean="0"/>
              <a:t>Join</a:t>
            </a:r>
          </a:p>
          <a:p>
            <a:pPr fontAlgn="base"/>
            <a:r>
              <a:rPr lang="en-US" dirty="0" err="1" smtClean="0"/>
              <a:t>GroupSort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err="1"/>
              <a:t>MapPartition</a:t>
            </a:r>
            <a:endParaRPr lang="en-US" dirty="0"/>
          </a:p>
          <a:p>
            <a:pPr fontAlgn="base"/>
            <a:r>
              <a:rPr lang="en-US" dirty="0" err="1"/>
              <a:t>PartitionByHash</a:t>
            </a:r>
            <a:r>
              <a:rPr lang="en-US" dirty="0"/>
              <a:t>, Custom </a:t>
            </a:r>
            <a:r>
              <a:rPr lang="en-US" dirty="0" err="1" smtClean="0"/>
              <a:t>Partitioner</a:t>
            </a:r>
            <a:endParaRPr lang="en-US" dirty="0"/>
          </a:p>
          <a:p>
            <a:pPr fontAlgn="base"/>
            <a:r>
              <a:rPr lang="en-US" dirty="0" err="1" smtClean="0"/>
              <a:t>SortPartition</a:t>
            </a:r>
            <a:endParaRPr lang="en-US" dirty="0" smtClean="0"/>
          </a:p>
          <a:p>
            <a:pPr fontAlgn="base"/>
            <a:r>
              <a:rPr lang="en-US" dirty="0" smtClean="0"/>
              <a:t>Union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35874" y="3506594"/>
            <a:ext cx="3650926" cy="587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 See Documentation for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64339" y="1910620"/>
            <a:ext cx="6899325" cy="8822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map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MapFunction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&gt;()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map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parseInt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});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464339" y="3623894"/>
            <a:ext cx="6899325" cy="11592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flatMap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FlatMapFunction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&gt;()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flatMap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Collector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for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split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 "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out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collect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});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947" y="131165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map()</a:t>
            </a:r>
            <a:r>
              <a:rPr lang="en-US" sz="2400" dirty="0" smtClean="0"/>
              <a:t>: </a:t>
            </a:r>
            <a:r>
              <a:rPr lang="de-DE" altLang="de-DE" sz="2400" dirty="0">
                <a:latin typeface="Helvetica Neue"/>
              </a:rPr>
              <a:t>Takes </a:t>
            </a:r>
            <a:r>
              <a:rPr lang="de-DE" altLang="de-DE" sz="2400" dirty="0" err="1">
                <a:latin typeface="Helvetica Neue"/>
              </a:rPr>
              <a:t>one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element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and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produces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one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element</a:t>
            </a:r>
            <a:r>
              <a:rPr lang="de-DE" altLang="de-DE" sz="2400" dirty="0" smtClean="0">
                <a:latin typeface="Helvetica Neue"/>
              </a:rPr>
              <a:t>.</a:t>
            </a:r>
            <a:endParaRPr lang="de-DE" altLang="de-DE" sz="2400" dirty="0">
              <a:latin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947" y="2792897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err="1" smtClean="0"/>
              <a:t>flatMap</a:t>
            </a:r>
            <a:r>
              <a:rPr lang="en-US" sz="2400" b="1" dirty="0" smtClean="0"/>
              <a:t>()</a:t>
            </a:r>
            <a:r>
              <a:rPr lang="en-US" sz="2400" dirty="0" smtClean="0"/>
              <a:t>: 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Takes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one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element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and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produces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zero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one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or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more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elements</a:t>
            </a:r>
            <a:r>
              <a:rPr lang="de-DE" altLang="de-DE" sz="2400" dirty="0" smtClean="0">
                <a:latin typeface="Helvetica Neue"/>
              </a:rPr>
              <a:t>.</a:t>
            </a:r>
            <a:endParaRPr lang="de-DE" altLang="de-DE" sz="2400" dirty="0">
              <a:latin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947" y="478317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err="1" smtClean="0"/>
              <a:t>mapPartition</a:t>
            </a:r>
            <a:r>
              <a:rPr lang="en-US" sz="2800" b="1" dirty="0" smtClean="0"/>
              <a:t>()</a:t>
            </a:r>
            <a:r>
              <a:rPr lang="en-US" sz="2800" dirty="0" smtClean="0"/>
              <a:t>: Allows to access an entire partition in one call (via an Iterator). Output via Collector</a:t>
            </a:r>
            <a:endParaRPr lang="de-DE" altLang="de-DE" sz="2800" dirty="0">
              <a:latin typeface="Helvetica Neue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464338" y="5744174"/>
            <a:ext cx="6899325" cy="6052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mapPartition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Iterable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Collector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8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Reducing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7305" y="2186351"/>
            <a:ext cx="8139495" cy="11592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reduce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ReduceFunction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reduce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});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305" y="4368476"/>
            <a:ext cx="8139495" cy="19902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reduceGroup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GroupReduceFunction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void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reduce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Iterable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values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Collector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int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sum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"/>
              </a:rPr>
              <a:t>0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for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values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lang="de-DE" altLang="de-DE" sz="1800" dirty="0" err="1"/>
              <a:t>m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+=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lvl="0" defTabSz="914400">
              <a:spcBef>
                <a:spcPct val="0"/>
              </a:spcBef>
            </a:pPr>
            <a:r>
              <a:rPr lang="de-DE" altLang="de-DE" sz="1800" b="1" dirty="0" smtClean="0"/>
              <a:t>		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out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collect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prefixSum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});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777" y="1432423"/>
            <a:ext cx="649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Functional Reduce</a:t>
            </a:r>
            <a:endParaRPr lang="en-US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3777" y="3595441"/>
            <a:ext cx="649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Group Reduce (Hadoop-style)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525351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469260"/>
            <a:ext cx="3343901" cy="974470"/>
            <a:chOff x="1448356" y="2502920"/>
            <a:chExt cx="3343901" cy="974470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502920"/>
              <a:ext cx="140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00050" y="2642203"/>
            <a:ext cx="4919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reduce(5,2) = 7</a:t>
            </a:r>
          </a:p>
          <a:p>
            <a:r>
              <a:rPr lang="en-US" sz="2400" dirty="0" smtClean="0"/>
              <a:t>reduce(7,3) = 10</a:t>
            </a:r>
          </a:p>
          <a:p>
            <a:r>
              <a:rPr lang="en-US" sz="2400" dirty="0" smtClean="0"/>
              <a:t>reduce(10, 1) = 11</a:t>
            </a:r>
          </a:p>
          <a:p>
            <a:r>
              <a:rPr lang="en-US" sz="2400" b="1" dirty="0" smtClean="0"/>
              <a:t>OR</a:t>
            </a:r>
          </a:p>
          <a:p>
            <a:r>
              <a:rPr lang="en-US" sz="2400" dirty="0"/>
              <a:t>reduce(reduce(reduce(5,2),3) , 1) = </a:t>
            </a:r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Systems can execute functional reduces more efficiently (using a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) (no runtime support currently)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Some developers prefer to express their algorithms like this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7277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469260"/>
            <a:ext cx="3343901" cy="974470"/>
            <a:chOff x="1448356" y="2502920"/>
            <a:chExt cx="3343901" cy="974470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502920"/>
              <a:ext cx="140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00050" y="2642203"/>
            <a:ext cx="4919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reduce(Iterator elements) =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0;</a:t>
            </a:r>
          </a:p>
          <a:p>
            <a:r>
              <a:rPr lang="en-US" sz="2400" dirty="0" smtClean="0"/>
              <a:t>	while(elements) { c+= element }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c;</a:t>
            </a:r>
          </a:p>
          <a:p>
            <a:r>
              <a:rPr lang="en-US" sz="2400" dirty="0" smtClean="0"/>
              <a:t>} = 11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Note that </a:t>
            </a:r>
            <a:r>
              <a:rPr lang="en-US" sz="2400" dirty="0" err="1" smtClean="0"/>
              <a:t>Flink</a:t>
            </a:r>
            <a:r>
              <a:rPr lang="en-US" sz="2400" dirty="0" smtClean="0"/>
              <a:t> is giving you an Iterator over the group into the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can come from disk / network / …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 Group size can exceed available Java heap 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2261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without key</a:t>
            </a:r>
          </a:p>
          <a:p>
            <a:pPr lvl="1"/>
            <a:r>
              <a:rPr lang="en-US" dirty="0" smtClean="0"/>
              <a:t>Send everything to one machine (will automatically run with parallelism of 1)</a:t>
            </a:r>
          </a:p>
          <a:p>
            <a:r>
              <a:rPr lang="en-US" dirty="0" smtClean="0"/>
              <a:t>DO NOT do this on large data sets (or at least use a Combiner)</a:t>
            </a:r>
          </a:p>
          <a:p>
            <a:r>
              <a:rPr lang="en-US" dirty="0" smtClean="0"/>
              <a:t>Simple approach to sort everything (use </a:t>
            </a:r>
            <a:r>
              <a:rPr lang="en-US" dirty="0" err="1" smtClean="0"/>
              <a:t>sortPartition</a:t>
            </a:r>
            <a:r>
              <a:rPr lang="en-US" dirty="0" smtClean="0"/>
              <a:t>() for sorting in parallel)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4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507590" y="3407638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368941"/>
          </a:xfrm>
        </p:spPr>
        <p:txBody>
          <a:bodyPr/>
          <a:lstStyle/>
          <a:p>
            <a:r>
              <a:rPr lang="en-US" dirty="0" smtClean="0"/>
              <a:t>Operator needed for Left/Outer/.. Joins</a:t>
            </a:r>
          </a:p>
          <a:p>
            <a:r>
              <a:rPr lang="en-US" dirty="0" smtClean="0"/>
              <a:t>Its like a group reduce with two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836" y="3472477"/>
            <a:ext cx="3343901" cy="974470"/>
            <a:chOff x="1448356" y="2502920"/>
            <a:chExt cx="3343901" cy="974470"/>
          </a:xfrm>
        </p:grpSpPr>
        <p:sp>
          <p:nvSpPr>
            <p:cNvPr id="7" name="Rectangle 6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8356" y="2502920"/>
              <a:ext cx="140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DataSet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1835" y="5299284"/>
            <a:ext cx="3343901" cy="974470"/>
            <a:chOff x="1448356" y="2502920"/>
            <a:chExt cx="3343901" cy="974470"/>
          </a:xfrm>
        </p:grpSpPr>
        <p:sp>
          <p:nvSpPr>
            <p:cNvPr id="14" name="Rectangle 13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8356" y="2502920"/>
              <a:ext cx="140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DataSet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12397" y="3407871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01390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1118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53200" y="3554246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07590" y="4127350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12397" y="4127583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01390" y="4267515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53200" y="4273958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07590" y="4846829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12397" y="4847062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01390" y="4986994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53200" y="4993437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07590" y="5601473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12397" y="5601706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53200" y="5748081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2397" y="2786644"/>
            <a:ext cx="363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Resulting Groups: </a:t>
            </a:r>
            <a:endParaRPr lang="en-US" sz="2800" b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621836" y="2784699"/>
            <a:ext cx="363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Input </a:t>
            </a:r>
            <a:r>
              <a:rPr lang="en-US" sz="2800" b="1" u="sng" dirty="0" err="1" smtClean="0"/>
              <a:t>DataSets</a:t>
            </a:r>
            <a:r>
              <a:rPr lang="en-US" sz="2800" b="1" u="sng" dirty="0" smtClean="0"/>
              <a:t>: 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140456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630"/>
            <a:ext cx="8229600" cy="4651788"/>
          </a:xfrm>
        </p:spPr>
        <p:txBody>
          <a:bodyPr/>
          <a:lstStyle/>
          <a:p>
            <a:r>
              <a:rPr lang="en-US" dirty="0" smtClean="0"/>
              <a:t>Group Reduce, </a:t>
            </a:r>
            <a:r>
              <a:rPr lang="en-US" dirty="0" err="1" smtClean="0"/>
              <a:t>CoGroup</a:t>
            </a:r>
            <a:r>
              <a:rPr lang="en-US" dirty="0" smtClean="0"/>
              <a:t> benefit from that</a:t>
            </a:r>
          </a:p>
          <a:p>
            <a:r>
              <a:rPr lang="en-US" dirty="0" smtClean="0"/>
              <a:t>Similar to Hadoop combiners.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3583" y="4192104"/>
            <a:ext cx="1098645" cy="322995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4192104"/>
            <a:ext cx="1098645" cy="3229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601869" y="3317203"/>
            <a:ext cx="422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TODO MAKE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1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functions are SAMs (Single abstract method). Interfaces with one method (for Java8 Lambdas)</a:t>
            </a:r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open(Configuration c)</a:t>
            </a:r>
            <a:r>
              <a:rPr lang="en-US" dirty="0"/>
              <a:t> </a:t>
            </a:r>
            <a:r>
              <a:rPr lang="en-US" dirty="0" smtClean="0"/>
              <a:t>&amp; close()</a:t>
            </a:r>
          </a:p>
          <a:p>
            <a:pPr lvl="2"/>
            <a:r>
              <a:rPr lang="en-US" dirty="0" err="1" smtClean="0"/>
              <a:t>getRuntimeContext</a:t>
            </a:r>
            <a:r>
              <a:rPr lang="en-US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0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RuntimeContext</a:t>
            </a:r>
            <a:r>
              <a:rPr lang="en-US" dirty="0" smtClean="0"/>
              <a:t> provides some useful methods</a:t>
            </a:r>
          </a:p>
          <a:p>
            <a:r>
              <a:rPr lang="en-US" dirty="0" err="1"/>
              <a:t>getIndexOfThisSubtask</a:t>
            </a:r>
            <a:r>
              <a:rPr lang="en-US" dirty="0"/>
              <a:t> </a:t>
            </a:r>
            <a:r>
              <a:rPr lang="en-US" dirty="0" smtClean="0"/>
              <a:t>() / </a:t>
            </a:r>
            <a:r>
              <a:rPr lang="en-US" dirty="0" err="1" smtClean="0"/>
              <a:t>getNumberOfParallelSubtasks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getExecutionConfig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Accumulators</a:t>
            </a:r>
          </a:p>
          <a:p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has </a:t>
            </a:r>
            <a:r>
              <a:rPr lang="en-US" dirty="0" err="1" smtClean="0"/>
              <a:t>Flink</a:t>
            </a:r>
            <a:r>
              <a:rPr lang="en-US" dirty="0" smtClean="0"/>
              <a:t> its own Type system?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4939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has its own type serialization system</a:t>
            </a:r>
          </a:p>
          <a:p>
            <a:r>
              <a:rPr lang="en-US" dirty="0" smtClean="0"/>
              <a:t>Serialization is the process of turning a Java object into a binary representation</a:t>
            </a:r>
          </a:p>
          <a:p>
            <a:r>
              <a:rPr lang="en-US" dirty="0" smtClean="0"/>
              <a:t>Existing frameworks:</a:t>
            </a:r>
          </a:p>
          <a:p>
            <a:pPr lvl="1"/>
            <a:r>
              <a:rPr lang="en-US" dirty="0" err="1" smtClean="0"/>
              <a:t>Kryo</a:t>
            </a:r>
            <a:r>
              <a:rPr lang="en-US" dirty="0" smtClean="0"/>
              <a:t>, Google Protocol Buffers, Apache Thrift ..</a:t>
            </a:r>
          </a:p>
          <a:p>
            <a:r>
              <a:rPr lang="en-US" dirty="0" err="1" smtClean="0"/>
              <a:t>Flink’s</a:t>
            </a:r>
            <a:r>
              <a:rPr lang="en-US" dirty="0" smtClean="0"/>
              <a:t> serialization framework is</a:t>
            </a:r>
          </a:p>
          <a:p>
            <a:pPr lvl="1"/>
            <a:r>
              <a:rPr lang="en-US" dirty="0" smtClean="0"/>
              <a:t>Generating a schema from your types</a:t>
            </a:r>
          </a:p>
          <a:p>
            <a:pPr lvl="1"/>
            <a:r>
              <a:rPr lang="en-US" dirty="0" smtClean="0"/>
              <a:t>Generating </a:t>
            </a:r>
            <a:r>
              <a:rPr lang="en-US" dirty="0" err="1" smtClean="0"/>
              <a:t>serializers</a:t>
            </a:r>
            <a:r>
              <a:rPr lang="en-US" dirty="0" smtClean="0"/>
              <a:t> for the schema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Fast &amp; efficient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12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Function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22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toTable</a:t>
            </a:r>
            <a:r>
              <a:rPr lang="en-US" dirty="0" smtClean="0"/>
              <a:t>().as()</a:t>
            </a:r>
          </a:p>
          <a:p>
            <a:r>
              <a:rPr lang="en-US" dirty="0" err="1" smtClean="0"/>
              <a:t>fromTable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Row</a:t>
            </a:r>
          </a:p>
          <a:p>
            <a:pPr lvl="1"/>
            <a:r>
              <a:rPr lang="en-US" dirty="0" err="1" smtClean="0"/>
              <a:t>Pojo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0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Select()</a:t>
            </a:r>
          </a:p>
          <a:p>
            <a:r>
              <a:rPr lang="en-US" dirty="0" err="1" smtClean="0"/>
              <a:t>GroupBy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Filter()</a:t>
            </a:r>
          </a:p>
          <a:p>
            <a:r>
              <a:rPr lang="en-US" dirty="0" smtClean="0"/>
              <a:t>Join()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36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63823" y="1349120"/>
            <a:ext cx="3343901" cy="974470"/>
            <a:chOff x="1448356" y="2502920"/>
            <a:chExt cx="3343901" cy="974470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502920"/>
              <a:ext cx="140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11" y="2232758"/>
            <a:ext cx="4065440" cy="15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 about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understanding error messages</a:t>
            </a:r>
          </a:p>
          <a:p>
            <a:r>
              <a:rPr lang="en-US" dirty="0" smtClean="0"/>
              <a:t>Big impact on performance (Generic (</a:t>
            </a:r>
            <a:r>
              <a:rPr lang="en-US" dirty="0" err="1" smtClean="0"/>
              <a:t>Kryo</a:t>
            </a:r>
            <a:r>
              <a:rPr lang="en-US" dirty="0" smtClean="0"/>
              <a:t>) Types vs </a:t>
            </a:r>
            <a:r>
              <a:rPr lang="en-US" dirty="0" err="1" smtClean="0"/>
              <a:t>Flink</a:t>
            </a:r>
            <a:r>
              <a:rPr lang="en-US" dirty="0" smtClean="0"/>
              <a:t> special types)</a:t>
            </a:r>
          </a:p>
          <a:p>
            <a:r>
              <a:rPr lang="en-US" dirty="0" smtClean="0"/>
              <a:t>Good usability of POJO types (compared to Generic)</a:t>
            </a:r>
          </a:p>
          <a:p>
            <a:r>
              <a:rPr lang="en-US" dirty="0" smtClean="0"/>
              <a:t>You can provide your own serialization methods if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 Extraction in the “Pre-Flight” Phase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262" y="4455503"/>
            <a:ext cx="2476222" cy="1835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Extraction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Java Reflection / </a:t>
            </a:r>
          </a:p>
          <a:p>
            <a:pPr algn="ctr"/>
            <a:r>
              <a:rPr lang="en-US" dirty="0" smtClean="0"/>
              <a:t>Scala Compiler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08420" y="4455503"/>
            <a:ext cx="2476222" cy="1835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the sorting/grouping/joining keys sortable?</a:t>
            </a:r>
          </a:p>
          <a:p>
            <a:pPr algn="ctr"/>
            <a:r>
              <a:rPr lang="en-US" dirty="0" smtClean="0"/>
              <a:t>are joining keys compatible?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10578" y="4455503"/>
            <a:ext cx="2476222" cy="1835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Serializer</a:t>
            </a:r>
            <a:r>
              <a:rPr lang="en-US" sz="2400" dirty="0" smtClean="0"/>
              <a:t> creation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the specified types.</a:t>
            </a:r>
          </a:p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serializer</a:t>
            </a:r>
            <a:r>
              <a:rPr lang="en-US" dirty="0" smtClean="0"/>
              <a:t> includes comparators as well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3933" y="1368263"/>
            <a:ext cx="808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“Pre-Flight” Phase:</a:t>
            </a:r>
            <a:endParaRPr lang="en-US" sz="3200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1535123" y="2148257"/>
            <a:ext cx="174759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Flink</a:t>
            </a:r>
            <a:r>
              <a:rPr lang="en-US" dirty="0" smtClean="0"/>
              <a:t> Java Program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4166" y="2148257"/>
            <a:ext cx="746983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Scala 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4165" y="3080651"/>
            <a:ext cx="746983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Python API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435116" y="2148257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Extraction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399" y="2162914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 Translation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013682" y="2162914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51791" y="2162914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Post-pass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3635646">
            <a:off x="2797710" y="3277501"/>
            <a:ext cx="501140" cy="19106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042270" y="3769319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69662" y="3769319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7582871" y="2752294"/>
            <a:ext cx="2429501" cy="62739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3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 Extraction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377" y="1295399"/>
            <a:ext cx="2476222" cy="660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6091" y="1301518"/>
            <a:ext cx="2476222" cy="654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8249" y="1301518"/>
            <a:ext cx="2476222" cy="654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Serializer</a:t>
            </a:r>
            <a:r>
              <a:rPr lang="en-US" sz="2400" dirty="0" smtClean="0"/>
              <a:t> creation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376" y="2417761"/>
            <a:ext cx="8252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DataSet</a:t>
            </a:r>
            <a:r>
              <a:rPr lang="en-US" sz="2400" dirty="0"/>
              <a:t>&lt;Tuple3&lt;Integer, Long, String&gt;&gt; countries </a:t>
            </a:r>
            <a:r>
              <a:rPr lang="en-US" sz="2400" dirty="0" smtClean="0"/>
              <a:t>= …;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users = </a:t>
            </a:r>
            <a:r>
              <a:rPr lang="en-US" sz="2400" dirty="0" smtClean="0"/>
              <a:t>…;</a:t>
            </a:r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).where(0).</a:t>
            </a:r>
            <a:r>
              <a:rPr lang="en-US" sz="2400" dirty="0" err="1"/>
              <a:t>equalTo</a:t>
            </a:r>
            <a:r>
              <a:rPr lang="en-US" sz="2400" dirty="0"/>
              <a:t>(0</a:t>
            </a:r>
            <a:r>
              <a:rPr lang="en-US" sz="2400" dirty="0" smtClean="0"/>
              <a:t>).with(…);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933" y="6480894"/>
            <a:ext cx="5604316" cy="240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Extracted Types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90017" y="5251703"/>
            <a:ext cx="2101897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18249" y="4594269"/>
            <a:ext cx="287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Join Keys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Comparable Types:</a:t>
            </a:r>
          </a:p>
          <a:p>
            <a:r>
              <a:rPr lang="en-US" sz="2400" dirty="0" smtClean="0"/>
              <a:t>Comparable: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65" y="5061361"/>
            <a:ext cx="266143" cy="2661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22" y="5427482"/>
            <a:ext cx="266143" cy="2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7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AtomicTypes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BasicTypes</a:t>
            </a:r>
            <a:endParaRPr lang="en-US" dirty="0" smtClean="0"/>
          </a:p>
          <a:p>
            <a:pPr lvl="1"/>
            <a:r>
              <a:rPr lang="en-US" dirty="0" smtClean="0"/>
              <a:t>Integer, String, Long, …</a:t>
            </a:r>
          </a:p>
          <a:p>
            <a:r>
              <a:rPr lang="en-US" dirty="0" err="1" smtClean="0"/>
              <a:t>ArrayTypes</a:t>
            </a:r>
            <a:endParaRPr lang="en-US" dirty="0" smtClean="0"/>
          </a:p>
          <a:p>
            <a:r>
              <a:rPr lang="en-US" dirty="0" smtClean="0"/>
              <a:t>Writable (Hadoop Interface)</a:t>
            </a:r>
          </a:p>
          <a:p>
            <a:r>
              <a:rPr lang="en-US" dirty="0" smtClean="0"/>
              <a:t>Value (</a:t>
            </a:r>
            <a:r>
              <a:rPr lang="en-US" dirty="0" err="1" smtClean="0"/>
              <a:t>Flink</a:t>
            </a:r>
            <a:r>
              <a:rPr lang="en-US" dirty="0" smtClean="0"/>
              <a:t> Interface)</a:t>
            </a:r>
          </a:p>
          <a:p>
            <a:r>
              <a:rPr lang="en-US" dirty="0" err="1" smtClean="0"/>
              <a:t>GenericTypes</a:t>
            </a:r>
            <a:r>
              <a:rPr lang="en-US" dirty="0" smtClean="0"/>
              <a:t> (Unknown)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r>
              <a:rPr lang="en-US" dirty="0" smtClean="0"/>
              <a:t> (</a:t>
            </a:r>
            <a:r>
              <a:rPr lang="en-US" dirty="0" err="1" smtClean="0"/>
              <a:t>Flink</a:t>
            </a:r>
            <a:r>
              <a:rPr lang="en-US" dirty="0" smtClean="0"/>
              <a:t> Tuple1…Tuple25)</a:t>
            </a:r>
          </a:p>
          <a:p>
            <a:r>
              <a:rPr lang="en-US" dirty="0" err="1" smtClean="0"/>
              <a:t>PojoType</a:t>
            </a:r>
            <a:r>
              <a:rPr lang="en-US" dirty="0" smtClean="0"/>
              <a:t> (“Bean-style” Java objects)</a:t>
            </a:r>
          </a:p>
          <a:p>
            <a:r>
              <a:rPr lang="en-US" dirty="0" err="1" smtClean="0"/>
              <a:t>CaseClassType</a:t>
            </a:r>
            <a:r>
              <a:rPr lang="en-US" dirty="0" smtClean="0"/>
              <a:t> (Scala tuples)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3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74376"/>
            <a:ext cx="4646612" cy="4651788"/>
          </a:xfrm>
        </p:spPr>
        <p:txBody>
          <a:bodyPr/>
          <a:lstStyle/>
          <a:p>
            <a:r>
              <a:rPr lang="en-US" dirty="0" smtClean="0"/>
              <a:t>Comparable?</a:t>
            </a:r>
          </a:p>
          <a:p>
            <a:r>
              <a:rPr lang="en-US" dirty="0" smtClean="0"/>
              <a:t>Serialization methods</a:t>
            </a:r>
          </a:p>
          <a:p>
            <a:pPr lvl="1"/>
            <a:r>
              <a:rPr lang="en-US" dirty="0" smtClean="0"/>
              <a:t>Default (full) serialization</a:t>
            </a:r>
          </a:p>
          <a:p>
            <a:pPr lvl="1"/>
            <a:r>
              <a:rPr lang="en-US" dirty="0" smtClean="0"/>
              <a:t>Optional efficient binary operations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 useBgFill="1">
        <p:nvSpPr>
          <p:cNvPr id="11" name="Content Placeholder 5"/>
          <p:cNvSpPr txBox="1">
            <a:spLocks/>
          </p:cNvSpPr>
          <p:nvPr/>
        </p:nvSpPr>
        <p:spPr>
          <a:xfrm>
            <a:off x="5103812" y="1352921"/>
            <a:ext cx="4040188" cy="1937584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BasicTypes</a:t>
            </a:r>
            <a:endParaRPr lang="en-US" sz="2000" dirty="0" smtClean="0"/>
          </a:p>
          <a:p>
            <a:pPr lvl="1"/>
            <a:r>
              <a:rPr lang="en-US" sz="1800" dirty="0" smtClean="0"/>
              <a:t>Integer, String, Long, …</a:t>
            </a:r>
          </a:p>
          <a:p>
            <a:r>
              <a:rPr lang="en-US" sz="2000" dirty="0" err="1" smtClean="0"/>
              <a:t>ArrayTypes</a:t>
            </a:r>
            <a:endParaRPr lang="en-US" sz="2000" dirty="0" smtClean="0"/>
          </a:p>
          <a:p>
            <a:r>
              <a:rPr lang="en-US" sz="2000" dirty="0" smtClean="0"/>
              <a:t>Writable (Hadoop Interface)</a:t>
            </a:r>
          </a:p>
          <a:p>
            <a:r>
              <a:rPr lang="en-US" sz="2000" dirty="0" err="1" smtClean="0"/>
              <a:t>GenericTypes</a:t>
            </a:r>
            <a:r>
              <a:rPr lang="en-US" sz="2000" dirty="0" smtClean="0"/>
              <a:t> (Unknown)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954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Microsoft Office PowerPoint</Application>
  <PresentationFormat>On-screen Show (4:3)</PresentationFormat>
  <Paragraphs>523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Avenir Next Demi Bold</vt:lpstr>
      <vt:lpstr>Avenir Next Regular</vt:lpstr>
      <vt:lpstr>Calibri</vt:lpstr>
      <vt:lpstr>Helvetica Neue</vt:lpstr>
      <vt:lpstr>Menlo</vt:lpstr>
      <vt:lpstr>Wingdings</vt:lpstr>
      <vt:lpstr>1_Office Theme</vt:lpstr>
      <vt:lpstr>Apache Flink® Training</vt:lpstr>
      <vt:lpstr>PowerPoint Presentation</vt:lpstr>
      <vt:lpstr>Apache Flink Type System</vt:lpstr>
      <vt:lpstr>Why has Flink its own Type system?</vt:lpstr>
      <vt:lpstr>Why should I care about it?</vt:lpstr>
      <vt:lpstr>Type Extraction in the “Pre-Flight” Phase</vt:lpstr>
      <vt:lpstr>Type Extraction Example</vt:lpstr>
      <vt:lpstr>Available Types</vt:lpstr>
      <vt:lpstr>Atomic Types</vt:lpstr>
      <vt:lpstr>Atomic Types</vt:lpstr>
      <vt:lpstr>Composite Types</vt:lpstr>
      <vt:lpstr>Defining Keys</vt:lpstr>
      <vt:lpstr>Keyed Operations on Composite Types</vt:lpstr>
      <vt:lpstr>An Example: Join</vt:lpstr>
      <vt:lpstr>An Example: Join</vt:lpstr>
      <vt:lpstr>An Example: Join</vt:lpstr>
      <vt:lpstr>An Example: Join</vt:lpstr>
      <vt:lpstr>An Example: Join</vt:lpstr>
      <vt:lpstr>An Example: Join</vt:lpstr>
      <vt:lpstr>An Example: Join</vt:lpstr>
      <vt:lpstr>An Example: Join</vt:lpstr>
      <vt:lpstr>Plain Old Java Objects (POJO)</vt:lpstr>
      <vt:lpstr>Advanced Sources and Sinks</vt:lpstr>
      <vt:lpstr>Data Access Stack in Flink</vt:lpstr>
      <vt:lpstr>File Systems</vt:lpstr>
      <vt:lpstr>Input/Output Formats</vt:lpstr>
      <vt:lpstr>The power of our Hadoop InputFormat support</vt:lpstr>
      <vt:lpstr>Final notes</vt:lpstr>
      <vt:lpstr>Transformations &amp; Functions</vt:lpstr>
      <vt:lpstr>Available Transformations</vt:lpstr>
      <vt:lpstr>map-transformations</vt:lpstr>
      <vt:lpstr>Grouping and Reducing</vt:lpstr>
      <vt:lpstr>Functional Reduce</vt:lpstr>
      <vt:lpstr>Group Reduce</vt:lpstr>
      <vt:lpstr>AllReduce</vt:lpstr>
      <vt:lpstr>CoGroup</vt:lpstr>
      <vt:lpstr>Combiner</vt:lpstr>
      <vt:lpstr>RichFunctions</vt:lpstr>
      <vt:lpstr>RichFunctions &amp; RuntimeContext</vt:lpstr>
      <vt:lpstr>Further Concepts</vt:lpstr>
      <vt:lpstr>Broadcast Variables</vt:lpstr>
      <vt:lpstr>Accumulators</vt:lpstr>
      <vt:lpstr>Controlling Parallelism</vt:lpstr>
      <vt:lpstr>Table API</vt:lpstr>
      <vt:lpstr>TableEnvironment</vt:lpstr>
      <vt:lpstr>Table Transformations</vt:lpstr>
      <vt:lpstr>Stuff</vt:lpstr>
    </vt:vector>
  </TitlesOfParts>
  <Company>data Artisans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robert-da-win7</cp:lastModifiedBy>
  <cp:revision>247</cp:revision>
  <dcterms:created xsi:type="dcterms:W3CDTF">2015-01-22T00:00:06Z</dcterms:created>
  <dcterms:modified xsi:type="dcterms:W3CDTF">2015-05-28T16:40:33Z</dcterms:modified>
</cp:coreProperties>
</file>