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258" r:id="rId2"/>
    <p:sldId id="263" r:id="rId3"/>
    <p:sldId id="271" r:id="rId4"/>
    <p:sldId id="289" r:id="rId5"/>
    <p:sldId id="293" r:id="rId6"/>
    <p:sldId id="290" r:id="rId7"/>
    <p:sldId id="291" r:id="rId8"/>
    <p:sldId id="292" r:id="rId9"/>
    <p:sldId id="294" r:id="rId10"/>
    <p:sldId id="295" r:id="rId11"/>
    <p:sldId id="296" r:id="rId12"/>
    <p:sldId id="272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76" r:id="rId24"/>
    <p:sldId id="307" r:id="rId25"/>
    <p:sldId id="277" r:id="rId26"/>
    <p:sldId id="308" r:id="rId27"/>
    <p:sldId id="309" r:id="rId28"/>
    <p:sldId id="310" r:id="rId29"/>
    <p:sldId id="279" r:id="rId30"/>
    <p:sldId id="280" r:id="rId31"/>
    <p:sldId id="313" r:id="rId32"/>
    <p:sldId id="315" r:id="rId33"/>
    <p:sldId id="316" r:id="rId34"/>
    <p:sldId id="317" r:id="rId35"/>
    <p:sldId id="319" r:id="rId36"/>
    <p:sldId id="318" r:id="rId37"/>
    <p:sldId id="333" r:id="rId38"/>
    <p:sldId id="320" r:id="rId39"/>
    <p:sldId id="321" r:id="rId40"/>
    <p:sldId id="311" r:id="rId41"/>
    <p:sldId id="312" r:id="rId42"/>
    <p:sldId id="282" r:id="rId43"/>
    <p:sldId id="283" r:id="rId44"/>
    <p:sldId id="322" r:id="rId45"/>
    <p:sldId id="323" r:id="rId46"/>
    <p:sldId id="325" r:id="rId47"/>
    <p:sldId id="326" r:id="rId48"/>
    <p:sldId id="324" r:id="rId49"/>
    <p:sldId id="286" r:id="rId50"/>
    <p:sldId id="329" r:id="rId51"/>
    <p:sldId id="328" r:id="rId52"/>
    <p:sldId id="330" r:id="rId53"/>
    <p:sldId id="331" r:id="rId54"/>
    <p:sldId id="332" r:id="rId55"/>
    <p:sldId id="287" r:id="rId56"/>
    <p:sldId id="32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15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469049"/>
              </p:ext>
            </p:extLst>
          </p:nvPr>
        </p:nvGraphicFramePr>
        <p:xfrm>
          <a:off x="457200" y="218228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Writable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GenericType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type implements (Writable)Comparable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type implements Comparable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</a:t>
                      </a:r>
                      <a:r>
                        <a:rPr lang="en-US" dirty="0" err="1" smtClean="0"/>
                        <a:t>Serializer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</a:t>
                      </a:r>
                      <a:r>
                        <a:rPr lang="en-US" dirty="0" err="1" smtClean="0"/>
                        <a:t>Flink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serializer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</a:t>
                      </a:r>
                      <a:r>
                        <a:rPr lang="en-US" dirty="0" err="1" smtClean="0"/>
                        <a:t>Flink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serializer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(using write(), </a:t>
                      </a:r>
                      <a:r>
                        <a:rPr lang="en-US" dirty="0" err="1" smtClean="0"/>
                        <a:t>readFields</a:t>
                      </a:r>
                      <a:r>
                        <a:rPr lang="en-US" dirty="0" smtClean="0"/>
                        <a:t>())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</a:t>
                      </a:r>
                      <a:r>
                        <a:rPr lang="en-US" dirty="0" err="1" smtClean="0"/>
                        <a:t>Kryo</a:t>
                      </a:r>
                      <a:r>
                        <a:rPr lang="en-US" dirty="0" smtClean="0"/>
                        <a:t> or Avro)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 Binary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6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ojo-serializ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9" r="6409" b="2197"/>
          <a:stretch/>
        </p:blipFill>
        <p:spPr>
          <a:xfrm>
            <a:off x="1541800" y="2887361"/>
            <a:ext cx="6765634" cy="3755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POJOs, </a:t>
            </a:r>
            <a:r>
              <a:rPr lang="en-US" dirty="0" err="1" smtClean="0"/>
              <a:t>Flink</a:t>
            </a:r>
            <a:r>
              <a:rPr lang="en-US" dirty="0" smtClean="0"/>
              <a:t> Tuples, Scala case classes</a:t>
            </a:r>
          </a:p>
          <a:p>
            <a:r>
              <a:rPr lang="en-US" dirty="0" smtClean="0"/>
              <a:t>Composition of other composite or atomic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4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7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86717"/>
          </a:xfrm>
        </p:spPr>
        <p:txBody>
          <a:bodyPr>
            <a:noAutofit/>
          </a:bodyPr>
          <a:lstStyle/>
          <a:p>
            <a:r>
              <a:rPr lang="en-US" sz="3600" dirty="0" smtClean="0"/>
              <a:t>Keyed Operations on Composite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Keyed Operations: Grouping, joining, sorting</a:t>
            </a:r>
          </a:p>
          <a:p>
            <a:r>
              <a:rPr lang="en-US" dirty="0" smtClean="0"/>
              <a:t>Only possible on comparable types</a:t>
            </a:r>
          </a:p>
          <a:p>
            <a:r>
              <a:rPr lang="en-US" dirty="0" smtClean="0"/>
              <a:t>Joining: Join keys must have same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8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{</a:t>
            </a:r>
          </a:p>
          <a:p>
            <a:r>
              <a:rPr lang="en-US" sz="2400" dirty="0"/>
              <a:t>	public </a:t>
            </a:r>
            <a:r>
              <a:rPr lang="en-US" sz="2400" dirty="0" err="1"/>
              <a:t>int</a:t>
            </a:r>
            <a:r>
              <a:rPr lang="en-US" sz="2400" dirty="0"/>
              <a:t> country;</a:t>
            </a:r>
          </a:p>
          <a:p>
            <a:r>
              <a:rPr lang="en-US" sz="2400" dirty="0"/>
              <a:t>	public String name;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JOINKEY1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JOINKEY2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5397" y="5269521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95472" y="5802285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5571" y="5791122"/>
            <a:ext cx="2050031" cy="2603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95472" y="6116014"/>
            <a:ext cx="2050031" cy="2603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5665428" y="4423584"/>
            <a:ext cx="2816619" cy="749784"/>
          </a:xfrm>
          <a:prstGeom prst="wedgeRectCallout">
            <a:avLst>
              <a:gd name="adj1" fmla="val -52350"/>
              <a:gd name="adj2" fmla="val 607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potential keys (same type: Integer)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6183325" y="5328014"/>
            <a:ext cx="2816619" cy="749784"/>
          </a:xfrm>
          <a:prstGeom prst="wedgeRectCallout">
            <a:avLst>
              <a:gd name="adj1" fmla="val -52350"/>
              <a:gd name="adj2" fmla="val 607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potential key (same type: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5397" y="5269521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753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Key definition using position keys: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96611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“f0”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15397" y="5269521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753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Key definition using expression keys:</a:t>
            </a:r>
            <a:endParaRPr lang="en-US" sz="3200" b="1" u="sng" dirty="0"/>
          </a:p>
        </p:txBody>
      </p:sp>
      <p:sp>
        <p:nvSpPr>
          <p:cNvPr id="5" name="Rectangular Callout 4"/>
          <p:cNvSpPr/>
          <p:nvPr/>
        </p:nvSpPr>
        <p:spPr>
          <a:xfrm>
            <a:off x="4965793" y="3952476"/>
            <a:ext cx="3497413" cy="853130"/>
          </a:xfrm>
          <a:prstGeom prst="wedgeRectCallout">
            <a:avLst>
              <a:gd name="adj1" fmla="val -34383"/>
              <a:gd name="adj2" fmla="val -650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Tuple fields are addressable by “f0”, “f1”,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7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“f1.name”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567" y="5810043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5465" y="6070720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753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Key definition using expression keys:</a:t>
            </a:r>
            <a:endParaRPr lang="en-US" sz="3200" b="1" u="sng" dirty="0"/>
          </a:p>
        </p:txBody>
      </p:sp>
      <p:sp>
        <p:nvSpPr>
          <p:cNvPr id="5" name="Rectangular Callout 4"/>
          <p:cNvSpPr/>
          <p:nvPr/>
        </p:nvSpPr>
        <p:spPr>
          <a:xfrm>
            <a:off x="5953612" y="4504839"/>
            <a:ext cx="3110295" cy="853130"/>
          </a:xfrm>
          <a:prstGeom prst="wedgeRectCallout">
            <a:avLst>
              <a:gd name="adj1" fmla="val -47998"/>
              <a:gd name="adj2" fmla="val -1268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keys allow “navigation” into nested fields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8397" y="5198851"/>
            <a:ext cx="5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f0:</a:t>
            </a:r>
          </a:p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698" y="5747555"/>
            <a:ext cx="10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</a:t>
            </a:r>
          </a:p>
          <a:p>
            <a:pPr algn="r"/>
            <a:r>
              <a:rPr lang="en-US" dirty="0" smtClean="0"/>
              <a:t>name: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6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793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“f0”, ”f2”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“f0”, “f1.name”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32916" y="6075937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841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Composite Key definition using expression keys:</a:t>
            </a:r>
            <a:endParaRPr lang="en-US" sz="3200" b="1" u="sng" dirty="0"/>
          </a:p>
        </p:txBody>
      </p:sp>
      <p:sp>
        <p:nvSpPr>
          <p:cNvPr id="5" name="Rectangular Callout 4"/>
          <p:cNvSpPr/>
          <p:nvPr/>
        </p:nvSpPr>
        <p:spPr>
          <a:xfrm>
            <a:off x="5953612" y="4504839"/>
            <a:ext cx="3110295" cy="853130"/>
          </a:xfrm>
          <a:prstGeom prst="wedgeRectCallout">
            <a:avLst>
              <a:gd name="adj1" fmla="val -47998"/>
              <a:gd name="adj2" fmla="val -1268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Expression keys allow “navigation” into nested fields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8397" y="5198851"/>
            <a:ext cx="5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f0:</a:t>
            </a:r>
          </a:p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698" y="5747555"/>
            <a:ext cx="10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</a:t>
            </a:r>
          </a:p>
          <a:p>
            <a:pPr algn="r"/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49605" y="581563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97473" y="5260768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7935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 err="1" smtClean="0"/>
              <a:t>countries.join</a:t>
            </a:r>
            <a:r>
              <a:rPr lang="en-US" sz="2000" dirty="0" smtClean="0"/>
              <a:t>(users</a:t>
            </a:r>
            <a:r>
              <a:rPr lang="en-US" sz="2000" dirty="0"/>
              <a:t>).where(</a:t>
            </a:r>
            <a:r>
              <a:rPr lang="en-US" sz="2000" dirty="0">
                <a:solidFill>
                  <a:schemeClr val="accent2"/>
                </a:solidFill>
              </a:rPr>
              <a:t>new </a:t>
            </a:r>
            <a:r>
              <a:rPr lang="en-US" sz="2000" dirty="0" err="1">
                <a:solidFill>
                  <a:schemeClr val="accent2"/>
                </a:solidFill>
              </a:rPr>
              <a:t>KeySelector</a:t>
            </a:r>
            <a:r>
              <a:rPr lang="en-US" sz="2000" dirty="0">
                <a:solidFill>
                  <a:schemeClr val="accent2"/>
                </a:solidFill>
              </a:rPr>
              <a:t>&lt;Tuple3&lt;</a:t>
            </a:r>
            <a:r>
              <a:rPr lang="en-US" sz="2000" dirty="0" err="1">
                <a:solidFill>
                  <a:schemeClr val="accent2"/>
                </a:solidFill>
              </a:rPr>
              <a:t>Integer,Long,String</a:t>
            </a:r>
            <a:r>
              <a:rPr lang="en-US" sz="2000" dirty="0">
                <a:solidFill>
                  <a:schemeClr val="accent2"/>
                </a:solidFill>
              </a:rPr>
              <a:t>&gt;, Integer&gt;() {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@Override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public </a:t>
            </a:r>
            <a:r>
              <a:rPr lang="en-US" sz="2000" dirty="0">
                <a:solidFill>
                  <a:schemeClr val="accent2"/>
                </a:solidFill>
              </a:rPr>
              <a:t>Integer </a:t>
            </a:r>
            <a:r>
              <a:rPr lang="en-US" sz="2000" dirty="0" err="1">
                <a:solidFill>
                  <a:schemeClr val="accent2"/>
                </a:solidFill>
              </a:rPr>
              <a:t>getKey</a:t>
            </a:r>
            <a:r>
              <a:rPr lang="en-US" sz="2000" dirty="0">
                <a:solidFill>
                  <a:schemeClr val="accent2"/>
                </a:solidFill>
              </a:rPr>
              <a:t>(Tuple3&lt;Integer, Long, String&gt; value) throws Exception {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return </a:t>
            </a:r>
            <a:r>
              <a:rPr lang="en-US" sz="2000" b="1" dirty="0">
                <a:solidFill>
                  <a:srgbClr val="FF0000"/>
                </a:solidFill>
              </a:rPr>
              <a:t>value.f0</a:t>
            </a:r>
            <a:r>
              <a:rPr lang="en-US" sz="2000" dirty="0">
                <a:solidFill>
                  <a:schemeClr val="accent2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}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}</a:t>
            </a:r>
            <a:r>
              <a:rPr lang="en-US" sz="2000" dirty="0" smtClean="0"/>
              <a:t>).</a:t>
            </a:r>
            <a:r>
              <a:rPr lang="en-US" sz="2000" dirty="0" err="1" smtClean="0"/>
              <a:t>equalTo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“f0”</a:t>
            </a:r>
            <a:r>
              <a:rPr lang="en-US" sz="2000" dirty="0" smtClean="0"/>
              <a:t>).</a:t>
            </a:r>
            <a:r>
              <a:rPr lang="en-US" sz="2000" dirty="0"/>
              <a:t>with</a:t>
            </a:r>
            <a:r>
              <a:rPr lang="en-US" sz="2000" dirty="0" smtClean="0"/>
              <a:t>( … );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8416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Key definition using extraction function: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87705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35-45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“f1.name”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535" y="554190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45465" y="6070720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7535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Incompatible key definition:</a:t>
            </a:r>
            <a:endParaRPr lang="en-US" sz="32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358397" y="5198851"/>
            <a:ext cx="5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f0:</a:t>
            </a:r>
          </a:p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698" y="5747555"/>
            <a:ext cx="10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</a:t>
            </a:r>
          </a:p>
          <a:p>
            <a:pPr algn="r"/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6" name="Explosion 1 5"/>
          <p:cNvSpPr/>
          <p:nvPr/>
        </p:nvSpPr>
        <p:spPr>
          <a:xfrm>
            <a:off x="5196118" y="3530784"/>
            <a:ext cx="3897880" cy="3227843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Incompatible types</a:t>
            </a: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 Exception</a:t>
            </a:r>
            <a:endParaRPr lang="en-US" sz="2800" dirty="0"/>
          </a:p>
        </p:txBody>
      </p:sp>
      <p:sp>
        <p:nvSpPr>
          <p:cNvPr id="12" name="Left-Right Arrow 11"/>
          <p:cNvSpPr/>
          <p:nvPr/>
        </p:nvSpPr>
        <p:spPr>
          <a:xfrm rot="1003096">
            <a:off x="2659622" y="5468155"/>
            <a:ext cx="1544996" cy="866857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315" y="127482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</a:t>
            </a:r>
            <a:r>
              <a:rPr lang="en-US" sz="2400" dirty="0"/>
              <a:t>static class Person </a:t>
            </a:r>
            <a:r>
              <a:rPr lang="en-US" sz="2400" dirty="0" smtClean="0"/>
              <a:t>{ public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country;  public </a:t>
            </a:r>
            <a:r>
              <a:rPr lang="en-US" sz="2400" dirty="0"/>
              <a:t>String name</a:t>
            </a:r>
            <a:r>
              <a:rPr lang="en-US" sz="2400" dirty="0" smtClean="0"/>
              <a:t>; }</a:t>
            </a:r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&lt;Tuple3&lt;Integer</a:t>
            </a:r>
            <a:r>
              <a:rPr lang="en-US" sz="2400" dirty="0"/>
              <a:t>, Long, String&gt;&gt; countries </a:t>
            </a:r>
            <a:r>
              <a:rPr lang="en-US" sz="2400" dirty="0" smtClean="0"/>
              <a:t>= … 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</a:t>
            </a:r>
            <a:r>
              <a:rPr lang="en-US" sz="2400" dirty="0" smtClean="0"/>
              <a:t>… ;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</a:t>
            </a:r>
            <a:r>
              <a:rPr lang="en-US" sz="2400" dirty="0" smtClean="0"/>
              <a:t>where(</a:t>
            </a:r>
            <a:r>
              <a:rPr lang="en-US" sz="2400" b="1" dirty="0" smtClean="0">
                <a:solidFill>
                  <a:srgbClr val="FF0000"/>
                </a:solidFill>
              </a:rPr>
              <a:t>“*”</a:t>
            </a:r>
            <a:r>
              <a:rPr lang="en-US" sz="2400" dirty="0" smtClean="0"/>
              <a:t>).</a:t>
            </a:r>
            <a:r>
              <a:rPr lang="en-US" sz="2400" dirty="0" err="1" smtClean="0"/>
              <a:t>equalTo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“f1.*”</a:t>
            </a:r>
            <a:r>
              <a:rPr lang="en-US" sz="2400" dirty="0" smtClean="0"/>
              <a:t>).</a:t>
            </a:r>
            <a:r>
              <a:rPr lang="en-US" sz="2400" dirty="0"/>
              <a:t>with</a:t>
            </a:r>
            <a:r>
              <a:rPr lang="en-US" sz="2400" dirty="0" smtClean="0"/>
              <a:t>( … );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315" y="2807557"/>
            <a:ext cx="8259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Wildcard key definition using expression keys:</a:t>
            </a:r>
            <a:endParaRPr lang="en-US" sz="32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358397" y="5198851"/>
            <a:ext cx="56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f0:</a:t>
            </a:r>
          </a:p>
          <a:p>
            <a:r>
              <a:rPr lang="en-US" dirty="0" smtClean="0"/>
              <a:t>f1: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5698" y="5747555"/>
            <a:ext cx="105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country:</a:t>
            </a:r>
          </a:p>
          <a:p>
            <a:pPr algn="r"/>
            <a:r>
              <a:rPr lang="en-US" dirty="0" smtClean="0"/>
              <a:t>name:</a:t>
            </a:r>
            <a:endParaRPr lang="en-US" dirty="0"/>
          </a:p>
        </p:txBody>
      </p:sp>
      <p:sp>
        <p:nvSpPr>
          <p:cNvPr id="13" name="Explosion 1 12"/>
          <p:cNvSpPr/>
          <p:nvPr/>
        </p:nvSpPr>
        <p:spPr>
          <a:xfrm>
            <a:off x="5623296" y="3884531"/>
            <a:ext cx="3470702" cy="2874096"/>
          </a:xfrm>
          <a:prstGeom prst="irregularSeal1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Again, incompatible keys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726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P</a:t>
            </a:r>
            <a:r>
              <a:rPr lang="en-US" dirty="0" smtClean="0"/>
              <a:t>lain </a:t>
            </a:r>
            <a:r>
              <a:rPr lang="en-US" b="1" i="1" dirty="0" smtClean="0"/>
              <a:t>O</a:t>
            </a:r>
            <a:r>
              <a:rPr lang="en-US" dirty="0" smtClean="0"/>
              <a:t>ld </a:t>
            </a:r>
            <a:r>
              <a:rPr lang="en-US" b="1" i="1" dirty="0" smtClean="0"/>
              <a:t>J</a:t>
            </a:r>
            <a:r>
              <a:rPr lang="en-US" dirty="0" smtClean="0"/>
              <a:t>ava </a:t>
            </a:r>
            <a:r>
              <a:rPr lang="en-US" b="1" i="1" dirty="0" smtClean="0"/>
              <a:t>O</a:t>
            </a:r>
            <a:r>
              <a:rPr lang="en-US" dirty="0" smtClean="0"/>
              <a:t>bjects (POJO)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without arguments</a:t>
            </a:r>
          </a:p>
          <a:p>
            <a:r>
              <a:rPr lang="en-US" dirty="0" smtClean="0"/>
              <a:t>Fields have to be:</a:t>
            </a:r>
          </a:p>
          <a:p>
            <a:pPr lvl="1"/>
            <a:r>
              <a:rPr lang="en-US" dirty="0" smtClean="0"/>
              <a:t>public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private with getter &amp; setter for the field.</a:t>
            </a:r>
          </a:p>
          <a:p>
            <a:r>
              <a:rPr lang="en-US" dirty="0" smtClean="0"/>
              <a:t>Turn on logging to get messages why the system (</a:t>
            </a:r>
            <a:r>
              <a:rPr lang="en-US" dirty="0" err="1" smtClean="0"/>
              <a:t>TypeExtractor</a:t>
            </a:r>
            <a:r>
              <a:rPr lang="en-US" dirty="0" smtClean="0"/>
              <a:t>) is not accepting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your data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Stack in </a:t>
            </a:r>
            <a:r>
              <a:rPr lang="en-US" dirty="0" err="1" smtClean="0"/>
              <a:t>Flink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32255" y="3904555"/>
            <a:ext cx="4298347" cy="1014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32256" y="2822737"/>
            <a:ext cx="1905908" cy="1014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InputFormats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24694" y="2822737"/>
            <a:ext cx="1905908" cy="1014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OutputFormats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0602" y="4180980"/>
            <a:ext cx="245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Local, HDFS, …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99865" y="2935345"/>
            <a:ext cx="245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Avro, CSV, Text, Parquet, ORC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1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/>
              <a:t> </a:t>
            </a:r>
            <a:r>
              <a:rPr lang="en-US" dirty="0" smtClean="0"/>
              <a:t>build-in File Systems:</a:t>
            </a:r>
          </a:p>
          <a:p>
            <a:pPr lvl="1"/>
            <a:r>
              <a:rPr lang="en-US" dirty="0" err="1" smtClean="0"/>
              <a:t>LocalFileSystem</a:t>
            </a:r>
            <a:r>
              <a:rPr lang="en-US" dirty="0"/>
              <a:t> </a:t>
            </a:r>
            <a:r>
              <a:rPr lang="en-US" dirty="0" smtClean="0"/>
              <a:t>(file://)</a:t>
            </a:r>
          </a:p>
          <a:p>
            <a:pPr lvl="1"/>
            <a:r>
              <a:rPr lang="en-US" dirty="0" smtClean="0"/>
              <a:t>Hadoop Distributed File System (hdfs://)</a:t>
            </a:r>
          </a:p>
          <a:p>
            <a:pPr lvl="1"/>
            <a:r>
              <a:rPr lang="en-US" dirty="0" smtClean="0"/>
              <a:t>Amazon S3 (s3://)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FS (maprfs://)</a:t>
            </a:r>
          </a:p>
          <a:p>
            <a:r>
              <a:rPr lang="en-US" dirty="0" smtClean="0"/>
              <a:t>Support for all Hadoop File Systems</a:t>
            </a:r>
          </a:p>
          <a:p>
            <a:pPr lvl="1"/>
            <a:r>
              <a:rPr lang="en-US" dirty="0" smtClean="0"/>
              <a:t>NFS, </a:t>
            </a:r>
            <a:r>
              <a:rPr lang="en-US" dirty="0" err="1" smtClean="0"/>
              <a:t>Kosmos</a:t>
            </a:r>
            <a:r>
              <a:rPr lang="en-US" dirty="0" smtClean="0"/>
              <a:t>, FTP, </a:t>
            </a:r>
            <a:r>
              <a:rPr lang="en-US" dirty="0" err="1" smtClean="0"/>
              <a:t>har</a:t>
            </a:r>
            <a:r>
              <a:rPr lang="en-US" dirty="0" smtClean="0"/>
              <a:t> (Hadoop Archive),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http://upload.wikimedia.org/wikipedia/en/b/b2/XtreemFS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36" y="5955687"/>
            <a:ext cx="1726127" cy="4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vepopo.hd.free.fr/wordpress/wp-content/uploads/2012/05/n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84" y="5332099"/>
            <a:ext cx="25717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achyon-project.org/img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4" y="5523865"/>
            <a:ext cx="2668271" cy="55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Build-in Input/</a:t>
            </a:r>
            <a:r>
              <a:rPr lang="en-US" dirty="0" err="1" smtClean="0"/>
              <a:t>Outputformats</a:t>
            </a:r>
            <a:endParaRPr lang="en-US" dirty="0" smtClean="0"/>
          </a:p>
          <a:p>
            <a:pPr lvl="1"/>
            <a:r>
              <a:rPr lang="en-US" dirty="0" err="1" smtClean="0"/>
              <a:t>FileInputFormat</a:t>
            </a:r>
            <a:endParaRPr lang="en-US" dirty="0" smtClean="0"/>
          </a:p>
          <a:p>
            <a:pPr lvl="2"/>
            <a:r>
              <a:rPr lang="en-US" dirty="0" err="1" smtClean="0"/>
              <a:t>AvroInputFormat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(Read Avro POJOs)</a:t>
            </a:r>
          </a:p>
          <a:p>
            <a:pPr lvl="2"/>
            <a:r>
              <a:rPr lang="en-US" dirty="0" err="1" smtClean="0"/>
              <a:t>DelimitedInputFormat</a:t>
            </a:r>
            <a:endParaRPr lang="en-US" dirty="0" smtClean="0"/>
          </a:p>
          <a:p>
            <a:pPr lvl="3"/>
            <a:r>
              <a:rPr lang="en-US" dirty="0" err="1" smtClean="0"/>
              <a:t>TextInputFormat</a:t>
            </a:r>
            <a:endParaRPr lang="en-US" dirty="0" smtClean="0"/>
          </a:p>
          <a:p>
            <a:pPr lvl="3"/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(Specify fields + types)</a:t>
            </a:r>
          </a:p>
          <a:p>
            <a:pPr lvl="2"/>
            <a:r>
              <a:rPr lang="en-US" dirty="0" err="1" smtClean="0"/>
              <a:t>BinaryInputFormat</a:t>
            </a:r>
            <a:endParaRPr lang="en-US" dirty="0" smtClean="0"/>
          </a:p>
          <a:p>
            <a:pPr lvl="1"/>
            <a:r>
              <a:rPr lang="en-US" dirty="0" err="1" smtClean="0"/>
              <a:t>JDBCInputFormat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(Process results of a SQL query)</a:t>
            </a:r>
          </a:p>
          <a:p>
            <a:pPr lvl="1"/>
            <a:r>
              <a:rPr lang="en-US" dirty="0" err="1" smtClean="0"/>
              <a:t>HadoopInputFormat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(Use any existing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InputFormat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from Hadoop)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power of our Hadoop </a:t>
            </a:r>
            <a:r>
              <a:rPr lang="en-US" sz="3200" dirty="0" err="1" smtClean="0"/>
              <a:t>InputFormat</a:t>
            </a:r>
            <a:r>
              <a:rPr lang="en-US" sz="3200" dirty="0" smtClean="0"/>
              <a:t> support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supports reading and writing to</a:t>
            </a:r>
          </a:p>
          <a:p>
            <a:pPr lvl="1"/>
            <a:r>
              <a:rPr lang="en-US" dirty="0" smtClean="0"/>
              <a:t>MongoDB</a:t>
            </a:r>
          </a:p>
          <a:p>
            <a:pPr lvl="1"/>
            <a:r>
              <a:rPr lang="en-US" dirty="0" smtClean="0"/>
              <a:t>Apache Parquet</a:t>
            </a:r>
          </a:p>
          <a:p>
            <a:pPr lvl="1"/>
            <a:r>
              <a:rPr lang="en-US" dirty="0" smtClean="0"/>
              <a:t>ORC</a:t>
            </a:r>
          </a:p>
          <a:p>
            <a:pPr lvl="1"/>
            <a:r>
              <a:rPr lang="en-US" dirty="0" smtClean="0"/>
              <a:t>Kafka (for batch)</a:t>
            </a:r>
          </a:p>
          <a:p>
            <a:pPr lvl="1"/>
            <a:r>
              <a:rPr lang="en-US" dirty="0" smtClean="0"/>
              <a:t>Compressed file formats (.</a:t>
            </a:r>
            <a:r>
              <a:rPr lang="en-US" dirty="0" err="1" smtClean="0"/>
              <a:t>gz</a:t>
            </a:r>
            <a:r>
              <a:rPr lang="en-US" dirty="0" smtClean="0"/>
              <a:t>, .zip, ...)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This list is just examples, there are more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095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easily implement your own Input- and </a:t>
            </a:r>
            <a:r>
              <a:rPr lang="en-US" dirty="0" err="1" smtClean="0"/>
              <a:t>OutputFormats</a:t>
            </a:r>
            <a:endParaRPr lang="en-US" dirty="0" smtClean="0"/>
          </a:p>
          <a:p>
            <a:r>
              <a:rPr lang="en-US" dirty="0" err="1" smtClean="0"/>
              <a:t>Flink’s</a:t>
            </a:r>
            <a:r>
              <a:rPr lang="en-US" dirty="0" smtClean="0"/>
              <a:t> </a:t>
            </a:r>
            <a:r>
              <a:rPr lang="en-US" dirty="0" err="1" smtClean="0"/>
              <a:t>FileInputFormat</a:t>
            </a:r>
            <a:r>
              <a:rPr lang="en-US" dirty="0" smtClean="0"/>
              <a:t> supports reading entire directory structures recursively</a:t>
            </a:r>
          </a:p>
          <a:p>
            <a:r>
              <a:rPr lang="en-US" dirty="0" smtClean="0"/>
              <a:t>Using an </a:t>
            </a:r>
            <a:r>
              <a:rPr lang="en-US" dirty="0" err="1" smtClean="0"/>
              <a:t>InputFormat</a:t>
            </a:r>
            <a:r>
              <a:rPr lang="en-US" dirty="0" smtClean="0"/>
              <a:t> from the API: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51860"/>
            <a:ext cx="82296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final </a:t>
            </a:r>
            <a:r>
              <a:rPr lang="en-US" sz="2000" dirty="0" err="1"/>
              <a:t>ExecutionEnvironment</a:t>
            </a:r>
            <a:r>
              <a:rPr lang="en-US" sz="2000" dirty="0"/>
              <a:t> </a:t>
            </a:r>
            <a:r>
              <a:rPr lang="en-US" sz="2000" dirty="0" err="1"/>
              <a:t>env</a:t>
            </a:r>
            <a:r>
              <a:rPr lang="en-US" sz="2000" dirty="0"/>
              <a:t> = </a:t>
            </a:r>
            <a:r>
              <a:rPr lang="en-US" sz="2000" dirty="0" smtClean="0"/>
              <a:t>	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ExecutionEnvironment.getExecutionEnvironment</a:t>
            </a:r>
            <a:r>
              <a:rPr lang="en-US" sz="2000" dirty="0"/>
              <a:t>();</a:t>
            </a:r>
          </a:p>
          <a:p>
            <a:r>
              <a:rPr lang="en-US" sz="2000" dirty="0" err="1" smtClean="0"/>
              <a:t>DataSet</a:t>
            </a:r>
            <a:r>
              <a:rPr lang="en-US" sz="2000" dirty="0" smtClean="0"/>
              <a:t>&lt;Tuple&gt; </a:t>
            </a:r>
            <a:r>
              <a:rPr lang="en-US" sz="2000" dirty="0" err="1" smtClean="0"/>
              <a:t>databaseData</a:t>
            </a:r>
            <a:r>
              <a:rPr lang="en-US" sz="2000" dirty="0" smtClean="0"/>
              <a:t> = </a:t>
            </a:r>
            <a:r>
              <a:rPr lang="en-US" sz="2000" b="1" dirty="0" err="1" smtClean="0"/>
              <a:t>env.createInput</a:t>
            </a:r>
            <a:r>
              <a:rPr lang="en-US" sz="2000" dirty="0" smtClean="0"/>
              <a:t>(new </a:t>
            </a:r>
            <a:r>
              <a:rPr lang="en-US" sz="2000" dirty="0" err="1"/>
              <a:t>JdbcInputFormat</a:t>
            </a:r>
            <a:r>
              <a:rPr lang="en-US" sz="20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56688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Flink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the system efficiently handle your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Transformations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Filter</a:t>
            </a:r>
          </a:p>
          <a:p>
            <a:pPr fontAlgn="base"/>
            <a:r>
              <a:rPr lang="en-US" dirty="0" err="1" smtClean="0"/>
              <a:t>GroupReduce</a:t>
            </a:r>
            <a:endParaRPr lang="en-US" dirty="0"/>
          </a:p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/</a:t>
            </a:r>
            <a:r>
              <a:rPr lang="en-US" dirty="0" err="1"/>
              <a:t>AllGroupReduce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smtClean="0"/>
              <a:t>Join</a:t>
            </a:r>
          </a:p>
          <a:p>
            <a:pPr fontAlgn="base"/>
            <a:r>
              <a:rPr lang="en-US" dirty="0" err="1" smtClean="0"/>
              <a:t>GroupSort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err="1"/>
              <a:t>MapPartition</a:t>
            </a:r>
            <a:endParaRPr lang="en-US" dirty="0"/>
          </a:p>
          <a:p>
            <a:pPr fontAlgn="base"/>
            <a:r>
              <a:rPr lang="en-US" dirty="0" err="1"/>
              <a:t>PartitionByHash</a:t>
            </a:r>
            <a:r>
              <a:rPr lang="en-US" dirty="0"/>
              <a:t>, Custom </a:t>
            </a:r>
            <a:r>
              <a:rPr lang="en-US" dirty="0" err="1" smtClean="0"/>
              <a:t>Partitioner</a:t>
            </a:r>
            <a:endParaRPr lang="en-US" dirty="0"/>
          </a:p>
          <a:p>
            <a:pPr fontAlgn="base"/>
            <a:r>
              <a:rPr lang="en-US" dirty="0" err="1" smtClean="0"/>
              <a:t>SortPartition</a:t>
            </a:r>
            <a:endParaRPr lang="en-US" dirty="0" smtClean="0"/>
          </a:p>
          <a:p>
            <a:pPr fontAlgn="base"/>
            <a:r>
              <a:rPr lang="en-US" dirty="0" smtClean="0"/>
              <a:t>Union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35874" y="3506594"/>
            <a:ext cx="3650926" cy="5873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anose="05000000000000000000" pitchFamily="2" charset="2"/>
              </a:rPr>
              <a:t> See Documentation for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64339" y="1910620"/>
            <a:ext cx="6899325" cy="8822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map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MapFunction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&gt;()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map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parseInt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464339" y="3623894"/>
            <a:ext cx="6899325" cy="11592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flatMap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FlatMapFunction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&gt;()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flatMap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Collector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for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split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 "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out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collect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});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947" y="131165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map()</a:t>
            </a:r>
            <a:r>
              <a:rPr lang="en-US" sz="2400" dirty="0" smtClean="0"/>
              <a:t>: </a:t>
            </a:r>
            <a:r>
              <a:rPr lang="de-DE" altLang="de-DE" sz="2400" dirty="0">
                <a:latin typeface="Helvetica Neue"/>
              </a:rPr>
              <a:t>Takes </a:t>
            </a:r>
            <a:r>
              <a:rPr lang="de-DE" altLang="de-DE" sz="2400" dirty="0" err="1">
                <a:latin typeface="Helvetica Neue"/>
              </a:rPr>
              <a:t>one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element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and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produces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one</a:t>
            </a:r>
            <a:r>
              <a:rPr lang="de-DE" altLang="de-DE" sz="2400" dirty="0">
                <a:latin typeface="Helvetica Neue"/>
              </a:rPr>
              <a:t> </a:t>
            </a:r>
            <a:r>
              <a:rPr lang="de-DE" altLang="de-DE" sz="2400" dirty="0" err="1">
                <a:latin typeface="Helvetica Neue"/>
              </a:rPr>
              <a:t>element</a:t>
            </a:r>
            <a:r>
              <a:rPr lang="de-DE" altLang="de-DE" sz="2400" dirty="0" smtClean="0">
                <a:latin typeface="Helvetica Neue"/>
              </a:rPr>
              <a:t>.</a:t>
            </a:r>
            <a:endParaRPr lang="de-DE" altLang="de-DE" sz="2400" dirty="0">
              <a:latin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947" y="2792897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 smtClean="0"/>
              <a:t>flatMap</a:t>
            </a:r>
            <a:r>
              <a:rPr lang="en-US" sz="2400" b="1" dirty="0" smtClean="0"/>
              <a:t>()</a:t>
            </a:r>
            <a:r>
              <a:rPr lang="en-US" sz="2400" dirty="0" smtClean="0"/>
              <a:t>: 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Takes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one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element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and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produces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zero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one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or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more</a:t>
            </a:r>
            <a:r>
              <a:rPr lang="de-DE" altLang="de-DE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de-DE" altLang="de-DE" sz="2400" dirty="0" err="1">
                <a:solidFill>
                  <a:srgbClr val="333333"/>
                </a:solidFill>
                <a:latin typeface="Helvetica Neue"/>
              </a:rPr>
              <a:t>elements</a:t>
            </a:r>
            <a:r>
              <a:rPr lang="de-DE" altLang="de-DE" sz="2400" dirty="0" smtClean="0">
                <a:latin typeface="Helvetica Neue"/>
              </a:rPr>
              <a:t>.</a:t>
            </a:r>
            <a:endParaRPr lang="de-DE" altLang="de-DE" sz="2400" dirty="0">
              <a:latin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947" y="4783170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err="1" smtClean="0"/>
              <a:t>mapPartition</a:t>
            </a:r>
            <a:r>
              <a:rPr lang="en-US" sz="2800" b="1" dirty="0" smtClean="0"/>
              <a:t>()</a:t>
            </a:r>
            <a:r>
              <a:rPr lang="en-US" sz="2800" dirty="0" smtClean="0"/>
              <a:t>: Allows to access an entire partition in one call (via an Iterator). Output via Collector</a:t>
            </a:r>
            <a:endParaRPr lang="de-DE" altLang="de-DE" sz="2800" dirty="0">
              <a:latin typeface="Helvetica Neue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464338" y="5744174"/>
            <a:ext cx="6899325" cy="6052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mapPartition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Iterable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Collector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8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and Reducing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7305" y="2186351"/>
            <a:ext cx="8139495" cy="11592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reduce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ReduceFunction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reduce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});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7305" y="4368476"/>
            <a:ext cx="8139495" cy="19902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reduceGroup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GroupReduceFunction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void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Menlo"/>
              </a:rPr>
              <a:t>reduce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Iterable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values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Collector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445588"/>
                </a:solidFill>
                <a:effectLst/>
                <a:latin typeface="Menlo"/>
              </a:rPr>
              <a:t>int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sum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"/>
              </a:rPr>
              <a:t>0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for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Integer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values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lang="de-DE" altLang="de-DE" sz="1800" dirty="0" err="1"/>
              <a:t>m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+=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lvl="0" defTabSz="914400">
              <a:spcBef>
                <a:spcPct val="0"/>
              </a:spcBef>
            </a:pPr>
            <a:r>
              <a:rPr lang="de-DE" altLang="de-DE" sz="1800" b="1" dirty="0" smtClean="0"/>
              <a:t>		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800" dirty="0">
                <a:solidFill>
                  <a:srgbClr val="333333"/>
                </a:solidFill>
                <a:latin typeface="Menlo"/>
              </a:rPr>
              <a:t>	</a:t>
            </a:r>
            <a:r>
              <a:rPr lang="de-DE" altLang="de-DE" sz="18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out</a:t>
            </a:r>
            <a:r>
              <a:rPr kumimoji="0" lang="de-DE" altLang="de-DE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collect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prefixSum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});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777" y="1432423"/>
            <a:ext cx="649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Functional Reduce</a:t>
            </a:r>
            <a:endParaRPr lang="en-US" sz="28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53777" y="3595441"/>
            <a:ext cx="6497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Group Reduce (Hadoop-style)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525351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469260"/>
            <a:ext cx="3343901" cy="974470"/>
            <a:chOff x="1448356" y="2502920"/>
            <a:chExt cx="3343901" cy="974470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00050" y="2642203"/>
            <a:ext cx="4919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reduce(5,2) = 7</a:t>
            </a:r>
          </a:p>
          <a:p>
            <a:r>
              <a:rPr lang="en-US" sz="2400" dirty="0" smtClean="0"/>
              <a:t>reduce(7,3) = 10</a:t>
            </a:r>
          </a:p>
          <a:p>
            <a:r>
              <a:rPr lang="en-US" sz="2400" dirty="0" smtClean="0"/>
              <a:t>reduce(10, 1) = 11</a:t>
            </a:r>
          </a:p>
          <a:p>
            <a:r>
              <a:rPr lang="en-US" sz="2400" b="1" dirty="0" smtClean="0"/>
              <a:t>OR</a:t>
            </a:r>
          </a:p>
          <a:p>
            <a:r>
              <a:rPr lang="en-US" sz="2400" dirty="0"/>
              <a:t>reduce(reduce(reduce(5,2),3) , 1) = </a:t>
            </a:r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Systems can execute functional reduces more efficiently (using a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) (no runtime support currently)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 developers prefer to express their algorithms like this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7277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0050" y="1469260"/>
            <a:ext cx="3343901" cy="974470"/>
            <a:chOff x="1448356" y="2502920"/>
            <a:chExt cx="3343901" cy="974470"/>
          </a:xfrm>
        </p:grpSpPr>
        <p:sp>
          <p:nvSpPr>
            <p:cNvPr id="6" name="Rectangle 5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00050" y="2642203"/>
            <a:ext cx="4919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reduce(Iterator elements) =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c = 0;</a:t>
            </a:r>
          </a:p>
          <a:p>
            <a:r>
              <a:rPr lang="en-US" sz="2400" dirty="0" smtClean="0"/>
              <a:t>	while(elements) { c+= element 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return c;</a:t>
            </a:r>
          </a:p>
          <a:p>
            <a:r>
              <a:rPr lang="en-US" sz="2400" dirty="0" smtClean="0"/>
              <a:t>} = 11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4794778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Note that </a:t>
            </a:r>
            <a:r>
              <a:rPr lang="en-US" sz="2400" dirty="0" err="1" smtClean="0"/>
              <a:t>Flink</a:t>
            </a:r>
            <a:r>
              <a:rPr lang="en-US" sz="2400" dirty="0" smtClean="0"/>
              <a:t> is giving you an Iterator over the group into the function.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Data can come from disk / network / …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 Group size can exceed available Java heap space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226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without key</a:t>
            </a:r>
          </a:p>
          <a:p>
            <a:pPr lvl="1"/>
            <a:r>
              <a:rPr lang="en-US" dirty="0" smtClean="0"/>
              <a:t>Send everything to one machine (will automatically run with parallelism of 1)</a:t>
            </a:r>
          </a:p>
          <a:p>
            <a:r>
              <a:rPr lang="en-US" dirty="0" smtClean="0"/>
              <a:t>DO NOT do this on large data sets (or at least use a Combiner)</a:t>
            </a:r>
          </a:p>
          <a:p>
            <a:r>
              <a:rPr lang="en-US" dirty="0" smtClean="0"/>
              <a:t>Simple approach to sort everything (use </a:t>
            </a:r>
            <a:r>
              <a:rPr lang="en-US" dirty="0" err="1" smtClean="0"/>
              <a:t>sortPartition</a:t>
            </a:r>
            <a:r>
              <a:rPr lang="en-US" dirty="0" smtClean="0"/>
              <a:t>() for sorting in parallel)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4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507590" y="3407638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368941"/>
          </a:xfrm>
        </p:spPr>
        <p:txBody>
          <a:bodyPr/>
          <a:lstStyle/>
          <a:p>
            <a:r>
              <a:rPr lang="en-US" dirty="0" smtClean="0"/>
              <a:t>Operator needed for Left/Outer/.. Joins</a:t>
            </a:r>
          </a:p>
          <a:p>
            <a:r>
              <a:rPr lang="en-US" dirty="0" smtClean="0"/>
              <a:t>Its like a group reduce with two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1836" y="3472477"/>
            <a:ext cx="3343901" cy="974470"/>
            <a:chOff x="1448356" y="2502920"/>
            <a:chExt cx="3343901" cy="974470"/>
          </a:xfrm>
        </p:grpSpPr>
        <p:sp>
          <p:nvSpPr>
            <p:cNvPr id="7" name="Rectangle 6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1835" y="5299284"/>
            <a:ext cx="3343901" cy="974470"/>
            <a:chOff x="1448356" y="2502920"/>
            <a:chExt cx="3343901" cy="974470"/>
          </a:xfrm>
        </p:grpSpPr>
        <p:sp>
          <p:nvSpPr>
            <p:cNvPr id="14" name="Rectangle 13"/>
            <p:cNvSpPr/>
            <p:nvPr/>
          </p:nvSpPr>
          <p:spPr>
            <a:xfrm>
              <a:off x="1448356" y="2502920"/>
              <a:ext cx="3343901" cy="9744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8356" y="2502920"/>
              <a:ext cx="1408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DataSet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9531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039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4767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70831" y="2950108"/>
              <a:ext cx="647422" cy="313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12397" y="3407871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01390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21118" y="3547803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3200" y="3554246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07590" y="4127350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12397" y="4127583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01390" y="4267515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53200" y="4273958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07590" y="4846829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912397" y="4847062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01390" y="4986994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53200" y="4993437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507590" y="5601473"/>
            <a:ext cx="1528449" cy="5940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12397" y="5601706"/>
            <a:ext cx="1528449" cy="594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53200" y="5748081"/>
            <a:ext cx="647422" cy="3136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12397" y="2786644"/>
            <a:ext cx="363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Resulting Groups: </a:t>
            </a:r>
            <a:endParaRPr lang="en-US" sz="2800" b="1" u="sng" dirty="0"/>
          </a:p>
        </p:txBody>
      </p:sp>
      <p:sp>
        <p:nvSpPr>
          <p:cNvPr id="46" name="TextBox 45"/>
          <p:cNvSpPr txBox="1"/>
          <p:nvPr/>
        </p:nvSpPr>
        <p:spPr>
          <a:xfrm>
            <a:off x="621836" y="2784699"/>
            <a:ext cx="363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Input </a:t>
            </a:r>
            <a:r>
              <a:rPr lang="en-US" sz="2800" b="1" u="sng" dirty="0" err="1" smtClean="0"/>
              <a:t>DataSets</a:t>
            </a:r>
            <a:r>
              <a:rPr lang="en-US" sz="2800" b="1" u="sng" dirty="0" smtClean="0"/>
              <a:t>: 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140456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r>
              <a:rPr lang="en-US" dirty="0" smtClean="0"/>
              <a:t> in other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9" y="2396128"/>
            <a:ext cx="7047489" cy="26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1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ultidocument 11"/>
          <p:cNvSpPr/>
          <p:nvPr/>
        </p:nvSpPr>
        <p:spPr>
          <a:xfrm>
            <a:off x="385547" y="5245136"/>
            <a:ext cx="1607027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tree, a house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2349171"/>
          </a:xfrm>
        </p:spPr>
        <p:txBody>
          <a:bodyPr/>
          <a:lstStyle/>
          <a:p>
            <a:r>
              <a:rPr lang="en-US" dirty="0" smtClean="0"/>
              <a:t>Group Reduce, </a:t>
            </a:r>
            <a:r>
              <a:rPr lang="en-US" dirty="0" err="1" smtClean="0"/>
              <a:t>CoGroup</a:t>
            </a:r>
            <a:r>
              <a:rPr lang="en-US" dirty="0" smtClean="0"/>
              <a:t> benefit from that</a:t>
            </a:r>
          </a:p>
          <a:p>
            <a:r>
              <a:rPr lang="en-US" dirty="0" smtClean="0"/>
              <a:t>Similar to Hadoop combiners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Word Count without Combiner: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owchart: Multidocument 6"/>
          <p:cNvSpPr/>
          <p:nvPr/>
        </p:nvSpPr>
        <p:spPr>
          <a:xfrm>
            <a:off x="385548" y="4494509"/>
            <a:ext cx="1607026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tree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38163" y="4690556"/>
            <a:ext cx="1294264" cy="86322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722125" y="376560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722125" y="4096562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722125" y="444714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722125" y="4797736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4722125" y="5149755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4722125" y="550177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4722125" y="5853793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>
            <a:off x="4722125" y="6205812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6839801" y="3908400"/>
            <a:ext cx="1294264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“a”</a:t>
            </a:r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6839802" y="5113615"/>
            <a:ext cx="1294263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“tree”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5" idx="3"/>
            <a:endCxn id="23" idx="1"/>
          </p:cNvCxnSpPr>
          <p:nvPr/>
        </p:nvCxnSpPr>
        <p:spPr>
          <a:xfrm flipV="1">
            <a:off x="5895833" y="4340010"/>
            <a:ext cx="943968" cy="240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3" idx="1"/>
          </p:cNvCxnSpPr>
          <p:nvPr/>
        </p:nvCxnSpPr>
        <p:spPr>
          <a:xfrm flipV="1">
            <a:off x="5895833" y="4340010"/>
            <a:ext cx="943968" cy="94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3" idx="1"/>
          </p:cNvCxnSpPr>
          <p:nvPr/>
        </p:nvCxnSpPr>
        <p:spPr>
          <a:xfrm flipV="1">
            <a:off x="5895833" y="4340010"/>
            <a:ext cx="943968" cy="1646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3"/>
            <a:endCxn id="24" idx="1"/>
          </p:cNvCxnSpPr>
          <p:nvPr/>
        </p:nvCxnSpPr>
        <p:spPr>
          <a:xfrm>
            <a:off x="5895833" y="4930802"/>
            <a:ext cx="943969" cy="614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4" idx="1"/>
          </p:cNvCxnSpPr>
          <p:nvPr/>
        </p:nvCxnSpPr>
        <p:spPr>
          <a:xfrm flipV="1">
            <a:off x="5895833" y="5545225"/>
            <a:ext cx="943969" cy="8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547" y="6346326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53836" y="6311151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2369021" y="4889957"/>
            <a:ext cx="394363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4207206" y="4883311"/>
            <a:ext cx="394364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ular Callout 56"/>
          <p:cNvSpPr/>
          <p:nvPr/>
        </p:nvSpPr>
        <p:spPr>
          <a:xfrm>
            <a:off x="6223379" y="3418764"/>
            <a:ext cx="1828800" cy="736979"/>
          </a:xfrm>
          <a:prstGeom prst="wedgeRectCallout">
            <a:avLst>
              <a:gd name="adj1" fmla="val -45460"/>
              <a:gd name="adj2" fmla="val 1347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expensive network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11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630"/>
            <a:ext cx="8229600" cy="58776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Word Count with Combiner: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183367" y="3845251"/>
            <a:ext cx="1607027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tree, a house</a:t>
            </a:r>
            <a:endParaRPr lang="en-US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83368" y="3094624"/>
            <a:ext cx="1607026" cy="85298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tree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2635983" y="3290671"/>
            <a:ext cx="1294264" cy="86322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4519945" y="236571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4519945" y="269667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4519945" y="3047264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4519945" y="3397851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>
            <a:off x="4519945" y="3749870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4519945" y="410188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1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4519945" y="4453908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1</a:t>
            </a:r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4519945" y="480592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7620000" y="2508515"/>
            <a:ext cx="1294264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“a”</a:t>
            </a:r>
            <a:endParaRPr lang="en-US" dirty="0"/>
          </a:p>
        </p:txBody>
      </p:sp>
      <p:sp>
        <p:nvSpPr>
          <p:cNvPr id="44" name="Flowchart: Process 43"/>
          <p:cNvSpPr/>
          <p:nvPr/>
        </p:nvSpPr>
        <p:spPr>
          <a:xfrm>
            <a:off x="7655517" y="3767109"/>
            <a:ext cx="1294263" cy="863220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Reducer for “tree”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3367" y="4946441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51656" y="4911266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2166841" y="3490072"/>
            <a:ext cx="394363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4005026" y="3483426"/>
            <a:ext cx="394364" cy="4735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21740" y="4953884"/>
            <a:ext cx="1862919" cy="375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Combining</a:t>
            </a:r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>
            <a:off x="6052214" y="2899065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this, 1</a:t>
            </a:r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>
            <a:off x="6052214" y="3230023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is, 1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6052214" y="3580610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, 3</a:t>
            </a:r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6052214" y="3931197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tree, 2</a:t>
            </a:r>
            <a:endParaRPr lang="en-US" dirty="0"/>
          </a:p>
        </p:txBody>
      </p:sp>
      <p:sp>
        <p:nvSpPr>
          <p:cNvPr id="62" name="Flowchart: Process 61"/>
          <p:cNvSpPr/>
          <p:nvPr/>
        </p:nvSpPr>
        <p:spPr>
          <a:xfrm>
            <a:off x="6052214" y="4285769"/>
            <a:ext cx="1173708" cy="26613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house, 1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1" idx="3"/>
            <a:endCxn id="55" idx="1"/>
          </p:cNvCxnSpPr>
          <p:nvPr/>
        </p:nvCxnSpPr>
        <p:spPr>
          <a:xfrm>
            <a:off x="5693653" y="2498785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3" idx="3"/>
            <a:endCxn id="56" idx="1"/>
          </p:cNvCxnSpPr>
          <p:nvPr/>
        </p:nvCxnSpPr>
        <p:spPr>
          <a:xfrm>
            <a:off x="5693653" y="2829743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6" idx="3"/>
            <a:endCxn id="57" idx="1"/>
          </p:cNvCxnSpPr>
          <p:nvPr/>
        </p:nvCxnSpPr>
        <p:spPr>
          <a:xfrm>
            <a:off x="5693653" y="3180330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9" idx="3"/>
            <a:endCxn id="57" idx="1"/>
          </p:cNvCxnSpPr>
          <p:nvPr/>
        </p:nvCxnSpPr>
        <p:spPr>
          <a:xfrm flipV="1">
            <a:off x="5693653" y="3713676"/>
            <a:ext cx="358561" cy="16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3"/>
            <a:endCxn id="58" idx="1"/>
          </p:cNvCxnSpPr>
          <p:nvPr/>
        </p:nvCxnSpPr>
        <p:spPr>
          <a:xfrm>
            <a:off x="5693653" y="3530917"/>
            <a:ext cx="358561" cy="533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0" idx="3"/>
            <a:endCxn id="58" idx="1"/>
          </p:cNvCxnSpPr>
          <p:nvPr/>
        </p:nvCxnSpPr>
        <p:spPr>
          <a:xfrm flipV="1">
            <a:off x="5693653" y="4064263"/>
            <a:ext cx="358561" cy="170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1" idx="3"/>
            <a:endCxn id="57" idx="1"/>
          </p:cNvCxnSpPr>
          <p:nvPr/>
        </p:nvCxnSpPr>
        <p:spPr>
          <a:xfrm flipV="1">
            <a:off x="5693653" y="3713676"/>
            <a:ext cx="358561" cy="87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2" idx="3"/>
            <a:endCxn id="62" idx="1"/>
          </p:cNvCxnSpPr>
          <p:nvPr/>
        </p:nvCxnSpPr>
        <p:spPr>
          <a:xfrm flipV="1">
            <a:off x="5693653" y="4418835"/>
            <a:ext cx="358561" cy="52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7" idx="3"/>
            <a:endCxn id="43" idx="1"/>
          </p:cNvCxnSpPr>
          <p:nvPr/>
        </p:nvCxnSpPr>
        <p:spPr>
          <a:xfrm flipV="1">
            <a:off x="7225922" y="2940125"/>
            <a:ext cx="394078" cy="773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3"/>
            <a:endCxn id="44" idx="1"/>
          </p:cNvCxnSpPr>
          <p:nvPr/>
        </p:nvCxnSpPr>
        <p:spPr>
          <a:xfrm>
            <a:off x="7225922" y="4064263"/>
            <a:ext cx="429595" cy="13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/>
          <p:cNvSpPr txBox="1">
            <a:spLocks/>
          </p:cNvSpPr>
          <p:nvPr/>
        </p:nvSpPr>
        <p:spPr>
          <a:xfrm>
            <a:off x="457200" y="5403025"/>
            <a:ext cx="8229600" cy="1173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Combiners perform local pre-aggregations</a:t>
            </a:r>
          </a:p>
          <a:p>
            <a:r>
              <a:rPr lang="en-US" dirty="0" smtClean="0"/>
              <a:t>Often significant performance improvements</a:t>
            </a:r>
            <a:endParaRPr lang="en-US" dirty="0" smtClean="0"/>
          </a:p>
        </p:txBody>
      </p:sp>
      <p:sp>
        <p:nvSpPr>
          <p:cNvPr id="83" name="Rectangular Callout 82"/>
          <p:cNvSpPr/>
          <p:nvPr/>
        </p:nvSpPr>
        <p:spPr>
          <a:xfrm>
            <a:off x="7225922" y="1547731"/>
            <a:ext cx="1828800" cy="736979"/>
          </a:xfrm>
          <a:prstGeom prst="wedgeRectCallout">
            <a:avLst>
              <a:gd name="adj1" fmla="val -42848"/>
              <a:gd name="adj2" fmla="val 21527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Reduced network transfer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3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070"/>
            <a:ext cx="7474685" cy="1112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has </a:t>
            </a:r>
            <a:r>
              <a:rPr lang="en-US" dirty="0" err="1" smtClean="0"/>
              <a:t>Flink</a:t>
            </a:r>
            <a:r>
              <a:rPr lang="en-US" dirty="0" smtClean="0"/>
              <a:t> its own Type system?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4939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Flink</a:t>
            </a:r>
            <a:r>
              <a:rPr lang="en-US" dirty="0" smtClean="0"/>
              <a:t> has its own type serialization system</a:t>
            </a:r>
          </a:p>
          <a:p>
            <a:r>
              <a:rPr lang="en-US" dirty="0" smtClean="0"/>
              <a:t>Serialization is the process of turning a Java object into a binary representation</a:t>
            </a:r>
          </a:p>
          <a:p>
            <a:r>
              <a:rPr lang="en-US" dirty="0" smtClean="0"/>
              <a:t>Existing frameworks:</a:t>
            </a:r>
          </a:p>
          <a:p>
            <a:pPr lvl="1"/>
            <a:r>
              <a:rPr lang="en-US" dirty="0" err="1" smtClean="0"/>
              <a:t>Kryo</a:t>
            </a:r>
            <a:r>
              <a:rPr lang="en-US" dirty="0" smtClean="0"/>
              <a:t>, Google Protocol Buffers, Apache Thrift ..</a:t>
            </a:r>
          </a:p>
          <a:p>
            <a:r>
              <a:rPr lang="en-US" dirty="0" err="1" smtClean="0"/>
              <a:t>Flink’s</a:t>
            </a:r>
            <a:r>
              <a:rPr lang="en-US" dirty="0" smtClean="0"/>
              <a:t> serialization framework is</a:t>
            </a:r>
          </a:p>
          <a:p>
            <a:pPr lvl="1"/>
            <a:r>
              <a:rPr lang="en-US" dirty="0" smtClean="0"/>
              <a:t>Generating a schema from your types</a:t>
            </a:r>
          </a:p>
          <a:p>
            <a:pPr lvl="1"/>
            <a:r>
              <a:rPr lang="en-US" dirty="0" smtClean="0"/>
              <a:t>Generating </a:t>
            </a:r>
            <a:r>
              <a:rPr lang="en-US" dirty="0" err="1" smtClean="0"/>
              <a:t>serializers</a:t>
            </a:r>
            <a:r>
              <a:rPr lang="en-US" dirty="0" smtClean="0"/>
              <a:t> for the schema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Fast &amp; efficient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3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functions are SAMs (Single abstract method). Interfaces with one method (for Java8 Lambdas)</a:t>
            </a:r>
          </a:p>
          <a:p>
            <a:r>
              <a:rPr lang="en-US" dirty="0" smtClean="0"/>
              <a:t>There is a “Rich” variant for each function.</a:t>
            </a:r>
          </a:p>
          <a:p>
            <a:pPr lvl="1"/>
            <a:r>
              <a:rPr lang="en-US" dirty="0" err="1" smtClean="0"/>
              <a:t>Rich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FlatMapFunction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open(Configuration c)</a:t>
            </a:r>
            <a:r>
              <a:rPr lang="en-US" dirty="0"/>
              <a:t> </a:t>
            </a:r>
            <a:r>
              <a:rPr lang="en-US" dirty="0" smtClean="0"/>
              <a:t>&amp; close()</a:t>
            </a:r>
          </a:p>
          <a:p>
            <a:pPr lvl="2"/>
            <a:r>
              <a:rPr lang="en-US" dirty="0" err="1" smtClean="0"/>
              <a:t>getRuntimeContext</a:t>
            </a:r>
            <a:r>
              <a:rPr lang="en-US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10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RichFunctions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RuntimeContext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RuntimeContext</a:t>
            </a:r>
            <a:r>
              <a:rPr lang="en-US" dirty="0" smtClean="0"/>
              <a:t> provides some useful methods</a:t>
            </a:r>
          </a:p>
          <a:p>
            <a:r>
              <a:rPr lang="en-US" dirty="0" err="1"/>
              <a:t>getIndexOfThisSubtask</a:t>
            </a:r>
            <a:r>
              <a:rPr lang="en-US" dirty="0"/>
              <a:t> </a:t>
            </a:r>
            <a:r>
              <a:rPr lang="en-US" dirty="0" smtClean="0"/>
              <a:t>() / </a:t>
            </a:r>
            <a:r>
              <a:rPr lang="en-US" dirty="0" err="1" smtClean="0"/>
              <a:t>getNumberOfParallelSubtasks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getExecutionConfig</a:t>
            </a:r>
            <a:r>
              <a:rPr lang="en-US" dirty="0" smtClean="0"/>
              <a:t>() </a:t>
            </a:r>
          </a:p>
          <a:p>
            <a:r>
              <a:rPr lang="en-US" dirty="0" smtClean="0"/>
              <a:t>Accumulators</a:t>
            </a:r>
          </a:p>
          <a:p>
            <a:r>
              <a:rPr lang="en-US" dirty="0" err="1" smtClean="0"/>
              <a:t>DistributedCache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endCxn id="5" idx="2"/>
          </p:cNvCxnSpPr>
          <p:nvPr/>
        </p:nvCxnSpPr>
        <p:spPr>
          <a:xfrm flipV="1">
            <a:off x="2743200" y="3157017"/>
            <a:ext cx="1795429" cy="238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V="1">
            <a:off x="2743200" y="4128455"/>
            <a:ext cx="1795429" cy="1417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2"/>
          </p:cNvCxnSpPr>
          <p:nvPr/>
        </p:nvCxnSpPr>
        <p:spPr>
          <a:xfrm flipV="1">
            <a:off x="2743200" y="5099893"/>
            <a:ext cx="1795428" cy="44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690973" y="242950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690973" y="340093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3690972" y="4372377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7142" y="2429501"/>
            <a:ext cx="2910062" cy="2670392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(huge) stream of text input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42" y="1254797"/>
            <a:ext cx="8039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Tag words with ids in big text corpus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98044"/>
              </p:ext>
            </p:extLst>
          </p:nvPr>
        </p:nvGraphicFramePr>
        <p:xfrm>
          <a:off x="2316036" y="5546104"/>
          <a:ext cx="89882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13"/>
                <a:gridCol w="449413"/>
              </a:tblGrid>
              <a:tr h="15103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  <a:tr h="14506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20657" y="5956240"/>
            <a:ext cx="464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anose="05000000000000000000" pitchFamily="2" charset="2"/>
              </a:rPr>
              <a:t> </a:t>
            </a:r>
            <a:r>
              <a:rPr lang="en-US" sz="2000" dirty="0" smtClean="0"/>
              <a:t>Dictionary with word to id mapping</a:t>
            </a:r>
            <a:endParaRPr lang="en-US" sz="2000" dirty="0"/>
          </a:p>
        </p:txBody>
      </p:sp>
      <p:sp>
        <p:nvSpPr>
          <p:cNvPr id="18" name="Rectangular Callout 17"/>
          <p:cNvSpPr/>
          <p:nvPr/>
        </p:nvSpPr>
        <p:spPr>
          <a:xfrm>
            <a:off x="4612047" y="5219423"/>
            <a:ext cx="3834473" cy="614050"/>
          </a:xfrm>
          <a:prstGeom prst="wedgeRectCallout">
            <a:avLst>
              <a:gd name="adj1" fmla="val -91404"/>
              <a:gd name="adj2" fmla="val -333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broadcast dictionary to all mappers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any </a:t>
            </a:r>
            <a:r>
              <a:rPr lang="en-US" dirty="0" err="1" smtClean="0"/>
              <a:t>DataSet</a:t>
            </a:r>
            <a:r>
              <a:rPr lang="en-US" dirty="0" smtClean="0"/>
              <a:t> as a broadcast variable</a:t>
            </a:r>
          </a:p>
          <a:p>
            <a:r>
              <a:rPr lang="en-US" dirty="0" smtClean="0"/>
              <a:t>available on all parallel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521167"/>
            <a:ext cx="8229600" cy="2267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// 1. The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DataSet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to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be</a:t>
            </a:r>
            <a:r>
              <a:rPr kumimoji="0" lang="de-DE" altLang="de-DE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 </a:t>
            </a:r>
            <a:r>
              <a:rPr kumimoji="0" lang="de-DE" altLang="de-DE" b="0" i="1" u="none" strike="noStrike" cap="none" normalizeH="0" baseline="0" dirty="0" err="1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broadcasted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toBroadcast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</a:t>
            </a:r>
            <a:r>
              <a:rPr kumimoji="0" lang="de-DE" alt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fromElements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"/>
              </a:rPr>
              <a:t>1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"/>
              </a:rPr>
              <a:t>2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Menlo"/>
              </a:rPr>
              <a:t>3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solidFill>
                  <a:srgbClr val="999988"/>
                </a:solidFill>
                <a:latin typeface="Menlo"/>
              </a:rPr>
              <a:t>// 2. Broadcast </a:t>
            </a:r>
            <a:r>
              <a:rPr lang="de-DE" altLang="de-DE" i="1" dirty="0" err="1">
                <a:solidFill>
                  <a:srgbClr val="999988"/>
                </a:solidFill>
                <a:latin typeface="Menlo"/>
              </a:rPr>
              <a:t>the</a:t>
            </a:r>
            <a:r>
              <a:rPr lang="de-DE" altLang="de-DE" i="1" dirty="0">
                <a:solidFill>
                  <a:srgbClr val="999988"/>
                </a:solidFill>
                <a:latin typeface="Menlo"/>
              </a:rPr>
              <a:t> </a:t>
            </a:r>
            <a:r>
              <a:rPr lang="de-DE" altLang="de-DE" i="1" dirty="0" err="1">
                <a:solidFill>
                  <a:srgbClr val="999988"/>
                </a:solidFill>
                <a:latin typeface="Menlo"/>
              </a:rPr>
              <a:t>DataSet</a:t>
            </a:r>
            <a:r>
              <a:rPr lang="de-DE" altLang="de-DE" dirty="0"/>
              <a:t> </a:t>
            </a:r>
            <a:endParaRPr lang="de-DE" altLang="de-DE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err="1" smtClean="0">
                <a:latin typeface="Arial" panose="020B0604020202020204" pitchFamily="34" charset="0"/>
              </a:rPr>
              <a:t>flatMap</a:t>
            </a:r>
            <a:r>
              <a:rPr lang="de-DE" altLang="de-DE" b="1" dirty="0" smtClean="0">
                <a:latin typeface="Arial" panose="020B0604020202020204" pitchFamily="34" charset="0"/>
              </a:rPr>
              <a:t>().</a:t>
            </a:r>
            <a:r>
              <a:rPr lang="de-DE" altLang="de-DE" dirty="0" err="1" smtClean="0">
                <a:solidFill>
                  <a:srgbClr val="008080"/>
                </a:solidFill>
                <a:latin typeface="Menlo"/>
              </a:rPr>
              <a:t>withBroadcastSet</a:t>
            </a:r>
            <a:r>
              <a:rPr lang="de-DE" altLang="de-DE" b="1" dirty="0" smtClean="0">
                <a:latin typeface="Arial" panose="020B0604020202020204" pitchFamily="34" charset="0"/>
              </a:rPr>
              <a:t>(</a:t>
            </a:r>
            <a:r>
              <a:rPr lang="de-DE" altLang="de-DE" dirty="0" err="1" smtClean="0">
                <a:latin typeface="Arial" panose="020B0604020202020204" pitchFamily="34" charset="0"/>
              </a:rPr>
              <a:t>toBroadcast</a:t>
            </a:r>
            <a:r>
              <a:rPr lang="de-DE" altLang="de-DE" b="1" dirty="0">
                <a:latin typeface="Arial" panose="020B0604020202020204" pitchFamily="34" charset="0"/>
              </a:rPr>
              <a:t>,</a:t>
            </a:r>
            <a:r>
              <a:rPr lang="de-DE" altLang="de-DE" dirty="0">
                <a:solidFill>
                  <a:srgbClr val="333333"/>
                </a:solidFill>
                <a:latin typeface="Menlo"/>
              </a:rPr>
              <a:t> </a:t>
            </a:r>
            <a:r>
              <a:rPr lang="de-DE" altLang="de-DE" dirty="0">
                <a:solidFill>
                  <a:srgbClr val="DD1144"/>
                </a:solidFill>
                <a:latin typeface="Menlo"/>
              </a:rPr>
              <a:t>"</a:t>
            </a:r>
            <a:r>
              <a:rPr lang="de-DE" altLang="de-DE" dirty="0" err="1">
                <a:solidFill>
                  <a:srgbClr val="DD1144"/>
                </a:solidFill>
                <a:latin typeface="Menlo"/>
              </a:rPr>
              <a:t>broadcastSetName</a:t>
            </a:r>
            <a:r>
              <a:rPr lang="de-DE" altLang="de-DE" dirty="0">
                <a:solidFill>
                  <a:srgbClr val="DD1144"/>
                </a:solidFill>
                <a:latin typeface="Menlo"/>
              </a:rPr>
              <a:t>"</a:t>
            </a:r>
            <a:r>
              <a:rPr lang="de-DE" altLang="de-DE" b="1" dirty="0">
                <a:latin typeface="Arial" panose="020B0604020202020204" pitchFamily="34" charset="0"/>
              </a:rPr>
              <a:t>);</a:t>
            </a:r>
            <a:r>
              <a:rPr lang="de-DE" altLang="de-DE" dirty="0">
                <a:solidFill>
                  <a:srgbClr val="333333"/>
                </a:solidFill>
                <a:latin typeface="Menlo"/>
              </a:rPr>
              <a:t> </a:t>
            </a:r>
            <a:endParaRPr lang="de-DE" altLang="de-D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i="1" dirty="0">
                <a:solidFill>
                  <a:srgbClr val="999988"/>
                </a:solidFill>
                <a:latin typeface="Menlo"/>
              </a:rPr>
              <a:t>// 3</a:t>
            </a:r>
            <a:r>
              <a:rPr lang="de-DE" altLang="de-DE" i="1" dirty="0" smtClean="0">
                <a:solidFill>
                  <a:srgbClr val="999988"/>
                </a:solidFill>
                <a:latin typeface="Menlo"/>
              </a:rPr>
              <a:t>. </a:t>
            </a:r>
            <a:r>
              <a:rPr lang="de-DE" altLang="de-DE" i="1" dirty="0" err="1" smtClean="0">
                <a:solidFill>
                  <a:srgbClr val="999988"/>
                </a:solidFill>
                <a:latin typeface="Menlo"/>
              </a:rPr>
              <a:t>inside</a:t>
            </a:r>
            <a:r>
              <a:rPr lang="de-DE" altLang="de-DE" i="1" dirty="0" smtClean="0">
                <a:solidFill>
                  <a:srgbClr val="999988"/>
                </a:solidFill>
                <a:latin typeface="Menlo"/>
              </a:rPr>
              <a:t> </a:t>
            </a:r>
            <a:r>
              <a:rPr lang="de-DE" altLang="de-DE" i="1" dirty="0" err="1" smtClean="0">
                <a:solidFill>
                  <a:srgbClr val="999988"/>
                </a:solidFill>
                <a:latin typeface="Menlo"/>
              </a:rPr>
              <a:t>user</a:t>
            </a:r>
            <a:r>
              <a:rPr lang="de-DE" altLang="de-DE" i="1" dirty="0" smtClean="0">
                <a:solidFill>
                  <a:srgbClr val="999988"/>
                </a:solidFill>
                <a:latin typeface="Menlo"/>
              </a:rPr>
              <a:t> </a:t>
            </a:r>
            <a:r>
              <a:rPr lang="de-DE" altLang="de-DE" i="1" dirty="0" err="1" smtClean="0">
                <a:solidFill>
                  <a:srgbClr val="999988"/>
                </a:solidFill>
                <a:latin typeface="Menlo"/>
              </a:rPr>
              <a:t>defined</a:t>
            </a:r>
            <a:r>
              <a:rPr lang="de-DE" altLang="de-DE" i="1" dirty="0" smtClean="0">
                <a:solidFill>
                  <a:srgbClr val="999988"/>
                </a:solidFill>
                <a:latin typeface="Menlo"/>
              </a:rPr>
              <a:t> </a:t>
            </a:r>
            <a:r>
              <a:rPr lang="de-DE" altLang="de-DE" i="1" dirty="0" err="1" smtClean="0">
                <a:solidFill>
                  <a:srgbClr val="999988"/>
                </a:solidFill>
                <a:latin typeface="Menlo"/>
              </a:rPr>
              <a:t>function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getRuntimeContext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getBroadcastVariable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broadcastSetName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</a:t>
            </a:r>
            <a:r>
              <a:rPr kumimoji="0" lang="de-DE" alt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8579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/>
          <p:cNvSpPr/>
          <p:nvPr/>
        </p:nvSpPr>
        <p:spPr>
          <a:xfrm>
            <a:off x="6912508" y="2429501"/>
            <a:ext cx="1695311" cy="1798617"/>
          </a:xfrm>
          <a:prstGeom prst="flowChart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JobManager</a:t>
            </a:r>
            <a:endParaRPr lang="en-US" b="1" dirty="0" smtClean="0"/>
          </a:p>
          <a:p>
            <a:pPr algn="ctr"/>
            <a:r>
              <a:rPr lang="en-US" dirty="0" smtClean="0"/>
              <a:t>counter = </a:t>
            </a:r>
          </a:p>
          <a:p>
            <a:pPr algn="ctr"/>
            <a:r>
              <a:rPr lang="en-US" dirty="0" smtClean="0"/>
              <a:t>4 +</a:t>
            </a:r>
          </a:p>
          <a:p>
            <a:pPr algn="ctr"/>
            <a:r>
              <a:rPr lang="en-US" dirty="0" smtClean="0"/>
              <a:t>18 +</a:t>
            </a:r>
          </a:p>
          <a:p>
            <a:pPr algn="ctr"/>
            <a:r>
              <a:rPr lang="en-US" dirty="0" smtClean="0"/>
              <a:t>22 =</a:t>
            </a:r>
          </a:p>
          <a:p>
            <a:pPr algn="ctr"/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b="1" dirty="0" smtClean="0"/>
              <a:t>44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4538629" y="3157017"/>
            <a:ext cx="3030200" cy="60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 flipV="1">
            <a:off x="4538629" y="3482016"/>
            <a:ext cx="2976805" cy="646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V="1">
            <a:off x="4538628" y="3764697"/>
            <a:ext cx="2976806" cy="1335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690973" y="2429501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</a:p>
          <a:p>
            <a:pPr algn="ctr"/>
            <a:r>
              <a:rPr lang="en-US" dirty="0" smtClean="0"/>
              <a:t>long counter++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690973" y="3400939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</a:p>
          <a:p>
            <a:pPr algn="ctr"/>
            <a:r>
              <a:rPr lang="en-US" dirty="0"/>
              <a:t>long counter++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690972" y="4372377"/>
            <a:ext cx="1695311" cy="72751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</a:p>
          <a:p>
            <a:pPr algn="ctr"/>
            <a:r>
              <a:rPr lang="en-US" dirty="0"/>
              <a:t>long counter++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7142" y="2429501"/>
            <a:ext cx="2910062" cy="2670392"/>
          </a:xfrm>
          <a:prstGeom prst="rightArrow">
            <a:avLst>
              <a:gd name="adj1" fmla="val 6999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(huge) stream of text input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142" y="1254797"/>
            <a:ext cx="8039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Example</a:t>
            </a:r>
            <a:r>
              <a:rPr lang="en-US" sz="3200" dirty="0" smtClean="0"/>
              <a:t>: Count words in big text corpus</a:t>
            </a:r>
            <a:endParaRPr lang="en-US" sz="3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5279492" y="5099893"/>
            <a:ext cx="3167028" cy="726904"/>
          </a:xfrm>
          <a:prstGeom prst="wedgeRectCallout">
            <a:avLst>
              <a:gd name="adj1" fmla="val -4395"/>
              <a:gd name="adj2" fmla="val -25152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local counts from parallel instances to </a:t>
            </a:r>
            <a:r>
              <a:rPr lang="en-US" dirty="0" err="1" smtClean="0"/>
              <a:t>JobManager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26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Accumulators -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6419"/>
          </a:xfrm>
        </p:spPr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seful  to verify your assumptions about the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737" y="3100437"/>
            <a:ext cx="8832525" cy="2954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class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Tokenizer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extends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RichFlatMapFunction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&lt;String, String&gt;&gt;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@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Override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public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void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flatMap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(String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Collector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&lt;String&gt; out)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  	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getRuntimeContext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>
                <a:solidFill>
                  <a:srgbClr val="333333"/>
                </a:solidFill>
                <a:cs typeface="Consolas" panose="020B0609020204030204" pitchFamily="49" charset="0"/>
              </a:rPr>
              <a:t>	</a:t>
            </a: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	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getLongCounter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elementCount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").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add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(1L);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// do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more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stuff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333333"/>
                </a:solidFill>
                <a:cs typeface="Consolas" panose="020B0609020204030204" pitchFamily="49" charset="0"/>
              </a:rPr>
              <a:t> </a:t>
            </a:r>
            <a:r>
              <a:rPr lang="de-DE" altLang="de-DE" sz="2400" dirty="0" smtClean="0">
                <a:solidFill>
                  <a:srgbClr val="333333"/>
                </a:solidFill>
                <a:cs typeface="Consolas" panose="020B0609020204030204" pitchFamily="49" charset="0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} }</a:t>
            </a:r>
            <a:endParaRPr kumimoji="0" lang="de-DE" alt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654262" y="3929302"/>
            <a:ext cx="5032538" cy="360420"/>
          </a:xfrm>
          <a:prstGeom prst="wedgeRectCallout">
            <a:avLst>
              <a:gd name="adj1" fmla="val -29477"/>
              <a:gd name="adj2" fmla="val -1410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“Rich*Functions” to get </a:t>
            </a:r>
            <a:r>
              <a:rPr lang="en-US" dirty="0" err="1" smtClean="0"/>
              <a:t>RuntimeContext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Accumulators – Get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29376"/>
          </a:xfrm>
        </p:spPr>
        <p:txBody>
          <a:bodyPr/>
          <a:lstStyle/>
          <a:p>
            <a:r>
              <a:rPr lang="en-US" dirty="0"/>
              <a:t>Where can I get the accumulator results?</a:t>
            </a:r>
          </a:p>
          <a:p>
            <a:pPr lvl="1"/>
            <a:r>
              <a:rPr lang="en-US" dirty="0"/>
              <a:t>returned by </a:t>
            </a:r>
            <a:r>
              <a:rPr lang="en-US" dirty="0" err="1"/>
              <a:t>env.execute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displayed when executed with /bin/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in the </a:t>
            </a:r>
            <a:r>
              <a:rPr lang="en-US" dirty="0" err="1"/>
              <a:t>JobManager</a:t>
            </a:r>
            <a:r>
              <a:rPr lang="en-US" dirty="0"/>
              <a:t> web frontend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flink.apache.org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5C6F-1FFF-7148-9B9B-C9BD5AC435A4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671" y="2837783"/>
            <a:ext cx="799265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/>
              <a:t>JobExecutionResult</a:t>
            </a:r>
            <a:r>
              <a:rPr lang="en-US" sz="2400" dirty="0"/>
              <a:t> result = </a:t>
            </a:r>
            <a:r>
              <a:rPr lang="en-US" sz="2400" dirty="0" err="1"/>
              <a:t>env.execute</a:t>
            </a:r>
            <a:r>
              <a:rPr lang="en-US" sz="2400" dirty="0"/>
              <a:t>("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");</a:t>
            </a:r>
            <a:endParaRPr lang="en-US" sz="2400" dirty="0"/>
          </a:p>
          <a:p>
            <a:r>
              <a:rPr lang="en-US" sz="2400" dirty="0" smtClean="0"/>
              <a:t>long </a:t>
            </a:r>
            <a:r>
              <a:rPr lang="en-US" sz="2400" dirty="0" err="1"/>
              <a:t>ec</a:t>
            </a:r>
            <a:r>
              <a:rPr lang="en-US" sz="2400" dirty="0"/>
              <a:t> = </a:t>
            </a:r>
            <a:r>
              <a:rPr lang="en-US" sz="2400" dirty="0" err="1"/>
              <a:t>result.getAccumulatorResult</a:t>
            </a:r>
            <a:r>
              <a:rPr lang="en-US" sz="2400" dirty="0"/>
              <a:t>("</a:t>
            </a:r>
            <a:r>
              <a:rPr lang="en-US" sz="2400" dirty="0" err="1"/>
              <a:t>elementCount</a:t>
            </a:r>
            <a:r>
              <a:rPr lang="en-US" sz="2400" dirty="0"/>
              <a:t>");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1" y="4831052"/>
            <a:ext cx="7675808" cy="12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as “Counters” from Hadoop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Build in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Histogramm</a:t>
            </a:r>
            <a:endParaRPr lang="en-US" dirty="0" smtClean="0"/>
          </a:p>
          <a:p>
            <a:r>
              <a:rPr lang="en-US" dirty="0" smtClean="0"/>
              <a:t>Easily customizable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68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 about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understanding error messages</a:t>
            </a:r>
          </a:p>
          <a:p>
            <a:r>
              <a:rPr lang="en-US" dirty="0" smtClean="0"/>
              <a:t>Big impact on performance (Generic (</a:t>
            </a:r>
            <a:r>
              <a:rPr lang="en-US" dirty="0" err="1" smtClean="0"/>
              <a:t>Kryo</a:t>
            </a:r>
            <a:r>
              <a:rPr lang="en-US" dirty="0" smtClean="0"/>
              <a:t>) Types vs </a:t>
            </a:r>
            <a:r>
              <a:rPr lang="en-US" dirty="0" err="1" smtClean="0"/>
              <a:t>Flink</a:t>
            </a:r>
            <a:r>
              <a:rPr lang="en-US" dirty="0" smtClean="0"/>
              <a:t> special types)</a:t>
            </a:r>
          </a:p>
          <a:p>
            <a:r>
              <a:rPr lang="en-US" dirty="0" smtClean="0"/>
              <a:t>Good usability of POJO types (compared to Generic)</a:t>
            </a:r>
          </a:p>
          <a:p>
            <a:r>
              <a:rPr lang="en-US" dirty="0" smtClean="0"/>
              <a:t>You can provide your own serialization methods if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9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Filtered “Word Count” with Table API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783247"/>
            <a:ext cx="8132820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table.groupBy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word.count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de-DE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2"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3156582"/>
          </a:xfrm>
        </p:spPr>
        <p:txBody>
          <a:bodyPr>
            <a:normAutofit/>
          </a:bodyPr>
          <a:lstStyle/>
          <a:p>
            <a:r>
              <a:rPr lang="en-US" dirty="0" smtClean="0"/>
              <a:t>SQL-style programming in Java and Scala</a:t>
            </a:r>
          </a:p>
          <a:p>
            <a:r>
              <a:rPr lang="en-US" dirty="0" smtClean="0"/>
              <a:t>Simplify everyday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examples: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05590" y="4486335"/>
            <a:ext cx="81328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.filter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smtClean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&amp;&amp; </a:t>
            </a:r>
            <a:r>
              <a:rPr lang="de-DE" altLang="de-DE" dirty="0" err="1" smtClean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de-DE" altLang="de-DE" dirty="0" smtClean="0">
                <a:solidFill>
                  <a:srgbClr val="DF5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===‘Foo‘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590" y="5332952"/>
            <a:ext cx="81328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.select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author.substring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price.avg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+ 5)"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311697" y="5988508"/>
            <a:ext cx="3167028" cy="726904"/>
          </a:xfrm>
          <a:prstGeom prst="wedgeRectCallout">
            <a:avLst>
              <a:gd name="adj1" fmla="val 10147"/>
              <a:gd name="adj2" fmla="val -10644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does not make so much sense but shows the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</a:t>
            </a:r>
            <a:r>
              <a:rPr lang="en-US" dirty="0" err="1" smtClean="0"/>
              <a:t>WordCount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431599"/>
            <a:ext cx="8132820" cy="49859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92374" y="1796952"/>
            <a:ext cx="3167028" cy="726904"/>
          </a:xfrm>
          <a:prstGeom prst="wedgeRectCallout">
            <a:avLst>
              <a:gd name="adj1" fmla="val -91012"/>
              <a:gd name="adj2" fmla="val -3666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 API works currently only on POJOs and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</a:t>
            </a:r>
            <a:r>
              <a:rPr lang="en-US" dirty="0" err="1" smtClean="0"/>
              <a:t>WordCount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293096"/>
            <a:ext cx="813282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1D3E8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TableEnvironment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TableEnvironment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fromElements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"Ciao"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Table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286166" y="4800456"/>
            <a:ext cx="3167028" cy="726904"/>
          </a:xfrm>
          <a:prstGeom prst="wedgeRectCallout">
            <a:avLst>
              <a:gd name="adj1" fmla="val -92487"/>
              <a:gd name="adj2" fmla="val -8441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regular </a:t>
            </a:r>
            <a:r>
              <a:rPr lang="en-US" dirty="0" err="1" smtClean="0"/>
              <a:t>DataSet</a:t>
            </a:r>
            <a:r>
              <a:rPr lang="en-US" dirty="0" smtClean="0"/>
              <a:t> to Table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</a:t>
            </a:r>
            <a:r>
              <a:rPr lang="en-US" dirty="0" err="1" smtClean="0"/>
              <a:t>WordCount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293095"/>
            <a:ext cx="813282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1D3E8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TableEnvironment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TableEnvironment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fromElements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"Ciao"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Table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Table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table.groupBy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word.count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2"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lowchart: Process 1"/>
          <p:cNvSpPr/>
          <p:nvPr/>
        </p:nvSpPr>
        <p:spPr>
          <a:xfrm>
            <a:off x="457200" y="4772234"/>
            <a:ext cx="6744534" cy="1054563"/>
          </a:xfrm>
          <a:prstGeom prst="flowChartProcess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764857" y="3316053"/>
            <a:ext cx="3167028" cy="726904"/>
          </a:xfrm>
          <a:prstGeom prst="wedgeRectCallout">
            <a:avLst>
              <a:gd name="adj1" fmla="val -65933"/>
              <a:gd name="adj2" fmla="val 18003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initial example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 </a:t>
            </a:r>
            <a:r>
              <a:rPr lang="en-US" dirty="0" err="1" smtClean="0"/>
              <a:t>WordCount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293095"/>
            <a:ext cx="813282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1D3E8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TableEnvironment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TableEnvironment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fromElements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"Ciao"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WC(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Table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toTable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Table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table.groupBy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word.count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2"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tableEnv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toSet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altLang="de-DE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566493" y="4573524"/>
            <a:ext cx="3167028" cy="726904"/>
          </a:xfrm>
          <a:prstGeom prst="wedgeRectCallout">
            <a:avLst>
              <a:gd name="adj1" fmla="val -51602"/>
              <a:gd name="adj2" fmla="val 15340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back from Table to </a:t>
            </a:r>
            <a:r>
              <a:rPr lang="en-US" dirty="0" err="1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504656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TableEnvironment</a:t>
            </a:r>
            <a:endParaRPr lang="en-US" dirty="0" smtClean="0"/>
          </a:p>
          <a:p>
            <a:pPr lvl="1"/>
            <a:r>
              <a:rPr lang="en-US" dirty="0" err="1" smtClean="0"/>
              <a:t>toTable</a:t>
            </a:r>
            <a:r>
              <a:rPr lang="en-US" dirty="0" smtClean="0"/>
              <a:t>().as()</a:t>
            </a:r>
          </a:p>
          <a:p>
            <a:pPr lvl="1"/>
            <a:r>
              <a:rPr lang="en-US" dirty="0" err="1" smtClean="0"/>
              <a:t>fromTable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Row</a:t>
            </a:r>
          </a:p>
          <a:p>
            <a:pPr lvl="2"/>
            <a:r>
              <a:rPr lang="en-US" dirty="0" err="1" smtClean="0"/>
              <a:t>Pojo</a:t>
            </a:r>
            <a:endParaRPr lang="en-US" dirty="0" smtClean="0"/>
          </a:p>
          <a:p>
            <a:r>
              <a:rPr lang="en-US" dirty="0" smtClean="0"/>
              <a:t>Table </a:t>
            </a:r>
            <a:r>
              <a:rPr lang="en-US" dirty="0" err="1" smtClean="0"/>
              <a:t>Transfomrations</a:t>
            </a:r>
            <a:endParaRPr lang="en-US" dirty="0"/>
          </a:p>
          <a:p>
            <a:pPr lvl="1"/>
            <a:r>
              <a:rPr lang="en-US" dirty="0" smtClean="0"/>
              <a:t>select()</a:t>
            </a:r>
          </a:p>
          <a:p>
            <a:pPr lvl="1"/>
            <a:r>
              <a:rPr lang="en-US" dirty="0" err="1" smtClean="0"/>
              <a:t>groupBy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filter()</a:t>
            </a:r>
          </a:p>
          <a:p>
            <a:pPr lvl="1"/>
            <a:r>
              <a:rPr lang="en-US" dirty="0" smtClean="0"/>
              <a:t>join()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0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-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</a:t>
            </a:r>
            <a:r>
              <a:rPr lang="en-US" dirty="0" err="1" smtClean="0"/>
              <a:t>Flink</a:t>
            </a:r>
            <a:r>
              <a:rPr lang="en-US" dirty="0" smtClean="0"/>
              <a:t> code on the fly for good performance</a:t>
            </a:r>
          </a:p>
          <a:p>
            <a:r>
              <a:rPr lang="en-US" dirty="0" smtClean="0"/>
              <a:t>Documentation in </a:t>
            </a:r>
            <a:r>
              <a:rPr lang="en-US" dirty="0" err="1" smtClean="0"/>
              <a:t>ScalaDocs</a:t>
            </a:r>
            <a:endParaRPr lang="en-US" dirty="0" smtClean="0"/>
          </a:p>
          <a:p>
            <a:r>
              <a:rPr lang="en-US" dirty="0" smtClean="0"/>
              <a:t>Supported in Java </a:t>
            </a:r>
            <a:r>
              <a:rPr lang="en-US" smtClean="0"/>
              <a:t>and Scala APIs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 Extraction in the “Pre-Flight” Phase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262" y="4455503"/>
            <a:ext cx="2476222" cy="1835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Extraction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Java Reflection / </a:t>
            </a:r>
          </a:p>
          <a:p>
            <a:pPr algn="ctr"/>
            <a:r>
              <a:rPr lang="en-US" dirty="0" smtClean="0"/>
              <a:t>Scala Compiler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08420" y="4455503"/>
            <a:ext cx="2476222" cy="1835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the sorting/grouping/joining keys sortable?</a:t>
            </a:r>
          </a:p>
          <a:p>
            <a:pPr algn="ctr"/>
            <a:r>
              <a:rPr lang="en-US" dirty="0" smtClean="0"/>
              <a:t>are joining keys compatible?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10578" y="4455503"/>
            <a:ext cx="2476222" cy="1835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Serializer</a:t>
            </a:r>
            <a:r>
              <a:rPr lang="en-US" sz="2400" dirty="0" smtClean="0"/>
              <a:t> creation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the specified types.</a:t>
            </a:r>
          </a:p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serializer</a:t>
            </a:r>
            <a:r>
              <a:rPr lang="en-US" dirty="0" smtClean="0"/>
              <a:t> includes comparators as well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3933" y="1368263"/>
            <a:ext cx="8080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“Pre-Flight” Phase:</a:t>
            </a:r>
            <a:endParaRPr lang="en-US" sz="3200" b="1" u="sng" dirty="0"/>
          </a:p>
        </p:txBody>
      </p:sp>
      <p:sp>
        <p:nvSpPr>
          <p:cNvPr id="15" name="Rectangle 14"/>
          <p:cNvSpPr/>
          <p:nvPr/>
        </p:nvSpPr>
        <p:spPr>
          <a:xfrm>
            <a:off x="1535123" y="2148257"/>
            <a:ext cx="174759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Flink</a:t>
            </a:r>
            <a:r>
              <a:rPr lang="en-US" dirty="0" smtClean="0"/>
              <a:t> Java Program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4166" y="2148257"/>
            <a:ext cx="746983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Scala 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4165" y="3080651"/>
            <a:ext cx="746983" cy="8952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Python API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435116" y="2148257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Extraction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24399" y="2162914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 Translation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013682" y="2162914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51791" y="2162914"/>
            <a:ext cx="1136883" cy="183547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Post-pass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 rot="3635646">
            <a:off x="2797710" y="3277501"/>
            <a:ext cx="501140" cy="19106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5042270" y="3769319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69662" y="3769319"/>
            <a:ext cx="501140" cy="8778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7582871" y="2752294"/>
            <a:ext cx="2429501" cy="627399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3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21"/>
            <a:ext cx="7474685" cy="1126323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Type Extraction Example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377" y="1295399"/>
            <a:ext cx="2476222" cy="660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Extraction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6091" y="1301518"/>
            <a:ext cx="2476222" cy="654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8249" y="1301518"/>
            <a:ext cx="2476222" cy="6540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Serializer</a:t>
            </a:r>
            <a:r>
              <a:rPr lang="en-US" sz="2400" dirty="0" smtClean="0"/>
              <a:t> creation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3376" y="2417761"/>
            <a:ext cx="8252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DataSet</a:t>
            </a:r>
            <a:r>
              <a:rPr lang="en-US" sz="2400" dirty="0"/>
              <a:t>&lt;Tuple3&lt;Integer, Long, String&gt;&gt; countries </a:t>
            </a:r>
            <a:r>
              <a:rPr lang="en-US" sz="2400" dirty="0" smtClean="0"/>
              <a:t>= …;</a:t>
            </a:r>
            <a:endParaRPr lang="en-US" sz="2400" dirty="0"/>
          </a:p>
          <a:p>
            <a:r>
              <a:rPr lang="en-US" sz="2400" dirty="0" err="1" smtClean="0"/>
              <a:t>DataSet</a:t>
            </a:r>
            <a:r>
              <a:rPr lang="en-US" sz="2400" dirty="0" smtClean="0"/>
              <a:t>&lt;Tuple2&lt;Integer</a:t>
            </a:r>
            <a:r>
              <a:rPr lang="en-US" sz="2400" dirty="0"/>
              <a:t>, Person&gt;&gt; users = </a:t>
            </a:r>
            <a:r>
              <a:rPr lang="en-US" sz="2400" dirty="0" smtClean="0"/>
              <a:t>…;</a:t>
            </a:r>
            <a:endParaRPr lang="en-US" sz="2400" dirty="0"/>
          </a:p>
          <a:p>
            <a:r>
              <a:rPr lang="en-US" sz="2400" dirty="0" err="1" smtClean="0"/>
              <a:t>countries.join</a:t>
            </a:r>
            <a:r>
              <a:rPr lang="en-US" sz="2400" dirty="0" smtClean="0"/>
              <a:t>(users</a:t>
            </a:r>
            <a:r>
              <a:rPr lang="en-US" sz="2400" dirty="0"/>
              <a:t>).where(0).</a:t>
            </a:r>
            <a:r>
              <a:rPr lang="en-US" sz="2400" dirty="0" err="1"/>
              <a:t>equalTo</a:t>
            </a:r>
            <a:r>
              <a:rPr lang="en-US" sz="2400" dirty="0"/>
              <a:t>(0</a:t>
            </a:r>
            <a:r>
              <a:rPr lang="en-US" sz="2400" dirty="0" smtClean="0"/>
              <a:t>).with(…);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3933" y="4594269"/>
            <a:ext cx="247622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DS1 (countries)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&lt;Tuple3&gt;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&lt;Long&gt;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86217" y="4594269"/>
            <a:ext cx="2908392" cy="18354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DS2 (users)</a:t>
            </a:r>
          </a:p>
          <a:p>
            <a:r>
              <a:rPr lang="en-US" dirty="0" err="1" smtClean="0"/>
              <a:t>TupleType</a:t>
            </a:r>
            <a:r>
              <a:rPr lang="en-US" dirty="0" smtClean="0"/>
              <a:t>&lt;Tuple2&gt;</a:t>
            </a:r>
          </a:p>
          <a:p>
            <a:pPr lvl="1"/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 err="1" smtClean="0"/>
              <a:t>PojoType</a:t>
            </a:r>
            <a:r>
              <a:rPr lang="en-US" dirty="0" smtClean="0"/>
              <a:t>&lt;Person&gt;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&lt;Integer&gt;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BasicType</a:t>
            </a:r>
            <a:r>
              <a:rPr lang="en-US" dirty="0" smtClean="0"/>
              <a:t>&lt;String&gt;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933" y="6480894"/>
            <a:ext cx="5604316" cy="240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Extracted Types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9568" y="5261714"/>
            <a:ext cx="2050031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90017" y="5251703"/>
            <a:ext cx="2101897" cy="26030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18249" y="4594269"/>
            <a:ext cx="287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Join Keys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Comparable Types:</a:t>
            </a:r>
          </a:p>
          <a:p>
            <a:r>
              <a:rPr lang="en-US" sz="2400" dirty="0" smtClean="0"/>
              <a:t>Comparable: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65" y="5061361"/>
            <a:ext cx="266143" cy="2661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322" y="5427482"/>
            <a:ext cx="266143" cy="2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7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AtomicTypes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BasicTypes</a:t>
            </a:r>
            <a:endParaRPr lang="en-US" dirty="0" smtClean="0"/>
          </a:p>
          <a:p>
            <a:pPr lvl="1"/>
            <a:r>
              <a:rPr lang="en-US" dirty="0" smtClean="0"/>
              <a:t>Integer, String, Long, …</a:t>
            </a:r>
          </a:p>
          <a:p>
            <a:r>
              <a:rPr lang="en-US" dirty="0" err="1" smtClean="0"/>
              <a:t>ArrayTypes</a:t>
            </a:r>
            <a:endParaRPr lang="en-US" dirty="0" smtClean="0"/>
          </a:p>
          <a:p>
            <a:r>
              <a:rPr lang="en-US" dirty="0" smtClean="0"/>
              <a:t>Writable (Hadoop Interface)</a:t>
            </a:r>
          </a:p>
          <a:p>
            <a:r>
              <a:rPr lang="en-US" dirty="0" smtClean="0"/>
              <a:t>Value (</a:t>
            </a:r>
            <a:r>
              <a:rPr lang="en-US" dirty="0" err="1" smtClean="0"/>
              <a:t>Flink</a:t>
            </a:r>
            <a:r>
              <a:rPr lang="en-US" dirty="0" smtClean="0"/>
              <a:t> Interface)</a:t>
            </a:r>
          </a:p>
          <a:p>
            <a:r>
              <a:rPr lang="en-US" dirty="0" err="1" smtClean="0"/>
              <a:t>GenericTypes</a:t>
            </a:r>
            <a:r>
              <a:rPr lang="en-US" dirty="0" smtClean="0"/>
              <a:t> (Unknown)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TupleType</a:t>
            </a:r>
            <a:r>
              <a:rPr lang="en-US" dirty="0" smtClean="0"/>
              <a:t> (</a:t>
            </a:r>
            <a:r>
              <a:rPr lang="en-US" dirty="0" err="1" smtClean="0"/>
              <a:t>Flink</a:t>
            </a:r>
            <a:r>
              <a:rPr lang="en-US" dirty="0" smtClean="0"/>
              <a:t> Tuple1…Tuple25)</a:t>
            </a:r>
          </a:p>
          <a:p>
            <a:r>
              <a:rPr lang="en-US" dirty="0" err="1" smtClean="0"/>
              <a:t>PojoType</a:t>
            </a:r>
            <a:r>
              <a:rPr lang="en-US" dirty="0" smtClean="0"/>
              <a:t> (“Bean-style” Java objects)</a:t>
            </a:r>
          </a:p>
          <a:p>
            <a:r>
              <a:rPr lang="en-US" dirty="0" err="1" smtClean="0"/>
              <a:t>CaseClassType</a:t>
            </a:r>
            <a:r>
              <a:rPr lang="en-US" dirty="0" smtClean="0"/>
              <a:t> (Scala tuples)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3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74376"/>
            <a:ext cx="4646612" cy="4651788"/>
          </a:xfrm>
        </p:spPr>
        <p:txBody>
          <a:bodyPr/>
          <a:lstStyle/>
          <a:p>
            <a:r>
              <a:rPr lang="en-US" dirty="0" smtClean="0"/>
              <a:t>Comparable?</a:t>
            </a:r>
          </a:p>
          <a:p>
            <a:r>
              <a:rPr lang="en-US" dirty="0" smtClean="0"/>
              <a:t>Serialization methods</a:t>
            </a:r>
          </a:p>
          <a:p>
            <a:pPr lvl="1"/>
            <a:r>
              <a:rPr lang="en-US" dirty="0" smtClean="0"/>
              <a:t>Default (full) serialization</a:t>
            </a:r>
          </a:p>
          <a:p>
            <a:pPr lvl="1"/>
            <a:r>
              <a:rPr lang="en-US" dirty="0" smtClean="0"/>
              <a:t>Optional efficient binary operations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 useBgFill="1">
        <p:nvSpPr>
          <p:cNvPr id="11" name="Content Placeholder 5"/>
          <p:cNvSpPr txBox="1">
            <a:spLocks/>
          </p:cNvSpPr>
          <p:nvPr/>
        </p:nvSpPr>
        <p:spPr>
          <a:xfrm>
            <a:off x="5103812" y="1352921"/>
            <a:ext cx="4040188" cy="1937584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BasicTypes</a:t>
            </a:r>
            <a:endParaRPr lang="en-US" sz="2000" dirty="0" smtClean="0"/>
          </a:p>
          <a:p>
            <a:pPr lvl="1"/>
            <a:r>
              <a:rPr lang="en-US" sz="1800" dirty="0" smtClean="0"/>
              <a:t>Integer, String, Long, …</a:t>
            </a:r>
          </a:p>
          <a:p>
            <a:r>
              <a:rPr lang="en-US" sz="2000" dirty="0" err="1" smtClean="0"/>
              <a:t>ArrayTypes</a:t>
            </a:r>
            <a:endParaRPr lang="en-US" sz="2000" dirty="0" smtClean="0"/>
          </a:p>
          <a:p>
            <a:r>
              <a:rPr lang="en-US" sz="2000" dirty="0" smtClean="0"/>
              <a:t>Writable (Hadoop Interface)</a:t>
            </a:r>
          </a:p>
          <a:p>
            <a:r>
              <a:rPr lang="en-US" sz="2000" dirty="0" err="1" smtClean="0"/>
              <a:t>GenericTypes</a:t>
            </a:r>
            <a:r>
              <a:rPr lang="en-US" sz="2000" dirty="0" smtClean="0"/>
              <a:t> (Unknown)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954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2248</Words>
  <Application>Microsoft Office PowerPoint</Application>
  <PresentationFormat>On-screen Show (4:3)</PresentationFormat>
  <Paragraphs>721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Avenir Next Demi Bold</vt:lpstr>
      <vt:lpstr>Avenir Next Regular</vt:lpstr>
      <vt:lpstr>Calibri</vt:lpstr>
      <vt:lpstr>Consolas</vt:lpstr>
      <vt:lpstr>Helvetica Neue</vt:lpstr>
      <vt:lpstr>Menlo</vt:lpstr>
      <vt:lpstr>Wingdings</vt:lpstr>
      <vt:lpstr>1_Office Theme</vt:lpstr>
      <vt:lpstr>Apache Flink® Training</vt:lpstr>
      <vt:lpstr>PowerPoint Presentation</vt:lpstr>
      <vt:lpstr>Apache Flink Type System</vt:lpstr>
      <vt:lpstr>Why has Flink its own Type system?</vt:lpstr>
      <vt:lpstr>Why should I care about it?</vt:lpstr>
      <vt:lpstr>Type Extraction in the “Pre-Flight” Phase</vt:lpstr>
      <vt:lpstr>Type Extraction Example</vt:lpstr>
      <vt:lpstr>Available Types</vt:lpstr>
      <vt:lpstr>Atomic Types</vt:lpstr>
      <vt:lpstr>Atomic Types</vt:lpstr>
      <vt:lpstr>Composite Types</vt:lpstr>
      <vt:lpstr>Defining Keys</vt:lpstr>
      <vt:lpstr>Keyed Operations on Composite Types</vt:lpstr>
      <vt:lpstr>An Example: Join</vt:lpstr>
      <vt:lpstr>An Example: Join</vt:lpstr>
      <vt:lpstr>An Example: Join</vt:lpstr>
      <vt:lpstr>An Example: Join</vt:lpstr>
      <vt:lpstr>An Example: Join</vt:lpstr>
      <vt:lpstr>An Example: Join</vt:lpstr>
      <vt:lpstr>An Example: Join</vt:lpstr>
      <vt:lpstr>An Example: Join</vt:lpstr>
      <vt:lpstr>Plain Old Java Objects (POJO)</vt:lpstr>
      <vt:lpstr>Advanced Sources and Sinks</vt:lpstr>
      <vt:lpstr>Data Access Stack in Flink</vt:lpstr>
      <vt:lpstr>File Systems</vt:lpstr>
      <vt:lpstr>Input/Output Formats</vt:lpstr>
      <vt:lpstr>The power of our Hadoop InputFormat support</vt:lpstr>
      <vt:lpstr>Final notes</vt:lpstr>
      <vt:lpstr>Transformations &amp; Functions</vt:lpstr>
      <vt:lpstr>Available Transformations</vt:lpstr>
      <vt:lpstr>map-transformations</vt:lpstr>
      <vt:lpstr>Grouping and Reducing</vt:lpstr>
      <vt:lpstr>Functional Reduce</vt:lpstr>
      <vt:lpstr>Group Reduce</vt:lpstr>
      <vt:lpstr>AllReduce</vt:lpstr>
      <vt:lpstr>CoGroup</vt:lpstr>
      <vt:lpstr>CoGroup in other words</vt:lpstr>
      <vt:lpstr>Combiner</vt:lpstr>
      <vt:lpstr>Combiner</vt:lpstr>
      <vt:lpstr>RichFunctions</vt:lpstr>
      <vt:lpstr>RichFunctions &amp; RuntimeContext</vt:lpstr>
      <vt:lpstr>Further Concepts</vt:lpstr>
      <vt:lpstr>Broadcast Variables</vt:lpstr>
      <vt:lpstr>Broadcast variables</vt:lpstr>
      <vt:lpstr>Accumulators</vt:lpstr>
      <vt:lpstr>Accumulators - Usage</vt:lpstr>
      <vt:lpstr>Accumulators – Get Results</vt:lpstr>
      <vt:lpstr>Accumulators</vt:lpstr>
      <vt:lpstr>Table API</vt:lpstr>
      <vt:lpstr>Filtered “Word Count” with Table API</vt:lpstr>
      <vt:lpstr>The full WordCount example</vt:lpstr>
      <vt:lpstr>The full WordCount example</vt:lpstr>
      <vt:lpstr>The full WordCount example</vt:lpstr>
      <vt:lpstr>The full WordCount example</vt:lpstr>
      <vt:lpstr>Table API</vt:lpstr>
      <vt:lpstr>Table API - Highlights</vt:lpstr>
    </vt:vector>
  </TitlesOfParts>
  <Company>data Artisans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robert-da-win7</cp:lastModifiedBy>
  <cp:revision>259</cp:revision>
  <dcterms:created xsi:type="dcterms:W3CDTF">2015-01-22T00:00:06Z</dcterms:created>
  <dcterms:modified xsi:type="dcterms:W3CDTF">2015-06-01T15:31:59Z</dcterms:modified>
</cp:coreProperties>
</file>