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3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0" r:id="rId14"/>
    <p:sldId id="312" r:id="rId15"/>
    <p:sldId id="314" r:id="rId16"/>
    <p:sldId id="315" r:id="rId17"/>
    <p:sldId id="320" r:id="rId18"/>
    <p:sldId id="325" r:id="rId19"/>
    <p:sldId id="327" r:id="rId20"/>
    <p:sldId id="326" r:id="rId21"/>
    <p:sldId id="316" r:id="rId22"/>
    <p:sldId id="318" r:id="rId23"/>
    <p:sldId id="319" r:id="rId24"/>
    <p:sldId id="328" r:id="rId25"/>
    <p:sldId id="317" r:id="rId26"/>
    <p:sldId id="361" r:id="rId27"/>
    <p:sldId id="362" r:id="rId28"/>
    <p:sldId id="345" r:id="rId29"/>
    <p:sldId id="346" r:id="rId30"/>
    <p:sldId id="347" r:id="rId31"/>
    <p:sldId id="370" r:id="rId32"/>
    <p:sldId id="371" r:id="rId33"/>
    <p:sldId id="372" r:id="rId34"/>
    <p:sldId id="373" r:id="rId35"/>
    <p:sldId id="323" r:id="rId36"/>
    <p:sldId id="363" r:id="rId37"/>
    <p:sldId id="36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7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13.10.15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DataStream API Advanced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48" y="6226328"/>
            <a:ext cx="187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August 26,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89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6"/>
            <a:ext cx="8481819" cy="4881974"/>
          </a:xfrm>
        </p:spPr>
        <p:txBody>
          <a:bodyPr>
            <a:normAutofit/>
          </a:bodyPr>
          <a:lstStyle/>
          <a:p>
            <a:r>
              <a:rPr lang="en-US" dirty="0" smtClean="0"/>
              <a:t>Define keys by field name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DataStream&lt;Person&gt; </a:t>
            </a:r>
            <a:r>
              <a:rPr lang="en-US" sz="2200" dirty="0">
                <a:latin typeface="Menlo Regular"/>
                <a:cs typeface="Menlo Regular"/>
              </a:rPr>
              <a:t>p</a:t>
            </a:r>
            <a:r>
              <a:rPr lang="en-US" sz="2200" dirty="0" smtClean="0">
                <a:latin typeface="Menlo Regular"/>
                <a:cs typeface="Menlo Regular"/>
              </a:rPr>
              <a:t>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“name”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3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CaseClasses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case classes are natively supported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case class Person(id: </a:t>
            </a:r>
            <a:r>
              <a:rPr lang="en-US" sz="2200" dirty="0" err="1" smtClean="0">
                <a:latin typeface="Menlo Regular"/>
                <a:cs typeface="Menlo Regular"/>
              </a:rPr>
              <a:t>Int</a:t>
            </a:r>
            <a:r>
              <a:rPr lang="en-US" sz="2200" dirty="0" smtClean="0">
                <a:latin typeface="Menlo Regular"/>
                <a:cs typeface="Menlo Regular"/>
              </a:rPr>
              <a:t>, name: String)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d: DataStream[Person] =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	</a:t>
            </a:r>
            <a:r>
              <a:rPr lang="en-US" sz="2200" dirty="0" smtClean="0">
                <a:latin typeface="Menlo Regular"/>
                <a:cs typeface="Menlo Regular"/>
              </a:rPr>
              <a:t>   </a:t>
            </a:r>
            <a:r>
              <a:rPr lang="en-US" sz="2200" dirty="0" err="1" smtClean="0">
                <a:latin typeface="Menlo Regular"/>
                <a:cs typeface="Menlo Regular"/>
              </a:rPr>
              <a:t>env.fromElements</a:t>
            </a:r>
            <a:r>
              <a:rPr lang="en-US" sz="2200" dirty="0" smtClean="0">
                <a:latin typeface="Menlo Regular"/>
                <a:cs typeface="Menlo Regular"/>
              </a:rPr>
              <a:t>(Person(1, “Bob”)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r>
              <a:rPr lang="en-US" dirty="0" smtClean="0"/>
              <a:t>Define keys by field name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use field “name” as key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“name”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Composite &amp; Nested </a:t>
            </a:r>
            <a:r>
              <a:rPr lang="en-US" dirty="0"/>
              <a:t>K</a:t>
            </a:r>
            <a:r>
              <a:rPr lang="en-US" dirty="0" smtClean="0"/>
              <a:t>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20" y="1277112"/>
            <a:ext cx="8229600" cy="57257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DataStream&lt;</a:t>
            </a:r>
            <a:r>
              <a:rPr lang="en-US" sz="5500" dirty="0">
                <a:latin typeface="Menlo Regular"/>
                <a:cs typeface="Menlo Regular"/>
              </a:rPr>
              <a:t>Tuple3&lt;String, Person, Double&gt;&gt; </a:t>
            </a:r>
            <a:r>
              <a:rPr lang="en-US" sz="5500" dirty="0" smtClean="0">
                <a:latin typeface="Menlo Regular"/>
                <a:cs typeface="Menlo Regular"/>
              </a:rPr>
              <a:t>d;</a:t>
            </a:r>
            <a:endParaRPr lang="en-US" sz="5500" dirty="0">
              <a:latin typeface="Menlo Regular"/>
              <a:cs typeface="Menlo Regular"/>
            </a:endParaRPr>
          </a:p>
          <a:p>
            <a:endParaRPr lang="en-US" sz="4300" dirty="0" smtClean="0"/>
          </a:p>
          <a:p>
            <a:r>
              <a:rPr lang="en-US" sz="7000" dirty="0" smtClean="0"/>
              <a:t>Composite keys are supported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both long fields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0, 1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Nested fields can be used as types</a:t>
            </a:r>
          </a:p>
          <a:p>
            <a:endParaRPr lang="en-US" sz="2500" dirty="0" smtClean="0"/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// group on nested “name” field</a:t>
            </a:r>
          </a:p>
          <a:p>
            <a:pPr marL="0" indent="0">
              <a:buNone/>
            </a:pPr>
            <a:r>
              <a:rPr lang="en-US" sz="5500" dirty="0" err="1" smtClean="0">
                <a:latin typeface="Menlo Regular"/>
                <a:cs typeface="Menlo Regular"/>
              </a:rPr>
              <a:t>d.groupBy</a:t>
            </a:r>
            <a:r>
              <a:rPr lang="en-US" sz="5500" dirty="0" smtClean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“f1.name”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7000" dirty="0" smtClean="0"/>
              <a:t>Full types can be used as key using “*” wildcard</a:t>
            </a:r>
          </a:p>
          <a:p>
            <a:endParaRPr lang="en-US" sz="2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5500" dirty="0" smtClean="0">
                <a:latin typeface="Menlo Regular"/>
                <a:cs typeface="Menlo Regular"/>
              </a:rPr>
              <a:t>/</a:t>
            </a:r>
            <a:r>
              <a:rPr lang="en-US" sz="5500" dirty="0">
                <a:latin typeface="Menlo Regular"/>
                <a:cs typeface="Menlo Regular"/>
              </a:rPr>
              <a:t>/ group on </a:t>
            </a:r>
            <a:r>
              <a:rPr lang="en-US" sz="5500" dirty="0" smtClean="0">
                <a:latin typeface="Menlo Regular"/>
                <a:cs typeface="Menlo Regular"/>
              </a:rPr>
              <a:t>complete nested </a:t>
            </a:r>
            <a:r>
              <a:rPr lang="en-US" sz="5500" dirty="0" err="1" smtClean="0">
                <a:latin typeface="Menlo Regular"/>
                <a:cs typeface="Menlo Regular"/>
              </a:rPr>
              <a:t>Pojo</a:t>
            </a:r>
            <a:r>
              <a:rPr lang="en-US" sz="5500" dirty="0" smtClean="0">
                <a:latin typeface="Menlo Regular"/>
                <a:cs typeface="Menlo Regular"/>
              </a:rPr>
              <a:t> </a:t>
            </a:r>
            <a:r>
              <a:rPr lang="en-US" sz="5500" dirty="0">
                <a:latin typeface="Menlo Regular"/>
                <a:cs typeface="Menlo Regular"/>
              </a:rPr>
              <a:t>field</a:t>
            </a:r>
          </a:p>
          <a:p>
            <a:pPr marL="0" indent="0">
              <a:buNone/>
            </a:pPr>
            <a:r>
              <a:rPr lang="en-US" sz="5500" dirty="0" err="1">
                <a:latin typeface="Menlo Regular"/>
                <a:cs typeface="Menlo Regular"/>
              </a:rPr>
              <a:t>d.groupBy</a:t>
            </a:r>
            <a:r>
              <a:rPr lang="en-US" sz="5500" dirty="0">
                <a:latin typeface="Menlo Regular"/>
                <a:cs typeface="Menlo Regular"/>
              </a:rPr>
              <a:t>(</a:t>
            </a:r>
            <a:r>
              <a:rPr lang="en-US" sz="55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“f1.*”</a:t>
            </a:r>
            <a:r>
              <a:rPr lang="en-US" sz="55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3500" dirty="0" smtClean="0">
              <a:latin typeface="Menlo Regular"/>
              <a:cs typeface="Menlo Regular"/>
            </a:endParaRPr>
          </a:p>
          <a:p>
            <a:pPr lvl="1"/>
            <a:r>
              <a:rPr lang="en-US" sz="6600" dirty="0" smtClean="0"/>
              <a:t>“*” wildcard can also be used for atomic types</a:t>
            </a:r>
            <a:endParaRPr lang="en-US" sz="6600" dirty="0"/>
          </a:p>
          <a:p>
            <a:pPr marL="0" indent="0">
              <a:buNone/>
            </a:pPr>
            <a:endParaRPr lang="en-US" sz="5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Keys can be computed using </a:t>
            </a:r>
            <a:r>
              <a:rPr lang="en-US" dirty="0" err="1" smtClean="0"/>
              <a:t>KeySelectors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public class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implements    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       </a:t>
            </a:r>
            <a:r>
              <a:rPr lang="en-US" sz="2200" dirty="0" err="1" smtClean="0">
                <a:latin typeface="Menlo Regular"/>
                <a:cs typeface="Menlo Regular"/>
              </a:rPr>
              <a:t>KeySelector</a:t>
            </a:r>
            <a:r>
              <a:rPr lang="en-US" sz="2200" dirty="0" smtClean="0">
                <a:latin typeface="Menlo Regular"/>
                <a:cs typeface="Menlo Regular"/>
              </a:rPr>
              <a:t>&lt;Tuple2&lt;Long, Long&gt;, Long&gt; {</a:t>
            </a:r>
          </a:p>
          <a:p>
            <a:pPr marL="0" indent="0">
              <a:buNone/>
            </a:pPr>
            <a:endParaRPr lang="en-US" sz="2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public Long </a:t>
            </a:r>
            <a:r>
              <a:rPr lang="en-US" sz="2200" dirty="0" err="1" smtClean="0">
                <a:latin typeface="Menlo Regular"/>
                <a:cs typeface="Menlo Regular"/>
              </a:rPr>
              <a:t>getKey</a:t>
            </a:r>
            <a:r>
              <a:rPr lang="en-US" sz="2200" dirty="0" smtClean="0">
                <a:latin typeface="Menlo Regular"/>
                <a:cs typeface="Menlo Regular"/>
              </a:rPr>
              <a:t>(Tuple2&lt;Long, Long&gt; t) {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    return t.f0 + t.f1;</a:t>
            </a: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smtClean="0">
                <a:latin typeface="Menlo Regular"/>
                <a:cs typeface="Menlo Regular"/>
              </a:rPr>
              <a:t>}}</a:t>
            </a:r>
          </a:p>
          <a:p>
            <a:pPr marL="0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DataStream&lt;Tuple2&lt;</a:t>
            </a:r>
            <a:r>
              <a:rPr lang="en-US" sz="2200" dirty="0" err="1" smtClean="0">
                <a:latin typeface="Menlo Regular"/>
                <a:cs typeface="Menlo Regular"/>
              </a:rPr>
              <a:t>Long,Long</a:t>
            </a:r>
            <a:r>
              <a:rPr lang="en-US" sz="2200" dirty="0" smtClean="0">
                <a:latin typeface="Menlo Regular"/>
                <a:cs typeface="Menlo Regular"/>
              </a:rPr>
              <a:t>&gt;&gt; d = …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SumKeySelector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()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  <a:endParaRPr lang="en-US" sz="2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4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and Aggregates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72532" cy="46517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Aggregations on </a:t>
            </a:r>
            <a:r>
              <a:rPr lang="en-US" dirty="0" err="1" smtClean="0"/>
              <a:t>DataStreams</a:t>
            </a:r>
            <a:r>
              <a:rPr lang="en-US" dirty="0" smtClean="0"/>
              <a:t> are different from aggregations on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lvl="1"/>
            <a:r>
              <a:rPr lang="en-US" dirty="0" smtClean="0"/>
              <a:t>e.g., it is not possible to count all elements of a DataStream – they are infinite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DataStream aggregations make sense on windowed streams</a:t>
            </a:r>
          </a:p>
          <a:p>
            <a:pPr lvl="1"/>
            <a:r>
              <a:rPr lang="en-US" dirty="0" smtClean="0"/>
              <a:t>i.e., a window of the "latest" elements of a stream</a:t>
            </a:r>
          </a:p>
          <a:p>
            <a:pPr lvl="8"/>
            <a:endParaRPr lang="en-US" dirty="0"/>
          </a:p>
          <a:p>
            <a:r>
              <a:rPr lang="en-US" dirty="0" smtClean="0"/>
              <a:t>Windows can be defined on grouped and partitioned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every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8712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Tumbling time window</a:t>
            </a:r>
          </a:p>
          <a:p>
            <a:pPr lvl="1"/>
            <a:r>
              <a:rPr lang="en-US" sz="2000" dirty="0" smtClean="0">
                <a:latin typeface="Menlo Regular"/>
                <a:cs typeface="Menlo Regular"/>
              </a:rPr>
              <a:t>.window(</a:t>
            </a:r>
            <a:r>
              <a:rPr lang="en-US" sz="2000" dirty="0" err="1" smtClean="0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(1, </a:t>
            </a:r>
            <a:r>
              <a:rPr lang="en-US" sz="2000" dirty="0" err="1" smtClean="0">
                <a:latin typeface="Menlo Regular"/>
                <a:cs typeface="Menlo Regular"/>
              </a:rPr>
              <a:t>TimeUnit.MINUTES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lvl="7"/>
            <a:endParaRPr lang="en-US" sz="16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Sliding time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 smtClean="0">
                <a:latin typeface="Menlo Regular"/>
                <a:cs typeface="Menlo Regular"/>
              </a:rPr>
              <a:t>(60,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  .every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err="1">
                <a:latin typeface="Menlo Regular"/>
                <a:cs typeface="Menlo Regular"/>
              </a:rPr>
              <a:t>Time.of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dirty="0" smtClean="0">
                <a:latin typeface="Menlo Regular"/>
                <a:cs typeface="Menlo Regular"/>
              </a:rPr>
              <a:t>10, </a:t>
            </a:r>
            <a:r>
              <a:rPr lang="en-US" sz="2000" dirty="0" err="1" smtClean="0">
                <a:latin typeface="Menlo Regular"/>
                <a:cs typeface="Menlo Regular"/>
              </a:rPr>
              <a:t>TimeUnit.SECONDS</a:t>
            </a:r>
            <a:r>
              <a:rPr lang="en-US" sz="2000" dirty="0" smtClean="0">
                <a:latin typeface="Menlo Regular"/>
                <a:cs typeface="Menlo Regular"/>
              </a:rPr>
              <a:t>))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				</a:t>
            </a:r>
          </a:p>
          <a:p>
            <a:r>
              <a:rPr lang="en-US" dirty="0" smtClean="0"/>
              <a:t>Count-based sliding window</a:t>
            </a:r>
          </a:p>
          <a:p>
            <a:pPr lvl="1"/>
            <a:r>
              <a:rPr lang="en-US" sz="2000" dirty="0">
                <a:latin typeface="Menlo Regular"/>
                <a:cs typeface="Menlo Regular"/>
              </a:rPr>
              <a:t>.window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(1000))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 .every(</a:t>
            </a:r>
            <a:r>
              <a:rPr lang="en-US" sz="2000" dirty="0" err="1" smtClean="0">
                <a:latin typeface="Menlo Regular"/>
                <a:cs typeface="Menlo Regular"/>
              </a:rPr>
              <a:t>Count.of</a:t>
            </a:r>
            <a:r>
              <a:rPr lang="en-US" sz="2000" dirty="0" smtClean="0">
                <a:latin typeface="Menlo Regular"/>
                <a:cs typeface="Menlo Regular"/>
              </a:rPr>
              <a:t>(10))</a:t>
            </a: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3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Aggregations on Windowed </a:t>
            </a:r>
            <a:r>
              <a:rPr lang="en-US" sz="3200" dirty="0"/>
              <a:t>S</a:t>
            </a:r>
            <a:r>
              <a:rPr lang="en-US" sz="3200" dirty="0" smtClean="0"/>
              <a:t>treams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2685"/>
            <a:ext cx="8229600" cy="3627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DataStream&lt;Tuple2&lt;String, Integer&gt;&gt; passengers 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 and keep last 1 minute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worth of data sliding the window every 10 seconds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count passengers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employees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.window(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TimeUnit.MINUTES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.every(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Time.of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(10,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TimeUnit.SECONDS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</a:t>
            </a: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0889" y="5432203"/>
            <a:ext cx="3545911" cy="707886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</a:t>
            </a:r>
            <a:r>
              <a:rPr lang="en-US" sz="2000" b="1" dirty="0">
                <a:latin typeface="American Typewriter"/>
                <a:cs typeface="American Typewriter"/>
              </a:rPr>
              <a:t>: </a:t>
            </a:r>
            <a:r>
              <a:rPr lang="en-US" sz="2000" b="1" dirty="0" smtClean="0">
                <a:latin typeface="American Typewriter"/>
                <a:cs typeface="American Typewriter"/>
              </a:rPr>
              <a:t>0.9 -&gt; 0.10 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err="1" smtClean="0">
                <a:latin typeface="American Typewriter"/>
                <a:cs typeface="American Typewriter"/>
              </a:rPr>
              <a:t>mapWindow</a:t>
            </a:r>
            <a:r>
              <a:rPr lang="en-US" sz="2000" dirty="0" smtClean="0">
                <a:latin typeface="American Typewriter"/>
                <a:cs typeface="American Typewriter"/>
              </a:rPr>
              <a:t> becomes apply</a:t>
            </a:r>
            <a:endParaRPr lang="en-US" sz="20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3719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WindowMapFunction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mapWindow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persons, 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persons)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&lt;&gt;(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0726" y="5982770"/>
            <a:ext cx="6293615" cy="707886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</a:t>
            </a:r>
            <a:r>
              <a:rPr lang="en-US" sz="2000" b="1" dirty="0">
                <a:latin typeface="American Typewriter"/>
                <a:cs typeface="American Typewriter"/>
              </a:rPr>
              <a:t>: </a:t>
            </a:r>
            <a:r>
              <a:rPr lang="en-US" sz="2000" b="1" dirty="0" smtClean="0">
                <a:latin typeface="American Typewriter"/>
                <a:cs typeface="American Typewriter"/>
              </a:rPr>
              <a:t>0.9 -&gt; 0.10 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err="1" smtClean="0">
                <a:latin typeface="American Typewriter"/>
                <a:cs typeface="American Typewriter"/>
              </a:rPr>
              <a:t>WindowMapFunction</a:t>
            </a:r>
            <a:r>
              <a:rPr lang="en-US" sz="2000" dirty="0" smtClean="0">
                <a:latin typeface="American Typewriter"/>
                <a:cs typeface="American Typewriter"/>
              </a:rPr>
              <a:t> becomes </a:t>
            </a:r>
            <a:r>
              <a:rPr lang="en-US" sz="2000" dirty="0" err="1" smtClean="0">
                <a:latin typeface="American Typewriter"/>
                <a:cs typeface="American Typewriter"/>
              </a:rPr>
              <a:t>WindowFunction</a:t>
            </a:r>
            <a:endParaRPr lang="en-US" sz="20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229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and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 of data can Flink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1310" y="5773784"/>
            <a:ext cx="2742168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Identical to </a:t>
            </a:r>
            <a:r>
              <a:rPr lang="en-US" sz="2400" dirty="0" err="1" smtClean="0">
                <a:latin typeface="American Typewriter"/>
                <a:cs typeface="American Typewriter"/>
              </a:rPr>
              <a:t>DataSet</a:t>
            </a:r>
            <a:r>
              <a:rPr lang="en-US" sz="2400" dirty="0" smtClean="0">
                <a:latin typeface="American Typewriter"/>
                <a:cs typeface="American Typewriter"/>
              </a:rPr>
              <a:t> API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Operations on Windowed Streams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mapWindow</a:t>
            </a:r>
            <a:endParaRPr lang="en-US" dirty="0" smtClean="0"/>
          </a:p>
          <a:p>
            <a:pPr lvl="1"/>
            <a:r>
              <a:rPr lang="en-US" dirty="0" smtClean="0"/>
              <a:t>Do something over the whole window</a:t>
            </a:r>
          </a:p>
          <a:p>
            <a:r>
              <a:rPr lang="en-US" dirty="0" err="1" smtClean="0"/>
              <a:t>reduceWindow</a:t>
            </a:r>
            <a:endParaRPr lang="en-US" dirty="0" smtClean="0"/>
          </a:p>
          <a:p>
            <a:pPr lvl="1"/>
            <a:r>
              <a:rPr lang="en-US" dirty="0" smtClean="0"/>
              <a:t>Apply a functional reduce function to the window</a:t>
            </a:r>
          </a:p>
          <a:p>
            <a:r>
              <a:rPr lang="en-US" dirty="0" smtClean="0"/>
              <a:t>Aggregates:</a:t>
            </a:r>
            <a:r>
              <a:rPr lang="en-US" dirty="0"/>
              <a:t> </a:t>
            </a:r>
            <a:r>
              <a:rPr lang="en-US" dirty="0" smtClean="0"/>
              <a:t>sum, min, max, and others</a:t>
            </a:r>
          </a:p>
          <a:p>
            <a:r>
              <a:rPr lang="en-US" dirty="0" smtClean="0"/>
              <a:t>flatten</a:t>
            </a:r>
          </a:p>
          <a:p>
            <a:pPr lvl="1"/>
            <a:r>
              <a:rPr lang="en-US" dirty="0" smtClean="0"/>
              <a:t>Get back a regular DataStream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478" y="5110501"/>
            <a:ext cx="4263294" cy="1015663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merican Typewriter"/>
                <a:cs typeface="American Typewriter"/>
              </a:rPr>
              <a:t>Warning</a:t>
            </a:r>
            <a:r>
              <a:rPr lang="en-US" sz="2000" b="1" dirty="0">
                <a:latin typeface="American Typewriter"/>
                <a:cs typeface="American Typewriter"/>
              </a:rPr>
              <a:t>: </a:t>
            </a:r>
            <a:r>
              <a:rPr lang="en-US" sz="2000" b="1" dirty="0" smtClean="0">
                <a:latin typeface="American Typewriter"/>
                <a:cs typeface="American Typewriter"/>
              </a:rPr>
              <a:t>0.9 -&gt; 0.10 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err="1" smtClean="0">
                <a:latin typeface="American Typewriter"/>
                <a:cs typeface="American Typewriter"/>
              </a:rPr>
              <a:t>mapWindow</a:t>
            </a:r>
            <a:r>
              <a:rPr lang="en-US" sz="2000" dirty="0" smtClean="0">
                <a:latin typeface="American Typewriter"/>
                <a:cs typeface="American Typewriter"/>
              </a:rPr>
              <a:t> becomes apply</a:t>
            </a:r>
          </a:p>
          <a:p>
            <a:r>
              <a:rPr lang="en-US" sz="2000" dirty="0" err="1" smtClean="0">
                <a:latin typeface="American Typewriter"/>
                <a:cs typeface="American Typewriter"/>
              </a:rPr>
              <a:t>reduceWindow</a:t>
            </a:r>
            <a:r>
              <a:rPr lang="en-US" sz="2000" dirty="0" smtClean="0">
                <a:latin typeface="American Typewriter"/>
                <a:cs typeface="American Typewriter"/>
              </a:rPr>
              <a:t> becomes reduce</a:t>
            </a:r>
            <a:endParaRPr lang="en-US" sz="20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0169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S</a:t>
            </a:r>
            <a:r>
              <a:rPr lang="en-US" dirty="0" smtClean="0"/>
              <a:t>treams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86004"/>
            <a:ext cx="8229600" cy="2540159"/>
          </a:xfrm>
        </p:spPr>
        <p:txBody>
          <a:bodyPr>
            <a:normAutofit/>
          </a:bodyPr>
          <a:lstStyle/>
          <a:p>
            <a:r>
              <a:rPr lang="en-US" dirty="0" smtClean="0"/>
              <a:t>Sometimes several </a:t>
            </a:r>
            <a:r>
              <a:rPr lang="en-US" dirty="0" err="1" smtClean="0"/>
              <a:t>DataStreams</a:t>
            </a:r>
            <a:r>
              <a:rPr lang="en-US" dirty="0" smtClean="0"/>
              <a:t> need to be correlated with each other and share state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i="1" dirty="0" smtClean="0"/>
              <a:t>connect</a:t>
            </a:r>
            <a:r>
              <a:rPr lang="en-US" dirty="0" smtClean="0"/>
              <a:t> or </a:t>
            </a:r>
            <a:r>
              <a:rPr lang="en-US" i="1" dirty="0" smtClean="0"/>
              <a:t>join</a:t>
            </a:r>
            <a:r>
              <a:rPr lang="en-US" dirty="0" smtClean="0"/>
              <a:t> two </a:t>
            </a:r>
            <a:r>
              <a:rPr lang="en-US" dirty="0" err="1" smtClean="0"/>
              <a:t>DataStreams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52686"/>
            <a:ext cx="8229600" cy="182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1789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8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DataStream</a:t>
            </a:r>
            <a:r>
              <a:rPr lang="en-US" sz="1800" dirty="0" smtClean="0">
                <a:latin typeface="Menlo"/>
              </a:rPr>
              <a:t>&lt;Integer&gt; 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800" dirty="0" err="1" smtClean="0">
                <a:latin typeface="Menlo"/>
              </a:rPr>
              <a:t>strings.connect</a:t>
            </a:r>
            <a:r>
              <a:rPr lang="en-US" sz="1800" dirty="0" smtClean="0">
                <a:latin typeface="Menlo"/>
              </a:rPr>
              <a:t>(</a:t>
            </a:r>
            <a:r>
              <a:rPr lang="en-US" sz="1800" dirty="0" err="1" smtClean="0">
                <a:latin typeface="Menlo"/>
              </a:rPr>
              <a:t>ints</a:t>
            </a:r>
            <a:r>
              <a:rPr lang="en-US" sz="18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.map(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800" dirty="0" smtClean="0"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CoMapFunction</a:t>
            </a:r>
            <a:r>
              <a:rPr lang="en-US" sz="1800" dirty="0" smtClean="0">
                <a:latin typeface="Menlo"/>
              </a:rPr>
              <a:t>&lt;</a:t>
            </a:r>
            <a:r>
              <a:rPr lang="en-US" sz="1800" dirty="0" err="1" smtClean="0">
                <a:latin typeface="Menlo"/>
              </a:rPr>
              <a:t>Integer,String,Boolean</a:t>
            </a:r>
            <a:r>
              <a:rPr lang="en-US" sz="18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map1</a:t>
            </a:r>
            <a:r>
              <a:rPr lang="en-US" sz="1800" dirty="0" smtClean="0">
                <a:latin typeface="Menlo"/>
              </a:rPr>
              <a:t> (Integer value) {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	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return true</a:t>
            </a:r>
            <a:r>
              <a:rPr lang="en-US" sz="1800" dirty="0" smtClean="0">
                <a:latin typeface="Menlo"/>
              </a:rPr>
              <a:t>;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</a:t>
            </a:r>
            <a:r>
              <a:rPr lang="en-US" sz="1800" dirty="0" smtClean="0">
                <a:latin typeface="Menlo"/>
              </a:rPr>
              <a:t>	</a:t>
            </a:r>
            <a:r>
              <a:rPr lang="en-US" sz="18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public Boolean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map2</a:t>
            </a:r>
            <a:r>
              <a:rPr lang="en-US" sz="1800" dirty="0" smtClean="0">
                <a:latin typeface="Menlo"/>
              </a:rPr>
              <a:t> (String </a:t>
            </a:r>
            <a:r>
              <a:rPr lang="en-US" sz="1800" dirty="0"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	</a:t>
            </a:r>
            <a:r>
              <a:rPr lang="en-US" sz="1800" b="1" dirty="0">
                <a:solidFill>
                  <a:srgbClr val="000090"/>
                </a:solidFill>
                <a:latin typeface="Menlo"/>
              </a:rPr>
              <a:t>return </a:t>
            </a:r>
            <a:r>
              <a:rPr lang="en-US" sz="1800" b="1" dirty="0" smtClean="0">
                <a:solidFill>
                  <a:srgbClr val="000090"/>
                </a:solidFill>
                <a:latin typeface="Menlo"/>
              </a:rPr>
              <a:t>false</a:t>
            </a:r>
            <a:r>
              <a:rPr lang="en-US" sz="1800" dirty="0" smtClean="0">
                <a:latin typeface="Menlo"/>
              </a:rPr>
              <a:t>;</a:t>
            </a:r>
            <a:endParaRPr lang="en-US" sz="1800" dirty="0"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latin typeface="Menlo"/>
              </a:rPr>
              <a:t>		</a:t>
            </a:r>
            <a:r>
              <a:rPr lang="en-US" sz="1800" dirty="0" smtClean="0">
                <a:latin typeface="Menlo"/>
              </a:rPr>
              <a:t>}</a:t>
            </a:r>
          </a:p>
          <a:p>
            <a:pPr marL="0" indent="0">
              <a:buFont typeface="Wingdings" charset="2"/>
              <a:buNone/>
            </a:pPr>
            <a:r>
              <a:rPr lang="en-US" sz="1800" dirty="0">
                <a:latin typeface="Menlo"/>
              </a:rPr>
              <a:t>}</a:t>
            </a:r>
            <a:r>
              <a:rPr lang="en-US" sz="1800" dirty="0" smtClean="0">
                <a:latin typeface="Menlo"/>
              </a:rPr>
              <a:t>);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963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FlatMap</a:t>
            </a:r>
            <a:r>
              <a:rPr lang="en-US" sz="4000" dirty="0" smtClean="0"/>
              <a:t> on Connected </a:t>
            </a:r>
            <a:r>
              <a:rPr lang="en-US" sz="4000" dirty="0"/>
              <a:t>S</a:t>
            </a:r>
            <a:r>
              <a:rPr lang="en-US" sz="4000" dirty="0" smtClean="0"/>
              <a:t>treams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52685"/>
            <a:ext cx="8229600" cy="4738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DataStream&lt;String&gt; strings = …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DataStream</a:t>
            </a:r>
            <a:r>
              <a:rPr lang="en-US" sz="1600" dirty="0" smtClean="0">
                <a:latin typeface="Menlo"/>
              </a:rPr>
              <a:t>&lt;Integer&gt; 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…</a:t>
            </a:r>
          </a:p>
          <a:p>
            <a:pPr marL="0" indent="0">
              <a:buFont typeface="Wingdings" charset="2"/>
              <a:buNone/>
            </a:pPr>
            <a:endParaRPr lang="en-US" sz="1600" dirty="0" smtClean="0"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Create a </a:t>
            </a:r>
            <a:r>
              <a:rPr lang="en-US" sz="1600" dirty="0" err="1" smtClean="0">
                <a:solidFill>
                  <a:srgbClr val="6D6D6D"/>
                </a:solidFill>
                <a:latin typeface="Menlo"/>
              </a:rPr>
              <a:t>ConnectedDataStream</a:t>
            </a:r>
            <a:endParaRPr lang="en-US" sz="16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Font typeface="Wingdings" charset="2"/>
              <a:buNone/>
            </a:pPr>
            <a:r>
              <a:rPr lang="en-US" sz="1600" dirty="0" err="1" smtClean="0">
                <a:latin typeface="Menlo"/>
              </a:rPr>
              <a:t>strings.connect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ints</a:t>
            </a:r>
            <a:r>
              <a:rPr lang="en-US" sz="1600" dirty="0" smtClean="0">
                <a:latin typeface="Menlo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.</a:t>
            </a:r>
            <a:r>
              <a:rPr lang="en-US" sz="1600" dirty="0" err="1" smtClean="0">
                <a:latin typeface="Menlo"/>
              </a:rPr>
              <a:t>flatMap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new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CoFlatMapFunction</a:t>
            </a:r>
            <a:r>
              <a:rPr lang="en-US" sz="1600" dirty="0" smtClean="0">
                <a:latin typeface="Menlo"/>
              </a:rPr>
              <a:t>&lt;</a:t>
            </a:r>
            <a:r>
              <a:rPr lang="en-US" sz="1600" dirty="0" err="1" smtClean="0">
                <a:latin typeface="Menlo"/>
              </a:rPr>
              <a:t>Integer,String,String</a:t>
            </a:r>
            <a:r>
              <a:rPr lang="en-US" sz="1600" dirty="0" smtClean="0">
                <a:latin typeface="Menlo"/>
              </a:rPr>
              <a:t>&gt;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@Override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flatMap1</a:t>
            </a:r>
            <a:r>
              <a:rPr lang="en-US" sz="1600" dirty="0" smtClean="0">
                <a:latin typeface="Menlo"/>
              </a:rPr>
              <a:t> (Integer value, Collector&lt;String&gt; out) {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dirty="0" err="1" smtClean="0">
                <a:latin typeface="Menlo"/>
              </a:rPr>
              <a:t>value.toString</a:t>
            </a:r>
            <a:r>
              <a:rPr lang="en-US" sz="1600" dirty="0" smtClean="0">
                <a:latin typeface="Menlo"/>
              </a:rPr>
              <a:t>());	</a:t>
            </a:r>
          </a:p>
          <a:p>
            <a:pPr marL="0" indent="0">
              <a:buFont typeface="Wingdings" charset="2"/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>
                <a:latin typeface="Menlo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public void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flatMap2</a:t>
            </a:r>
            <a:r>
              <a:rPr lang="en-US" sz="1600" dirty="0" smtClean="0">
                <a:latin typeface="Menlo"/>
              </a:rPr>
              <a:t> (String value</a:t>
            </a:r>
            <a:r>
              <a:rPr lang="en-US" sz="1600" dirty="0">
                <a:latin typeface="Menlo"/>
              </a:rPr>
              <a:t>, Collector&lt;String&gt; out</a:t>
            </a:r>
            <a:r>
              <a:rPr lang="en-US" sz="1600" dirty="0" smtClean="0">
                <a:latin typeface="Menlo"/>
              </a:rPr>
              <a:t>) </a:t>
            </a:r>
            <a:r>
              <a:rPr lang="en-US" sz="1600" dirty="0"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	</a:t>
            </a:r>
            <a:r>
              <a:rPr lang="en-US" sz="1600" b="1" dirty="0" smtClean="0">
                <a:solidFill>
                  <a:srgbClr val="000090"/>
                </a:solidFill>
                <a:latin typeface="Menlo"/>
              </a:rPr>
              <a:t>for</a:t>
            </a:r>
            <a:r>
              <a:rPr lang="en-US" sz="1600" dirty="0" smtClean="0">
                <a:latin typeface="Menlo"/>
              </a:rPr>
              <a:t> (String word: </a:t>
            </a:r>
            <a:r>
              <a:rPr lang="en-US" sz="1600" dirty="0" err="1" smtClean="0">
                <a:latin typeface="Menlo"/>
              </a:rPr>
              <a:t>value.split</a:t>
            </a:r>
            <a:r>
              <a:rPr lang="en-US" sz="1600" dirty="0" smtClean="0">
                <a:latin typeface="Menlo"/>
              </a:rPr>
              <a:t>(" ")) {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	</a:t>
            </a:r>
            <a:r>
              <a:rPr lang="en-US" sz="1600" dirty="0" err="1" smtClean="0">
                <a:latin typeface="Menlo"/>
              </a:rPr>
              <a:t>out.collect</a:t>
            </a:r>
            <a:r>
              <a:rPr lang="en-US" sz="1600" dirty="0" smtClean="0">
                <a:latin typeface="Menlo"/>
              </a:rPr>
              <a:t>(word)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</a:t>
            </a:r>
            <a:r>
              <a:rPr lang="en-US" sz="1600" dirty="0" smtClean="0">
                <a:latin typeface="Menlo"/>
              </a:rPr>
              <a:t>		}</a:t>
            </a:r>
            <a:r>
              <a:rPr lang="en-US" sz="1600" dirty="0">
                <a:latin typeface="Menlo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Menlo"/>
              </a:rPr>
              <a:t>		}</a:t>
            </a:r>
          </a:p>
          <a:p>
            <a:pPr marL="0" indent="0">
              <a:buFont typeface="Wingdings" charset="2"/>
              <a:buNone/>
            </a:pPr>
            <a:r>
              <a:rPr lang="en-US" sz="1600" dirty="0" smtClean="0">
                <a:latin typeface="Menlo"/>
              </a:rPr>
              <a:t>});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80435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functions and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/>
              <a:t>i</a:t>
            </a:r>
            <a:r>
              <a:rPr lang="en-US" dirty="0" smtClean="0"/>
              <a:t>nterfaces have only one method</a:t>
            </a:r>
          </a:p>
          <a:p>
            <a:pPr lvl="1"/>
            <a:r>
              <a:rPr lang="en-US" dirty="0" smtClean="0"/>
              <a:t>Single abstract method (SAM)</a:t>
            </a:r>
          </a:p>
          <a:p>
            <a:pPr lvl="1"/>
            <a:r>
              <a:rPr lang="en-US" dirty="0" smtClean="0"/>
              <a:t>Support for Java8 Lambda functions</a:t>
            </a:r>
          </a:p>
          <a:p>
            <a:endParaRPr lang="en-US" dirty="0" smtClean="0"/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Additional methods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open(Configuration c)</a:t>
            </a:r>
            <a:endParaRPr lang="en-US" dirty="0">
              <a:latin typeface="Menlo Regular"/>
              <a:cs typeface="Menlo Regular"/>
            </a:endParaRP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close()</a:t>
            </a:r>
          </a:p>
          <a:p>
            <a:pPr lvl="2"/>
            <a:r>
              <a:rPr lang="en-US" dirty="0" err="1" smtClean="0">
                <a:latin typeface="Menlo Regular"/>
                <a:cs typeface="Menlo Regular"/>
              </a:rPr>
              <a:t>getRuntimeContext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RuntimeContext</a:t>
            </a:r>
            <a:r>
              <a:rPr lang="en-US" dirty="0" smtClean="0"/>
              <a:t> has useful methods: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getIndexOfThisSubtask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getNumberOfParallelSubtasks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getExecutionConfig</a:t>
            </a:r>
            <a:r>
              <a:rPr lang="en-US" dirty="0" smtClean="0">
                <a:latin typeface="Menlo Regular"/>
                <a:cs typeface="Menlo Regular"/>
              </a:rPr>
              <a:t>() 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Give access to partitioned 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omputations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DataStream transformations can be </a:t>
            </a:r>
            <a:r>
              <a:rPr lang="en-US" dirty="0" err="1" smtClean="0"/>
              <a:t>stateful</a:t>
            </a:r>
            <a:endParaRPr lang="en-US" dirty="0" smtClean="0"/>
          </a:p>
          <a:p>
            <a:pPr lvl="1"/>
            <a:r>
              <a:rPr lang="en-US" dirty="0" smtClean="0"/>
              <a:t>State is mutable and lives as long as the streaming job is running</a:t>
            </a:r>
          </a:p>
          <a:p>
            <a:pPr lvl="1"/>
            <a:r>
              <a:rPr lang="en-US" dirty="0" smtClean="0"/>
              <a:t>State is recovered with exactly-once semantics by </a:t>
            </a:r>
            <a:r>
              <a:rPr lang="en-US" dirty="0" err="1" smtClean="0"/>
              <a:t>Flink</a:t>
            </a:r>
            <a:r>
              <a:rPr lang="en-US" dirty="0" smtClean="0"/>
              <a:t> after a failure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You can define two kinds of state</a:t>
            </a:r>
          </a:p>
          <a:p>
            <a:pPr lvl="1"/>
            <a:r>
              <a:rPr lang="en-US" dirty="0" smtClean="0"/>
              <a:t>Local state: each parallel task can register some local variables to take part in </a:t>
            </a:r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pPr lvl="1"/>
            <a:r>
              <a:rPr lang="en-US" dirty="0" smtClean="0"/>
              <a:t>Partitioned by key state: an operator on a partitioned by key stream can access and update state corresponding to its key</a:t>
            </a:r>
          </a:p>
          <a:p>
            <a:pPr lvl="1"/>
            <a:r>
              <a:rPr lang="en-US" dirty="0" smtClean="0"/>
              <a:t>Partitioned state will be available in Flink 0.10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874" y="1474376"/>
            <a:ext cx="8743336" cy="46517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aStream.map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String,Long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&gt;,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Checkpointed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long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= 0;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 (String 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+=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();8</a:t>
            </a: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		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value.length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snapshotState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checkpointId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long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checkpointTimestamp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Exception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Long 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@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 smtClean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restoreState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Serializable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state)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Exception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(Long) state;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Flink aims to support all data types</a:t>
            </a:r>
          </a:p>
          <a:p>
            <a:pPr lvl="1"/>
            <a:r>
              <a:rPr lang="en-US" dirty="0" smtClean="0"/>
              <a:t>Ease of programming</a:t>
            </a:r>
          </a:p>
          <a:p>
            <a:pPr lvl="1"/>
            <a:r>
              <a:rPr lang="en-US" dirty="0" smtClean="0"/>
              <a:t>Seamless integration with existing code</a:t>
            </a:r>
          </a:p>
          <a:p>
            <a:pPr lvl="1"/>
            <a:endParaRPr lang="en-US" dirty="0"/>
          </a:p>
          <a:p>
            <a:r>
              <a:rPr lang="en-US" dirty="0" smtClean="0"/>
              <a:t>Programs are analyzed before execution</a:t>
            </a:r>
          </a:p>
          <a:p>
            <a:pPr lvl="1"/>
            <a:r>
              <a:rPr lang="en-US" dirty="0" smtClean="0"/>
              <a:t>Used data types are identified</a:t>
            </a:r>
          </a:p>
          <a:p>
            <a:pPr lvl="1"/>
            <a:r>
              <a:rPr lang="en-US" dirty="0" err="1" smtClean="0"/>
              <a:t>Serializer</a:t>
            </a:r>
            <a:r>
              <a:rPr lang="en-US" dirty="0" smtClean="0"/>
              <a:t> &amp; comparator are configured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Partitioned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651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DataStream&lt;Long&gt; lengths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aStream.groupBy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(0).map (new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endParaRPr lang="en-US" sz="1500" b="1" dirty="0">
              <a:solidFill>
                <a:srgbClr val="000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MapWithCounter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RichMapFunction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&gt;,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Long&gt; 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private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&lt;Long&gt;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Long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map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String,String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value)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update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totalLengthByKey.update.value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 + 1);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(Long) value.f1.length();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 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open</a:t>
            </a:r>
            <a:r>
              <a:rPr lang="en-US" sz="15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(Configuration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conf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getRuntimeContext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.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getOperatorState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("</a:t>
            </a:r>
            <a:r>
              <a:rPr lang="en-US" sz="1500" dirty="0" err="1" smtClean="0">
                <a:solidFill>
                  <a:srgbClr val="000000"/>
                </a:solidFill>
                <a:latin typeface="Menlo"/>
              </a:rPr>
              <a:t>totalLengthByKey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", 0L</a:t>
            </a:r>
            <a:r>
              <a:rPr lang="en-US" sz="1500" smtClean="0">
                <a:solidFill>
                  <a:srgbClr val="000000"/>
                </a:solidFill>
                <a:latin typeface="Menlo"/>
              </a:rPr>
              <a:t>, true)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} 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20" y="5710665"/>
            <a:ext cx="3541476" cy="830997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merican Typewriter"/>
                <a:cs typeface="American Typewriter"/>
              </a:rPr>
              <a:t>Note: </a:t>
            </a:r>
            <a:r>
              <a:rPr lang="en-US" sz="2400" dirty="0" smtClean="0">
                <a:latin typeface="American Typewriter"/>
                <a:cs typeface="American Typewriter"/>
              </a:rPr>
              <a:t>Will be available in Flink 0.10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867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Apache Kafka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and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“Apache Kafka is a distributed, partitioned, replicated commit log service”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Kafka uses Apache Zookeeper for coordination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Kafka maintains feeds of messages in categories called topics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Kafka topic can be read by </a:t>
            </a:r>
            <a:r>
              <a:rPr lang="en-US" dirty="0" err="1" smtClean="0"/>
              <a:t>Flink</a:t>
            </a:r>
            <a:r>
              <a:rPr lang="en-US" dirty="0" smtClean="0"/>
              <a:t> to produce a DataStream, and a DataStream can be written to a Kafka topic</a:t>
            </a:r>
          </a:p>
          <a:p>
            <a:pPr lvl="4"/>
            <a:endParaRPr lang="en-US" dirty="0"/>
          </a:p>
          <a:p>
            <a:r>
              <a:rPr lang="en-US" dirty="0" err="1" smtClean="0"/>
              <a:t>Flink</a:t>
            </a:r>
            <a:r>
              <a:rPr lang="en-US" dirty="0" smtClean="0"/>
              <a:t> coordinates with Kafka to provide recovery in the case of failures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242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Enable </a:t>
            </a:r>
            <a:r>
              <a:rPr lang="en-US" sz="3800" dirty="0" err="1" smtClean="0"/>
              <a:t>checkpointing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dirty="0" smtClean="0"/>
              <a:t>E.g., </a:t>
            </a:r>
            <a:r>
              <a:rPr lang="en-US" sz="2900" dirty="0" err="1" smtClean="0">
                <a:latin typeface="Menlo Regular"/>
                <a:cs typeface="Menlo Regular"/>
              </a:rPr>
              <a:t>env.enableCheckpointing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  <a:r>
              <a:rPr lang="en-US" sz="2900" dirty="0" smtClean="0">
                <a:solidFill>
                  <a:srgbClr val="0000FF"/>
                </a:solidFill>
                <a:latin typeface="Menlo Regular"/>
                <a:cs typeface="Menlo Regular"/>
              </a:rPr>
              <a:t>5000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 smtClean="0"/>
              <a:t>;</a:t>
            </a:r>
          </a:p>
          <a:p>
            <a:endParaRPr lang="en-US" sz="3800" dirty="0" smtClean="0"/>
          </a:p>
          <a:p>
            <a:r>
              <a:rPr lang="en-US" sz="3800" dirty="0" smtClean="0"/>
              <a:t>Add a DataStream source from a Kafka topic</a:t>
            </a:r>
            <a:endParaRPr lang="en-US" sz="38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900" dirty="0" smtClean="0">
                <a:latin typeface="Menlo Regular"/>
                <a:cs typeface="Menlo Regular"/>
              </a:rPr>
              <a:t>Properties props </a:t>
            </a:r>
            <a:r>
              <a:rPr lang="en-US" sz="2900" dirty="0">
                <a:latin typeface="Menlo Regular"/>
                <a:cs typeface="Menlo Regular"/>
              </a:rPr>
              <a:t>=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Properties()</a:t>
            </a:r>
            <a:r>
              <a:rPr lang="en-US" sz="29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zookeeper.connect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“localhost:2181”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bootstrap.servers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900" dirty="0" err="1" smtClean="0">
                <a:latin typeface="Menlo Regular"/>
                <a:cs typeface="Menlo Regular"/>
              </a:rPr>
              <a:t>props.setProperty</a:t>
            </a:r>
            <a:r>
              <a:rPr lang="en-US" sz="2900" dirty="0">
                <a:latin typeface="Menlo Regular"/>
                <a:cs typeface="Menlo Regular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group.id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latin typeface="Menlo Regular"/>
                <a:cs typeface="Menlo Regular"/>
              </a:rPr>
              <a:t>,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myGroup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)</a:t>
            </a:r>
            <a:r>
              <a:rPr lang="en-US" sz="2900" dirty="0">
                <a:latin typeface="Menlo Regular"/>
                <a:cs typeface="Menlo Regular"/>
              </a:rPr>
              <a:t>;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// create a data </a:t>
            </a:r>
            <a:r>
              <a:rPr lang="en-US" sz="2900" dirty="0" smtClean="0">
                <a:latin typeface="Menlo Regular"/>
                <a:cs typeface="Menlo Regular"/>
              </a:rPr>
              <a:t>source</a:t>
            </a:r>
            <a:br>
              <a:rPr lang="en-US" sz="2900" dirty="0" smtClean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DataStream</a:t>
            </a:r>
            <a:r>
              <a:rPr lang="en-US" sz="2900" dirty="0">
                <a:latin typeface="Menlo Regular"/>
                <a:cs typeface="Menlo Regular"/>
              </a:rPr>
              <a:t>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 rides </a:t>
            </a:r>
            <a:r>
              <a:rPr lang="en-US" sz="2900" dirty="0" smtClean="0">
                <a:latin typeface="Menlo Regular"/>
                <a:cs typeface="Menlo Regular"/>
              </a:rPr>
              <a:t>=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 smtClean="0">
                <a:latin typeface="Menlo Regular"/>
                <a:cs typeface="Menlo Regular"/>
              </a:rPr>
              <a:t>env.addSource</a:t>
            </a:r>
            <a:r>
              <a:rPr lang="en-US" sz="29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2900" dirty="0">
                <a:latin typeface="Menlo Regular"/>
                <a:cs typeface="Menlo Regular"/>
              </a:rPr>
              <a:t>		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 smtClean="0">
                <a:latin typeface="Menlo Regular"/>
                <a:cs typeface="Menlo Regular"/>
              </a:rPr>
              <a:t> </a:t>
            </a:r>
            <a:r>
              <a:rPr lang="en-US" sz="2900" dirty="0">
                <a:latin typeface="Menlo Regular"/>
                <a:cs typeface="Menlo Regular"/>
              </a:rPr>
              <a:t>FlinkKafkaConsumer082&lt;</a:t>
            </a:r>
            <a:r>
              <a:rPr lang="en-US" sz="2900" dirty="0" err="1">
                <a:latin typeface="Menlo Regular"/>
                <a:cs typeface="Menlo Regular"/>
              </a:rPr>
              <a:t>TaxiRide</a:t>
            </a:r>
            <a:r>
              <a:rPr lang="en-US" sz="2900" dirty="0">
                <a:latin typeface="Menlo Regular"/>
                <a:cs typeface="Menlo Regular"/>
              </a:rPr>
              <a:t>&gt;(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900" dirty="0" smtClean="0">
                <a:latin typeface="Menlo Regular"/>
                <a:cs typeface="Menlo Regular"/>
              </a:rPr>
              <a:t>,</a:t>
            </a:r>
            <a:r>
              <a:rPr lang="en-US" sz="2900" dirty="0">
                <a:latin typeface="Menlo Regular"/>
                <a:cs typeface="Menlo Regular"/>
              </a:rPr>
              <a:t/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3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900" dirty="0">
                <a:latin typeface="Menlo Regular"/>
                <a:cs typeface="Menlo Regular"/>
              </a:rPr>
              <a:t> </a:t>
            </a:r>
            <a:r>
              <a:rPr lang="en-US" sz="2900" dirty="0" err="1">
                <a:latin typeface="Menlo Regular"/>
                <a:cs typeface="Menlo Regular"/>
              </a:rPr>
              <a:t>TaxiRideSchema</a:t>
            </a:r>
            <a:r>
              <a:rPr lang="en-US" sz="2900" dirty="0">
                <a:latin typeface="Menlo Regular"/>
                <a:cs typeface="Menlo Regular"/>
              </a:rPr>
              <a:t>(),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>
                <a:latin typeface="Menlo Regular"/>
                <a:cs typeface="Menlo Regular"/>
              </a:rPr>
              <a:t>               </a:t>
            </a:r>
            <a:r>
              <a:rPr lang="en-US" sz="2900" dirty="0" smtClean="0">
                <a:latin typeface="Menlo Regular"/>
                <a:cs typeface="Menlo Regular"/>
              </a:rPr>
              <a:t>props</a:t>
            </a:r>
            <a:r>
              <a:rPr lang="en-US" sz="2900" dirty="0">
                <a:latin typeface="Menlo Regular"/>
                <a:cs typeface="Menlo Regular"/>
              </a:rPr>
              <a:t>)</a:t>
            </a:r>
            <a:br>
              <a:rPr lang="en-US" sz="2900" dirty="0">
                <a:latin typeface="Menlo Regular"/>
                <a:cs typeface="Menlo Regular"/>
              </a:rPr>
            </a:br>
            <a:r>
              <a:rPr lang="en-US" sz="2900" dirty="0" smtClean="0">
                <a:latin typeface="Menlo Regular"/>
                <a:cs typeface="Menlo Regular"/>
              </a:rPr>
              <a:t>	</a:t>
            </a:r>
            <a:r>
              <a:rPr lang="en-US" sz="2900" dirty="0">
                <a:latin typeface="Menlo Regular"/>
                <a:cs typeface="Menlo Regular"/>
              </a:rPr>
              <a:t>	</a:t>
            </a:r>
            <a:r>
              <a:rPr lang="en-US" sz="2900" dirty="0" smtClean="0">
                <a:latin typeface="Menlo Regular"/>
                <a:cs typeface="Menlo Regular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5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Kafka sink to a DataStream by providing</a:t>
            </a:r>
          </a:p>
          <a:p>
            <a:pPr lvl="1"/>
            <a:r>
              <a:rPr lang="en-US" dirty="0" smtClean="0"/>
              <a:t>The broker address</a:t>
            </a:r>
          </a:p>
          <a:p>
            <a:pPr lvl="1"/>
            <a:r>
              <a:rPr lang="en-US" dirty="0" smtClean="0"/>
              <a:t>The topic name</a:t>
            </a:r>
          </a:p>
          <a:p>
            <a:pPr lvl="1"/>
            <a:r>
              <a:rPr lang="en-US" dirty="0" smtClean="0"/>
              <a:t>A serialization schema</a:t>
            </a:r>
          </a:p>
          <a:p>
            <a:pPr marL="457200" lvl="1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DataStream</a:t>
            </a:r>
            <a:r>
              <a:rPr lang="en-US" sz="2000" dirty="0">
                <a:latin typeface="Menlo Regular"/>
                <a:cs typeface="Menlo Regular"/>
              </a:rPr>
              <a:t>&lt;String&gt; </a:t>
            </a:r>
            <a:r>
              <a:rPr lang="en-US" sz="2000" dirty="0" err="1" smtClean="0">
                <a:latin typeface="Menlo Regular"/>
                <a:cs typeface="Menlo Regular"/>
              </a:rPr>
              <a:t>aStream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= …</a:t>
            </a:r>
            <a:endParaRPr lang="en-US" sz="20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aStream.addSink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400" b="1" dirty="0" smtClean="0">
                <a:solidFill>
                  <a:srgbClr val="000090"/>
                </a:solidFill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KafkaSink</a:t>
            </a:r>
            <a:r>
              <a:rPr lang="en-US" sz="2000" dirty="0" smtClean="0">
                <a:latin typeface="Menlo Regular"/>
                <a:cs typeface="Menlo Regular"/>
              </a:rPr>
              <a:t>&lt;</a:t>
            </a:r>
            <a:r>
              <a:rPr lang="en-US" sz="2000" dirty="0">
                <a:latin typeface="Menlo Regular"/>
                <a:cs typeface="Menlo Regular"/>
              </a:rPr>
              <a:t>String&gt;(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“localhost:9092”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r>
              <a:rPr lang="en-US" sz="2000" dirty="0" smtClean="0">
                <a:latin typeface="Menlo Regular"/>
                <a:cs typeface="Menlo Regular"/>
              </a:rPr>
              <a:t>// default local broker</a:t>
            </a: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“</a:t>
            </a:r>
            <a:r>
              <a:rPr lang="en-US" sz="1900" b="1" dirty="0" err="1">
                <a:solidFill>
                  <a:srgbClr val="008000"/>
                </a:solidFill>
                <a:latin typeface="Menlo"/>
              </a:rPr>
              <a:t>myTopic</a:t>
            </a:r>
            <a:r>
              <a:rPr lang="en-US" sz="1900" b="1" dirty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2000" dirty="0">
                <a:latin typeface="Menlo Regular"/>
                <a:cs typeface="Menlo Regular"/>
              </a:rPr>
              <a:t>, 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Menlo Regular"/>
                <a:cs typeface="Menlo Regular"/>
              </a:rPr>
              <a:t>new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SimpleStringSchema</a:t>
            </a:r>
            <a:r>
              <a:rPr lang="en-US" sz="2000" dirty="0">
                <a:latin typeface="Menlo Regular"/>
                <a:cs typeface="Menlo Regular"/>
              </a:rPr>
              <a:t>));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API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 </a:t>
            </a:r>
            <a:r>
              <a:rPr lang="en-US" dirty="0"/>
              <a:t>H</a:t>
            </a:r>
            <a:r>
              <a:rPr lang="en-US" dirty="0" smtClean="0"/>
              <a:t>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Iterations (feedback edges)</a:t>
            </a:r>
          </a:p>
          <a:p>
            <a:pPr lvl="1"/>
            <a:r>
              <a:rPr lang="en-US" dirty="0" smtClean="0"/>
              <a:t>Very useful for Machine Learning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More transformations</a:t>
            </a:r>
          </a:p>
          <a:p>
            <a:pPr lvl="1"/>
            <a:r>
              <a:rPr lang="en-US" dirty="0" smtClean="0"/>
              <a:t>union, join,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Flink’s</a:t>
            </a:r>
            <a:r>
              <a:rPr lang="en-US" sz="3600" dirty="0" smtClean="0"/>
              <a:t> Type System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74375"/>
            <a:ext cx="8443843" cy="5247100"/>
          </a:xfrm>
        </p:spPr>
        <p:txBody>
          <a:bodyPr>
            <a:normAutofit/>
          </a:bodyPr>
          <a:lstStyle/>
          <a:p>
            <a:r>
              <a:rPr lang="en-US" dirty="0" smtClean="0"/>
              <a:t>Data types are either</a:t>
            </a:r>
          </a:p>
          <a:p>
            <a:pPr lvl="1"/>
            <a:r>
              <a:rPr lang="en-US" dirty="0" smtClean="0"/>
              <a:t>Atomic types (like Java Primitives)</a:t>
            </a:r>
          </a:p>
          <a:p>
            <a:pPr lvl="1"/>
            <a:r>
              <a:rPr lang="en-US" dirty="0" smtClean="0"/>
              <a:t>Composite types (like Flink Tuples)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Composite types nest other types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Not all data types can be used as keys!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partitions </a:t>
            </a:r>
            <a:r>
              <a:rPr lang="en-US" dirty="0" err="1" smtClean="0"/>
              <a:t>DataStreams</a:t>
            </a:r>
            <a:r>
              <a:rPr lang="en-US" dirty="0" smtClean="0"/>
              <a:t> on keys</a:t>
            </a:r>
          </a:p>
          <a:p>
            <a:pPr lvl="1"/>
            <a:r>
              <a:rPr lang="en-US" dirty="0" smtClean="0"/>
              <a:t>Key types must be comparable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 Types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878398"/>
              </p:ext>
            </p:extLst>
          </p:nvPr>
        </p:nvGraphicFramePr>
        <p:xfrm>
          <a:off x="457200" y="1339169"/>
          <a:ext cx="8229600" cy="502445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84077"/>
                <a:gridCol w="3230376"/>
                <a:gridCol w="3015147"/>
              </a:tblGrid>
              <a:tr h="6800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Flink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Java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Can</a:t>
                      </a:r>
                      <a:r>
                        <a:rPr lang="en-US" sz="2400" baseline="0" dirty="0" smtClean="0"/>
                        <a:t> be used as k</a:t>
                      </a:r>
                      <a:r>
                        <a:rPr lang="en-US" sz="2400" dirty="0" smtClean="0"/>
                        <a:t>ey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 anchor="ctr"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BasicType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 Primitives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(Integer, String, …)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ArrayType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Arrays</a:t>
                      </a:r>
                      <a:r>
                        <a:rPr lang="en-US" sz="2400" baseline="0" dirty="0" smtClean="0"/>
                        <a:t> of Java primitives or objects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(Yes as of 0.10)</a:t>
                      </a:r>
                      <a:endParaRPr lang="en-US" sz="2400" dirty="0"/>
                    </a:p>
                  </a:txBody>
                  <a:tcPr/>
                </a:tc>
              </a:tr>
              <a:tr h="1173811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WritableType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Hadoop’s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Writable interface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</a:t>
                      </a:r>
                      <a:r>
                        <a:rPr lang="en-US" sz="2400" baseline="0" dirty="0" smtClean="0"/>
                        <a:t> if implements</a:t>
                      </a:r>
                    </a:p>
                    <a:p>
                      <a:r>
                        <a:rPr lang="en-US" sz="2400" baseline="0" dirty="0" err="1" smtClean="0"/>
                        <a:t>WritableComparable</a:t>
                      </a:r>
                      <a:endParaRPr lang="en-US" sz="2400" dirty="0"/>
                    </a:p>
                  </a:txBody>
                  <a:tcPr/>
                </a:tc>
              </a:tr>
              <a:tr h="680065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GenericType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other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Yes, if implements</a:t>
                      </a:r>
                      <a:r>
                        <a:rPr lang="en-US" sz="2400" baseline="0" dirty="0" smtClean="0"/>
                        <a:t> Comparable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composed of fields with other types</a:t>
            </a:r>
          </a:p>
          <a:p>
            <a:pPr lvl="1"/>
            <a:r>
              <a:rPr lang="en-US" dirty="0" smtClean="0"/>
              <a:t>Fields types can be atomic or composite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Fields can be addressed as keys</a:t>
            </a:r>
          </a:p>
          <a:p>
            <a:pPr lvl="1"/>
            <a:r>
              <a:rPr lang="en-US" dirty="0" smtClean="0"/>
              <a:t>Field type must be a key type!</a:t>
            </a:r>
          </a:p>
          <a:p>
            <a:pPr lvl="1"/>
            <a:endParaRPr lang="en-US" dirty="0"/>
          </a:p>
          <a:p>
            <a:r>
              <a:rPr lang="en-US" dirty="0" smtClean="0"/>
              <a:t>A composite type can be a key type </a:t>
            </a:r>
          </a:p>
          <a:p>
            <a:pPr lvl="1"/>
            <a:r>
              <a:rPr lang="en-US" dirty="0" smtClean="0"/>
              <a:t>All field types must be key types!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6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3182" cy="46517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Java: </a:t>
            </a:r>
            <a:br>
              <a:rPr lang="en-US" sz="2800" dirty="0" smtClean="0"/>
            </a:br>
            <a:r>
              <a:rPr lang="en-US" sz="2000" dirty="0" smtClean="0">
                <a:latin typeface="Menlo Regular"/>
                <a:cs typeface="Menlo Regular"/>
              </a:rPr>
              <a:t>org.apache.flink.api.java.tuple.Tuple1 to Tuple25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sz="2800" dirty="0" err="1" smtClean="0"/>
              <a:t>Scala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use default </a:t>
            </a:r>
            <a:r>
              <a:rPr lang="en-US" sz="2800" dirty="0" err="1" smtClean="0"/>
              <a:t>Scala</a:t>
            </a:r>
            <a:r>
              <a:rPr lang="en-US" sz="2800" dirty="0" smtClean="0"/>
              <a:t> tuples (1 to 22 fields)</a:t>
            </a:r>
          </a:p>
          <a:p>
            <a:endParaRPr lang="en-US" sz="2800" dirty="0"/>
          </a:p>
          <a:p>
            <a:r>
              <a:rPr lang="en-US" sz="2800" dirty="0" smtClean="0"/>
              <a:t>Tuple fields are typed</a:t>
            </a:r>
          </a:p>
          <a:p>
            <a:pPr marL="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200" dirty="0">
                <a:latin typeface="Menlo Regular"/>
                <a:cs typeface="Menlo Regular"/>
              </a:rPr>
              <a:t>Tuple3&lt;Integer, String, Double&gt; t3 = </a:t>
            </a:r>
          </a:p>
          <a:p>
            <a:pPr marL="457200" lvl="1" indent="0">
              <a:buNone/>
            </a:pPr>
            <a:r>
              <a:rPr lang="en-US" sz="2200" dirty="0">
                <a:latin typeface="Menlo Regular"/>
                <a:cs typeface="Menlo Regular"/>
              </a:rPr>
              <a:t>						</a:t>
            </a:r>
            <a:r>
              <a:rPr lang="en-US" sz="2200" dirty="0" smtClean="0">
                <a:latin typeface="Menlo Regular"/>
                <a:cs typeface="Menlo Regular"/>
              </a:rPr>
              <a:t>   new Tuple3&lt;&gt;(</a:t>
            </a:r>
            <a:r>
              <a:rPr lang="en-US" sz="2200" dirty="0">
                <a:latin typeface="Menlo Regular"/>
                <a:cs typeface="Menlo Regular"/>
              </a:rPr>
              <a:t>1, “2”, 3.0);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0" lvl="1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val</a:t>
            </a:r>
            <a:r>
              <a:rPr lang="en-US" sz="2200" dirty="0" smtClean="0">
                <a:latin typeface="Menlo Regular"/>
                <a:cs typeface="Menlo Regular"/>
              </a:rPr>
              <a:t> </a:t>
            </a:r>
            <a:r>
              <a:rPr lang="en-US" sz="2200" dirty="0">
                <a:latin typeface="Menlo Regular"/>
                <a:cs typeface="Menlo Regular"/>
              </a:rPr>
              <a:t>t3: (</a:t>
            </a:r>
            <a:r>
              <a:rPr lang="en-US" sz="2200" dirty="0" err="1">
                <a:latin typeface="Menlo Regular"/>
                <a:cs typeface="Menlo Regular"/>
              </a:rPr>
              <a:t>Int</a:t>
            </a:r>
            <a:r>
              <a:rPr lang="en-US" sz="2200" dirty="0">
                <a:latin typeface="Menlo Regular"/>
                <a:cs typeface="Menlo Regular"/>
              </a:rPr>
              <a:t>, String, Double) = (1, ”2”, 3.0</a:t>
            </a:r>
            <a:r>
              <a:rPr lang="en-US" sz="2200" dirty="0" smtClean="0">
                <a:latin typeface="Menlo Regular"/>
                <a:cs typeface="Menlo Regular"/>
              </a:rPr>
              <a:t>)</a:t>
            </a:r>
          </a:p>
          <a:p>
            <a:pPr marL="0" lvl="1" indent="0">
              <a:buNone/>
            </a:pPr>
            <a:endParaRPr lang="en-US" sz="2200" dirty="0">
              <a:latin typeface="Menlo Regular"/>
              <a:cs typeface="Menlo Regular"/>
            </a:endParaRPr>
          </a:p>
          <a:p>
            <a:pPr marL="342900" lvl="1" indent="-342900">
              <a:buFont typeface="Wingdings" charset="2"/>
              <a:buChar char="§"/>
            </a:pPr>
            <a:r>
              <a:rPr lang="en-US" dirty="0" smtClean="0"/>
              <a:t>Tuples give the best performance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457200" lvl="1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4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81819" cy="509697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Define keys by field position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DataStream&lt;Tuple3&lt;Integer, String, Double&gt;&gt; d = …</a:t>
            </a:r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String field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1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3000" dirty="0" smtClean="0"/>
              <a:t>Or field names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// group on Double field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d.groupBy</a:t>
            </a:r>
            <a:r>
              <a:rPr lang="en-US" sz="2200" dirty="0" smtClean="0">
                <a:latin typeface="Menlo Regular"/>
                <a:cs typeface="Menlo Regular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Menlo Regular"/>
                <a:cs typeface="Menlo Regular"/>
              </a:rPr>
              <a:t>“f2”</a:t>
            </a:r>
            <a:r>
              <a:rPr lang="en-US" sz="2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8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4375"/>
            <a:ext cx="8420171" cy="5247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Any Java class that</a:t>
            </a:r>
          </a:p>
          <a:p>
            <a:pPr lvl="1"/>
            <a:r>
              <a:rPr lang="en-US" dirty="0" smtClean="0"/>
              <a:t>Has an empty default constructor</a:t>
            </a:r>
          </a:p>
          <a:p>
            <a:pPr lvl="1"/>
            <a:r>
              <a:rPr lang="en-US" dirty="0" smtClean="0"/>
              <a:t>Has publicly accessible fields </a:t>
            </a:r>
            <a:br>
              <a:rPr lang="en-US" dirty="0" smtClean="0"/>
            </a:br>
            <a:r>
              <a:rPr lang="en-US" dirty="0" smtClean="0"/>
              <a:t>  (public field or default getter</a:t>
            </a:r>
            <a:r>
              <a:rPr lang="en-US" dirty="0"/>
              <a:t> </a:t>
            </a:r>
            <a:r>
              <a:rPr lang="en-US" dirty="0" smtClean="0"/>
              <a:t>&amp; setter)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public class Person {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public</a:t>
            </a:r>
            <a:r>
              <a:rPr lang="en-US" sz="2400" dirty="0" smtClean="0">
                <a:latin typeface="Menlo Regular"/>
                <a:cs typeface="Menlo Regular"/>
              </a:rPr>
              <a:t> String name;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cs typeface="Menlo Regular"/>
              </a:rPr>
              <a:t>Person()</a:t>
            </a:r>
            <a:r>
              <a:rPr lang="en-US" sz="2400" dirty="0" smtClean="0">
                <a:latin typeface="Menlo Regular"/>
                <a:cs typeface="Menlo Regular"/>
              </a:rPr>
              <a:t> {};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public Person(</a:t>
            </a:r>
            <a:r>
              <a:rPr lang="en-US" sz="2400" dirty="0" err="1" smtClean="0">
                <a:latin typeface="Menlo Regular"/>
                <a:cs typeface="Menlo Regular"/>
              </a:rPr>
              <a:t>int</a:t>
            </a:r>
            <a:r>
              <a:rPr lang="en-US" sz="2400" dirty="0" smtClean="0">
                <a:latin typeface="Menlo Regular"/>
                <a:cs typeface="Menlo Regular"/>
              </a:rPr>
              <a:t> id, String name) {…};</a:t>
            </a: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400" dirty="0" smtClean="0">
                <a:latin typeface="Menlo Regular"/>
                <a:cs typeface="Menlo Regular"/>
              </a:rPr>
              <a:t>DataStream&lt;Person&gt; p = </a:t>
            </a:r>
          </a:p>
          <a:p>
            <a:pPr marL="0" indent="0">
              <a:buNone/>
            </a:pPr>
            <a:r>
              <a:rPr lang="en-US" sz="2400" dirty="0">
                <a:latin typeface="Menlo Regular"/>
                <a:cs typeface="Menlo Regular"/>
              </a:rPr>
              <a:t> </a:t>
            </a:r>
            <a:r>
              <a:rPr lang="en-US" sz="2400" dirty="0" smtClean="0">
                <a:latin typeface="Menlo Regular"/>
                <a:cs typeface="Menlo Regular"/>
              </a:rPr>
              <a:t> </a:t>
            </a:r>
            <a:r>
              <a:rPr lang="en-US" sz="2400" dirty="0" err="1" smtClean="0">
                <a:latin typeface="Menlo Regular"/>
                <a:cs typeface="Menlo Regular"/>
              </a:rPr>
              <a:t>env.fromElements</a:t>
            </a:r>
            <a:r>
              <a:rPr lang="en-US" sz="2400" dirty="0" smtClean="0">
                <a:latin typeface="Menlo Regular"/>
                <a:cs typeface="Menlo Regular"/>
              </a:rPr>
              <a:t>(new Person(1, ”Bob”));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1379</Words>
  <Application>Microsoft Macintosh PowerPoint</Application>
  <PresentationFormat>On-screen Show (4:3)</PresentationFormat>
  <Paragraphs>384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Type System and Keys</vt:lpstr>
      <vt:lpstr>Apache Flink’s Type System</vt:lpstr>
      <vt:lpstr>Apache Flink’s Type System</vt:lpstr>
      <vt:lpstr>Atomic Types</vt:lpstr>
      <vt:lpstr>Composite Types</vt:lpstr>
      <vt:lpstr>TupleType</vt:lpstr>
      <vt:lpstr>TupleType</vt:lpstr>
      <vt:lpstr>PojoType</vt:lpstr>
      <vt:lpstr>PojoType</vt:lpstr>
      <vt:lpstr>Scala CaseClasses</vt:lpstr>
      <vt:lpstr>Composite &amp; Nested Keys</vt:lpstr>
      <vt:lpstr>KeySelectors</vt:lpstr>
      <vt:lpstr>Windows and Aggregates</vt:lpstr>
      <vt:lpstr>Windows</vt:lpstr>
      <vt:lpstr>Windows (2)</vt:lpstr>
      <vt:lpstr>Types of Windows</vt:lpstr>
      <vt:lpstr>Aggregations on Windowed Streams</vt:lpstr>
      <vt:lpstr>MapWindow</vt:lpstr>
      <vt:lpstr>Operations on Windowed Streams</vt:lpstr>
      <vt:lpstr>Working With Multiple Streams</vt:lpstr>
      <vt:lpstr>Connecting Streams</vt:lpstr>
      <vt:lpstr>Map on Connected Streams</vt:lpstr>
      <vt:lpstr>FlatMap on Connected Streams</vt:lpstr>
      <vt:lpstr>Rich functions and state</vt:lpstr>
      <vt:lpstr>RichFunctions</vt:lpstr>
      <vt:lpstr>RichFunctions &amp; RuntimeContext</vt:lpstr>
      <vt:lpstr>Stateful Computations</vt:lpstr>
      <vt:lpstr>Defining Local State</vt:lpstr>
      <vt:lpstr>Defining Partitioned State</vt:lpstr>
      <vt:lpstr>Connecting to Apache Kafka</vt:lpstr>
      <vt:lpstr>Kafka and Flink</vt:lpstr>
      <vt:lpstr>Reading Data from Kafka</vt:lpstr>
      <vt:lpstr>Writing Data to Kafka</vt:lpstr>
      <vt:lpstr>More API Features</vt:lpstr>
      <vt:lpstr>Not Covered Here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Aljoscha</cp:lastModifiedBy>
  <cp:revision>667</cp:revision>
  <dcterms:created xsi:type="dcterms:W3CDTF">2015-01-22T00:00:06Z</dcterms:created>
  <dcterms:modified xsi:type="dcterms:W3CDTF">2015-10-13T05:57:30Z</dcterms:modified>
</cp:coreProperties>
</file>