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66" r:id="rId17"/>
    <p:sldId id="306" r:id="rId18"/>
    <p:sldId id="307" r:id="rId19"/>
    <p:sldId id="275" r:id="rId20"/>
    <p:sldId id="276" r:id="rId21"/>
    <p:sldId id="335" r:id="rId22"/>
    <p:sldId id="368" r:id="rId23"/>
    <p:sldId id="309" r:id="rId24"/>
    <p:sldId id="283" r:id="rId25"/>
    <p:sldId id="286" r:id="rId26"/>
    <p:sldId id="305" r:id="rId27"/>
    <p:sldId id="285" r:id="rId28"/>
    <p:sldId id="311" r:id="rId29"/>
    <p:sldId id="287" r:id="rId30"/>
    <p:sldId id="337" r:id="rId31"/>
    <p:sldId id="338" r:id="rId32"/>
    <p:sldId id="364" r:id="rId33"/>
    <p:sldId id="365" r:id="rId34"/>
    <p:sldId id="372" r:id="rId35"/>
    <p:sldId id="371" r:id="rId36"/>
    <p:sldId id="37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8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13.10.15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.apache.org/projects/flink/flink-docs-master/internals/stream_checkpointing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.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window(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 </a:t>
            </a:r>
            <a:r>
              <a:rPr lang="en-US" dirty="0" err="1" smtClean="0"/>
              <a:t>WordCount</a:t>
            </a:r>
            <a:r>
              <a:rPr lang="en-US" dirty="0" smtClean="0"/>
              <a:t>: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Splitter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out)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Exception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(Selected)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&lt;&gt;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Tuple4&lt;&gt;(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300" dirty="0" smtClean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DataStream&lt;</a:t>
            </a:r>
            <a:r>
              <a:rPr lang="en-US" dirty="0">
                <a:latin typeface="Menlo"/>
              </a:rPr>
              <a:t>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Currently labeled as </a:t>
            </a:r>
            <a:r>
              <a:rPr lang="en-US" i="1" dirty="0" smtClean="0"/>
              <a:t>beta – </a:t>
            </a:r>
            <a:r>
              <a:rPr lang="en-US" dirty="0" smtClean="0"/>
              <a:t>some API changes are pending</a:t>
            </a:r>
          </a:p>
          <a:p>
            <a:pPr lvl="1"/>
            <a:r>
              <a:rPr lang="en-US" dirty="0" smtClean="0"/>
              <a:t>Noted in the slides with a warning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DataStream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Integer&gt; integers = </a:t>
            </a:r>
            <a:r>
              <a:rPr lang="en-US" sz="1600" dirty="0" err="1">
                <a:latin typeface="Menlo"/>
              </a:rPr>
              <a:t>env.fromElements</a:t>
            </a:r>
            <a:r>
              <a:rPr lang="en-US" sz="1600" dirty="0"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DataStream&lt;Integer&gt; filtered = </a:t>
            </a:r>
          </a:p>
          <a:p>
            <a:pPr marL="0" indent="0"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integers.filter</a:t>
            </a:r>
            <a:r>
              <a:rPr lang="en-US" sz="1600" dirty="0"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6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Menlo"/>
              </a:rPr>
            </a:br>
            <a:r>
              <a:rPr lang="en-US" sz="16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6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6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Transformations: Partitioning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846266"/>
          </a:xfrm>
        </p:spPr>
        <p:txBody>
          <a:bodyPr/>
          <a:lstStyle/>
          <a:p>
            <a:r>
              <a:rPr lang="en-US" dirty="0" err="1" smtClean="0"/>
              <a:t>DataStreams</a:t>
            </a:r>
            <a:r>
              <a:rPr lang="en-US" dirty="0" smtClean="0"/>
              <a:t> can be partitioned by a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320643"/>
            <a:ext cx="8229600" cy="1735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DataStream&lt;Integer, Integer&gt; grouped = </a:t>
            </a:r>
            <a:r>
              <a:rPr lang="en-US" sz="1800" dirty="0" err="1" smtClean="0">
                <a:latin typeface="Menlo"/>
              </a:rPr>
              <a:t>passengers.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74581"/>
              </p:ext>
            </p:extLst>
          </p:nvPr>
        </p:nvGraphicFramePr>
        <p:xfrm>
          <a:off x="538449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1024"/>
              </p:ext>
            </p:extLst>
          </p:nvPr>
        </p:nvGraphicFramePr>
        <p:xfrm>
          <a:off x="538449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01685"/>
              </p:ext>
            </p:extLst>
          </p:nvPr>
        </p:nvGraphicFramePr>
        <p:xfrm>
          <a:off x="1561695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47866"/>
              </p:ext>
            </p:extLst>
          </p:nvPr>
        </p:nvGraphicFramePr>
        <p:xfrm>
          <a:off x="3824891" y="4360745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Anna,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Stephan, 18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2401"/>
              </p:ext>
            </p:extLst>
          </p:nvPr>
        </p:nvGraphicFramePr>
        <p:xfrm>
          <a:off x="3824891" y="5088737"/>
          <a:ext cx="204649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Julia,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Romeo, 27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5136"/>
              </p:ext>
            </p:extLst>
          </p:nvPr>
        </p:nvGraphicFramePr>
        <p:xfrm>
          <a:off x="3824891" y="5818970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Fabian, 23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2584941" y="4540779"/>
            <a:ext cx="1239950" cy="14636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584941" y="4546165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>
            <a:off x="2584941" y="5274157"/>
            <a:ext cx="1239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584941" y="4731585"/>
            <a:ext cx="1239950" cy="542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2584941" y="5390464"/>
            <a:ext cx="1239950" cy="648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9854" y="5147083"/>
            <a:ext cx="2742168" cy="1015663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Warning: </a:t>
            </a:r>
            <a:r>
              <a:rPr lang="en-US" sz="2000" dirty="0" smtClean="0">
                <a:latin typeface="American Typewriter"/>
                <a:cs typeface="American Typewriter"/>
              </a:rPr>
              <a:t>Possible renaming in next releases</a:t>
            </a:r>
            <a:endParaRPr lang="en-US" sz="2000" dirty="0">
              <a:latin typeface="American Typewriter"/>
              <a:cs typeface="American Typewriter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9553"/>
              </p:ext>
            </p:extLst>
          </p:nvPr>
        </p:nvGraphicFramePr>
        <p:xfrm>
          <a:off x="538449" y="5853275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73792"/>
              </p:ext>
            </p:extLst>
          </p:nvPr>
        </p:nvGraphicFramePr>
        <p:xfrm>
          <a:off x="5871383" y="4355359"/>
          <a:ext cx="102324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Ben, 25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2584941" y="4803840"/>
            <a:ext cx="1311546" cy="12348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5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Shipping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46614" cy="465178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Optionally, you can specify how data is shipped between two transformations</a:t>
            </a:r>
            <a:endParaRPr lang="en-US" dirty="0" smtClean="0"/>
          </a:p>
          <a:p>
            <a:r>
              <a:rPr lang="en-US" sz="2800" dirty="0" smtClean="0"/>
              <a:t>Forward:</a:t>
            </a:r>
            <a:r>
              <a:rPr lang="en-US" dirty="0" smtClean="0"/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stream.forward</a:t>
            </a:r>
            <a:r>
              <a:rPr lang="en-US" sz="2400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smtClean="0"/>
              <a:t>Only local communication</a:t>
            </a:r>
          </a:p>
          <a:p>
            <a:r>
              <a:rPr lang="en-US" sz="2800" dirty="0" smtClean="0"/>
              <a:t>Rebalance: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stream.rebalance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  <a:endParaRPr lang="en-US" sz="2400" dirty="0" smtClean="0"/>
          </a:p>
          <a:p>
            <a:pPr lvl="1"/>
            <a:r>
              <a:rPr lang="en-US" dirty="0" smtClean="0"/>
              <a:t>Round-robin partitioning</a:t>
            </a:r>
          </a:p>
          <a:p>
            <a:r>
              <a:rPr lang="en-US" sz="2800" dirty="0" smtClean="0"/>
              <a:t>Partition by hash: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stream.partitionByHash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r>
              <a:rPr lang="en-US" sz="2600" dirty="0" smtClean="0"/>
              <a:t>Custom partitioning: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stream.partitionCustom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(...)</a:t>
            </a:r>
            <a:endParaRPr lang="en-US" sz="2400" dirty="0" smtClean="0"/>
          </a:p>
          <a:p>
            <a:pPr lvl="0"/>
            <a:r>
              <a:rPr lang="en-US" sz="2600" dirty="0" smtClean="0"/>
              <a:t>Broadcast: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stream.broadcast</a:t>
            </a:r>
            <a:r>
              <a:rPr lang="en-US" sz="2400" dirty="0" smtClean="0">
                <a:solidFill>
                  <a:prstClr val="black"/>
                </a:solidFill>
                <a:latin typeface="Menlo Regular"/>
                <a:cs typeface="Menlo Regular"/>
              </a:rPr>
              <a:t>()</a:t>
            </a:r>
            <a:endParaRPr lang="en-US" sz="2400" dirty="0" smtClean="0"/>
          </a:p>
          <a:p>
            <a:pPr lvl="1"/>
            <a:r>
              <a:rPr lang="en-US" sz="2600" dirty="0" smtClean="0"/>
              <a:t>Broadcast to all nodes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1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Collection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sz="2400" dirty="0" err="1" smtClean="0">
                <a:latin typeface="Menlo Regular"/>
                <a:cs typeface="Menlo Regular"/>
              </a:rPr>
              <a:t>fromCollection</a:t>
            </a:r>
            <a:r>
              <a:rPr lang="en-US" sz="2400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fromElements</a:t>
            </a:r>
            <a:r>
              <a:rPr lang="en-US" sz="2400" dirty="0" smtClean="0">
                <a:latin typeface="Menlo Regular"/>
                <a:cs typeface="Menlo Regular"/>
              </a:rPr>
              <a:t>(1,2,3,4,5)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socketTextStream</a:t>
            </a:r>
            <a:r>
              <a:rPr lang="en-US" sz="2400" dirty="0" smtClean="0">
                <a:latin typeface="Menlo Regular"/>
                <a:cs typeface="Menlo Regular"/>
              </a:rPr>
              <a:t>("</a:t>
            </a:r>
            <a:r>
              <a:rPr lang="en-US" sz="2400" dirty="0" err="1" smtClean="0">
                <a:latin typeface="Menlo Regular"/>
                <a:cs typeface="Menlo Regular"/>
              </a:rPr>
              <a:t>hostname",port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  <a:endParaRPr lang="en-US" sz="2400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 file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readFileStream</a:t>
            </a:r>
            <a:r>
              <a:rPr lang="en-US" sz="2400" dirty="0" smtClean="0">
                <a:latin typeface="Menlo Regular"/>
                <a:cs typeface="Menlo Regular"/>
              </a:rPr>
              <a:t>(“/path/to/file”, </a:t>
            </a:r>
            <a:r>
              <a:rPr lang="en-US" sz="24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2400" dirty="0" smtClean="0">
                <a:latin typeface="Menlo Regular"/>
                <a:cs typeface="Menlo Regular"/>
              </a:rPr>
              <a:t>, </a:t>
            </a:r>
            <a:r>
              <a:rPr lang="en-US" sz="2400" dirty="0" err="1" smtClean="0">
                <a:latin typeface="Menlo Regular"/>
                <a:cs typeface="Menlo Regular"/>
              </a:rPr>
              <a:t>WatchType.</a:t>
            </a:r>
            <a:r>
              <a:rPr lang="en-US" sz="24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Connectors</a:t>
            </a:r>
            <a:endParaRPr lang="en-US" b="1" dirty="0">
              <a:latin typeface="Avenir Book"/>
              <a:cs typeface="Avenir Book"/>
            </a:endParaRPr>
          </a:p>
          <a:p>
            <a:r>
              <a:rPr lang="en-US" b="1" dirty="0" smtClean="0">
                <a:latin typeface="Avenir Book"/>
                <a:cs typeface="Avenir Book"/>
              </a:rPr>
              <a:t>E.g., Apache Kafka, </a:t>
            </a:r>
            <a:r>
              <a:rPr lang="en-US" b="1" dirty="0" err="1" smtClean="0">
                <a:latin typeface="Avenir Book"/>
                <a:cs typeface="Avenir Book"/>
              </a:rPr>
              <a:t>RabbitMQ</a:t>
            </a:r>
            <a:r>
              <a:rPr lang="en-US" b="1" dirty="0" smtClean="0">
                <a:latin typeface="Avenir Book"/>
                <a:cs typeface="Avenir Book"/>
              </a:rPr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DataStream&lt;</a:t>
            </a:r>
            <a:r>
              <a:rPr lang="en-US" sz="1600" dirty="0">
                <a:latin typeface="Menlo"/>
              </a:rPr>
              <a:t>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67756" cy="89840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Sources: </a:t>
            </a:r>
            <a:r>
              <a:rPr lang="en-US" sz="3600" dirty="0" err="1" smtClean="0"/>
              <a:t>Files,Sockets,Connectors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StreamExecutionEnvironment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 </a:t>
            </a:r>
            <a:r>
              <a:rPr lang="en-US" sz="1600" dirty="0" smtClean="0">
                <a:latin typeface="Menlo"/>
              </a:rPr>
              <a:t>   </a:t>
            </a:r>
            <a:r>
              <a:rPr lang="en-US" sz="1600" dirty="0" err="1" smtClean="0">
                <a:latin typeface="Menlo"/>
              </a:rPr>
              <a:t>StreamExecutionEnvironment.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read text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socket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from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port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socketLines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socketTextStream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6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read a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text file ingesting new elements every 100 milliseconds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DataStream&lt;String&gt;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600" dirty="0" err="1" smtClean="0">
                <a:latin typeface="Menlo Regular"/>
                <a:cs typeface="Menlo Regular"/>
              </a:rPr>
              <a:t>readFileStream</a:t>
            </a:r>
            <a:r>
              <a:rPr lang="en-US" sz="1600" dirty="0" smtClean="0">
                <a:latin typeface="Menlo Regular"/>
                <a:cs typeface="Menlo Regular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”/path/to/file"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Menlo Regular"/>
                <a:cs typeface="Menlo Regular"/>
              </a:rPr>
              <a:t>1000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Menlo Regular"/>
                <a:cs typeface="Menlo Regular"/>
              </a:rPr>
              <a:t>	</a:t>
            </a:r>
            <a:r>
              <a:rPr 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err="1" smtClean="0">
                <a:latin typeface="Menlo Regular"/>
                <a:cs typeface="Menlo Regular"/>
              </a:rPr>
              <a:t>WatchType.</a:t>
            </a:r>
            <a:r>
              <a:rPr lang="en-US" sz="1600" i="1" dirty="0" err="1" smtClean="0">
                <a:latin typeface="Menlo Regular"/>
                <a:cs typeface="Menlo Regular"/>
              </a:rPr>
              <a:t>PROCESS_ONLY_APPENDED</a:t>
            </a:r>
            <a:r>
              <a:rPr lang="en-US" sz="1600" dirty="0" smtClean="0">
                <a:latin typeface="Menlo Regular"/>
                <a:cs typeface="Menlo Regular"/>
              </a:rPr>
              <a:t>); </a:t>
            </a: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writeAsText</a:t>
            </a:r>
            <a:r>
              <a:rPr lang="en-US" sz="2400" dirty="0">
                <a:latin typeface="Menlo Regular"/>
                <a:cs typeface="Menlo Regular"/>
              </a:rPr>
              <a:t>(“/path/to/file”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sz="2400" dirty="0" err="1">
                <a:latin typeface="Menlo Regular"/>
                <a:cs typeface="Menlo Regular"/>
              </a:rPr>
              <a:t>writeAsCsv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“/path/to/file”)</a:t>
            </a:r>
          </a:p>
          <a:p>
            <a:pPr marL="0" indent="0">
              <a:buNone/>
            </a:pPr>
            <a:endParaRPr lang="en-US" b="1" dirty="0" smtClean="0">
              <a:latin typeface="Avenir Book"/>
              <a:cs typeface="Avenir Book"/>
            </a:endParaRPr>
          </a:p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Return </a:t>
            </a:r>
            <a:r>
              <a:rPr lang="en-US" b="1" dirty="0">
                <a:latin typeface="Avenir Book"/>
                <a:cs typeface="Avenir Book"/>
              </a:rPr>
              <a:t>data to the Client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print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Socket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writeToSocket</a:t>
            </a:r>
            <a:r>
              <a:rPr lang="en-US" sz="2400" dirty="0" smtClean="0">
                <a:latin typeface="Menlo Regular"/>
                <a:cs typeface="Menlo Regular"/>
              </a:rPr>
              <a:t>(hostname, port, </a:t>
            </a:r>
            <a:r>
              <a:rPr lang="en-US" sz="2400" dirty="0" err="1" smtClean="0">
                <a:latin typeface="Menlo Regular"/>
                <a:cs typeface="Menlo Regular"/>
              </a:rPr>
              <a:t>SerializationSchema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Connectors</a:t>
            </a:r>
          </a:p>
          <a:p>
            <a:r>
              <a:rPr lang="en-US" b="1" dirty="0" smtClean="0">
                <a:latin typeface="Avenir Book"/>
                <a:cs typeface="Avenir Book"/>
              </a:rPr>
              <a:t>E.g., Apache Kafka, </a:t>
            </a:r>
            <a:r>
              <a:rPr lang="en-US" b="1" dirty="0" err="1" smtClean="0">
                <a:latin typeface="Avenir Book"/>
                <a:cs typeface="Avenir Book"/>
              </a:rPr>
              <a:t>Elasticsearch</a:t>
            </a:r>
            <a:r>
              <a:rPr lang="en-US" b="1" dirty="0" smtClean="0">
                <a:latin typeface="Avenir Book"/>
                <a:cs typeface="Avenir Book"/>
              </a:rPr>
              <a:t>, Rolling HDFS Files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DataStream&lt;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…&gt; result;</a:t>
            </a:r>
          </a:p>
          <a:p>
            <a:pPr marL="0" indent="0">
              <a:buNone/>
            </a:pPr>
            <a:endParaRPr lang="en-US" sz="24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result.writeToSocket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...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nothing happens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2400" dirty="0" err="1" smtClean="0">
                <a:latin typeface="Menlo"/>
              </a:rPr>
              <a:t>writeAsText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2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Menlo"/>
              </a:rPr>
              <a:t>Execution really starts here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24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provides recovery by taking a consistent checkpoint every </a:t>
            </a:r>
            <a:r>
              <a:rPr lang="en-US" i="1" dirty="0" smtClean="0"/>
              <a:t>N</a:t>
            </a:r>
            <a:r>
              <a:rPr lang="en-US" dirty="0" smtClean="0"/>
              <a:t> milliseconds and rolling back to the </a:t>
            </a:r>
            <a:r>
              <a:rPr lang="en-US" dirty="0" err="1" smtClean="0"/>
              <a:t>checkpointed</a:t>
            </a:r>
            <a:r>
              <a:rPr lang="en-US" dirty="0" smtClean="0"/>
              <a:t> state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://ci.apache.org/projects/flink/flink-docs-master/internals/</a:t>
            </a:r>
            <a:r>
              <a:rPr lang="en-US" dirty="0" smtClean="0">
                <a:hlinkClick r:id="rId2"/>
              </a:rPr>
              <a:t>stream_checkpointing.html</a:t>
            </a:r>
            <a:r>
              <a:rPr lang="en-US" dirty="0" smtClean="0"/>
              <a:t> 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Exactly once (default)</a:t>
            </a:r>
          </a:p>
          <a:p>
            <a:pPr lvl="1"/>
            <a:r>
              <a:rPr lang="en-US" sz="20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2000" i="1" dirty="0" smtClean="0">
                <a:solidFill>
                  <a:srgbClr val="808080"/>
                </a:solidFill>
                <a:latin typeface="Menlo"/>
              </a:rPr>
              <a:t>Take checkpoint every 5000 milliseconds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(5000)</a:t>
            </a:r>
          </a:p>
          <a:p>
            <a:pPr marL="3657600" lvl="8" indent="0">
              <a:buNone/>
            </a:pPr>
            <a:r>
              <a:rPr lang="en-US" sz="2100" dirty="0" smtClean="0">
                <a:latin typeface="Menlo Regular"/>
                <a:cs typeface="Menlo Regular"/>
              </a:rPr>
              <a:t>			</a:t>
            </a:r>
          </a:p>
          <a:p>
            <a:r>
              <a:rPr lang="en-US" dirty="0" smtClean="0"/>
              <a:t>At least once (for lower latency)</a:t>
            </a:r>
          </a:p>
          <a:p>
            <a:pPr lvl="1"/>
            <a:r>
              <a:rPr lang="en-US" sz="2200" i="1" dirty="0">
                <a:solidFill>
                  <a:srgbClr val="808080"/>
                </a:solidFill>
                <a:latin typeface="Menlo"/>
              </a:rPr>
              <a:t>// Take </a:t>
            </a:r>
            <a:r>
              <a:rPr lang="en-US" sz="2200" i="1" dirty="0" smtClean="0">
                <a:solidFill>
                  <a:srgbClr val="808080"/>
                </a:solidFill>
                <a:latin typeface="Menlo"/>
              </a:rPr>
              <a:t>checkpoint every </a:t>
            </a:r>
            <a:r>
              <a:rPr lang="en-US" sz="2200" i="1" dirty="0">
                <a:solidFill>
                  <a:srgbClr val="808080"/>
                </a:solidFill>
                <a:latin typeface="Menlo"/>
              </a:rPr>
              <a:t>5000 milliseconds</a:t>
            </a:r>
            <a:endParaRPr lang="en-US" sz="22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Menlo Regular"/>
                <a:cs typeface="Menlo Regular"/>
              </a:rPr>
              <a:t>env.enableCheckpointing</a:t>
            </a:r>
            <a:r>
              <a:rPr lang="en-US" sz="2200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5000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000" dirty="0" err="1">
                <a:latin typeface="Menlo Regular"/>
                <a:cs typeface="Menlo Regular"/>
              </a:rPr>
              <a:t>CheckpointingMode.</a:t>
            </a:r>
            <a:r>
              <a:rPr lang="en-US" sz="2000" i="1" dirty="0" err="1">
                <a:latin typeface="Menlo Regular"/>
                <a:cs typeface="Menlo Regular"/>
              </a:rPr>
              <a:t>AT_LEAST_ONCE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lvl="7"/>
            <a:endParaRPr lang="en-US" dirty="0"/>
          </a:p>
          <a:p>
            <a:r>
              <a:rPr lang="en-US" dirty="0" smtClean="0"/>
              <a:t>Setting the interval to few seconds should be good for most applications</a:t>
            </a:r>
          </a:p>
          <a:p>
            <a:pPr lvl="7"/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checkpointing</a:t>
            </a:r>
            <a:r>
              <a:rPr lang="en-US" dirty="0" smtClean="0"/>
              <a:t> is not enabled, no recovery guarantees are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DataStream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Guide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0.9 to 0.10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(</a:t>
            </a:r>
            <a:r>
              <a:rPr lang="is-IS" dirty="0" smtClean="0"/>
              <a:t>…</a:t>
            </a:r>
            <a:r>
              <a:rPr lang="en-US" dirty="0" smtClean="0"/>
              <a:t>) -&gt; </a:t>
            </a:r>
            <a:r>
              <a:rPr lang="en-US" dirty="0" err="1" smtClean="0"/>
              <a:t>keyBy</a:t>
            </a:r>
            <a:r>
              <a:rPr lang="en-US" dirty="0" smtClean="0"/>
              <a:t>(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DataStream renames:</a:t>
            </a:r>
          </a:p>
          <a:p>
            <a:pPr lvl="1"/>
            <a:r>
              <a:rPr lang="en-US" dirty="0" err="1" smtClean="0"/>
              <a:t>KeyedDataStream</a:t>
            </a:r>
            <a:r>
              <a:rPr lang="en-US" dirty="0" smtClean="0"/>
              <a:t> -&gt; </a:t>
            </a:r>
            <a:r>
              <a:rPr lang="en-US" dirty="0" err="1" smtClean="0"/>
              <a:t>KeyedStream</a:t>
            </a:r>
            <a:endParaRPr lang="en-US" dirty="0" smtClean="0"/>
          </a:p>
          <a:p>
            <a:pPr lvl="1"/>
            <a:r>
              <a:rPr lang="en-US" dirty="0" err="1" smtClean="0"/>
              <a:t>WindowedDataStream</a:t>
            </a:r>
            <a:r>
              <a:rPr lang="en-US" dirty="0" smtClean="0"/>
              <a:t> -&gt; </a:t>
            </a:r>
            <a:r>
              <a:rPr lang="en-US" dirty="0" err="1" smtClean="0"/>
              <a:t>WindowedStream</a:t>
            </a:r>
            <a:endParaRPr lang="en-US" dirty="0" smtClean="0"/>
          </a:p>
          <a:p>
            <a:pPr lvl="1"/>
            <a:r>
              <a:rPr lang="en-US" dirty="0" err="1" smtClean="0"/>
              <a:t>ConnectedDataStream</a:t>
            </a:r>
            <a:r>
              <a:rPr lang="en-US" dirty="0" smtClean="0"/>
              <a:t> -&gt; </a:t>
            </a:r>
            <a:r>
              <a:rPr lang="en-US" dirty="0" err="1" smtClean="0"/>
              <a:t>ConnectedStream</a:t>
            </a:r>
            <a:endParaRPr lang="en-US" dirty="0" smtClean="0"/>
          </a:p>
          <a:p>
            <a:pPr lvl="1"/>
            <a:r>
              <a:rPr lang="en-US" dirty="0" err="1" smtClean="0"/>
              <a:t>JoinOperator</a:t>
            </a:r>
            <a:r>
              <a:rPr lang="en-US" dirty="0" smtClean="0"/>
              <a:t> -&gt; </a:t>
            </a:r>
            <a:r>
              <a:rPr lang="en-US" dirty="0" err="1" smtClean="0"/>
              <a:t>JoinedStreams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Window </a:t>
            </a:r>
            <a:r>
              <a:rPr lang="en-US" sz="3200" dirty="0" err="1" smtClean="0"/>
              <a:t>WordCount</a:t>
            </a:r>
            <a:r>
              <a:rPr lang="en-US" sz="3200" dirty="0" smtClean="0"/>
              <a:t>: main 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Execution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StreamExecutionEnvironment.</a:t>
            </a:r>
            <a:r>
              <a:rPr lang="en-US" sz="14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FF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Splitter(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sum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400" dirty="0" err="1" smtClean="0">
                <a:latin typeface="Menlo"/>
              </a:rPr>
              <a:t>StreamExecutionEnvironment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 err="1">
                <a:latin typeface="Menlo"/>
              </a:rPr>
              <a:t>env</a:t>
            </a:r>
            <a:r>
              <a:rPr lang="en-US" sz="1400" dirty="0">
                <a:latin typeface="Menlo"/>
              </a:rPr>
              <a:t> = </a:t>
            </a:r>
            <a:r>
              <a:rPr lang="en-US" sz="1400" dirty="0" smtClean="0"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400" dirty="0">
                <a:latin typeface="Menlo"/>
              </a:rPr>
              <a:t>	</a:t>
            </a:r>
            <a:r>
              <a:rPr lang="en-US" sz="1400" dirty="0" smtClean="0">
                <a:latin typeface="Menlo"/>
              </a:rPr>
              <a:t>	</a:t>
            </a:r>
            <a:r>
              <a:rPr lang="en-US" sz="1400" dirty="0" err="1" smtClean="0">
                <a:latin typeface="Menlo"/>
              </a:rPr>
              <a:t>StreamExecutionEnvironment.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</a:t>
            </a:r>
            <a:r>
              <a:rPr lang="en-US" sz="1400" dirty="0" smtClean="0">
                <a:latin typeface="Menlo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Integer&gt;&gt; counts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read stream of words from socket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.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socketTextStream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localhost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9999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400" dirty="0" smtClean="0">
                <a:solidFill>
                  <a:srgbClr val="FF0000"/>
                </a:solidFill>
                <a:latin typeface="Menlo"/>
              </a:rPr>
              <a:t>Splitter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enlo"/>
              </a:rPr>
              <a:t>       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keep the last 5 minute of data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.window(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TimeUnit.</a:t>
            </a:r>
            <a:r>
              <a:rPr lang="en-US" sz="1400" i="1" dirty="0" err="1" smtClean="0">
                <a:solidFill>
                  <a:srgbClr val="000000"/>
                </a:solidFill>
                <a:latin typeface="Menlo"/>
              </a:rPr>
              <a:t>MINUTES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/sum up tuple field "1"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.sum(</a:t>
            </a:r>
            <a:r>
              <a:rPr lang="en-US" sz="14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print result in command line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counts.print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"Socket Incremental </a:t>
            </a:r>
            <a:r>
              <a:rPr lang="en-US" sz="1400" b="1" dirty="0" err="1" smtClean="0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Example"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4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9382</TotalTime>
  <Words>921</Words>
  <Application>Microsoft Macintosh PowerPoint</Application>
  <PresentationFormat>On-screen Show (4:3)</PresentationFormat>
  <Paragraphs>309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Apache Flink® Training</vt:lpstr>
      <vt:lpstr>DataStream API</vt:lpstr>
      <vt:lpstr>DataStream API by Example</vt:lpstr>
      <vt:lpstr>Window WordCount: main Method</vt:lpstr>
      <vt:lpstr>Stream 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Window WordCount: FlatMap</vt:lpstr>
      <vt:lpstr>WordCount: Map: Interface</vt:lpstr>
      <vt:lpstr>WordCount: Map: Types</vt:lpstr>
      <vt:lpstr>WordCount: Map: Collector</vt:lpstr>
      <vt:lpstr>DataStream API Concepts</vt:lpstr>
      <vt:lpstr>(Selected) Data Types</vt:lpstr>
      <vt:lpstr>Tuples</vt:lpstr>
      <vt:lpstr>Transformations: Map</vt:lpstr>
      <vt:lpstr>Transformations: Filter</vt:lpstr>
      <vt:lpstr>Transformations: Partitioning</vt:lpstr>
      <vt:lpstr>Data Shipping Strategies</vt:lpstr>
      <vt:lpstr>Data Sources</vt:lpstr>
      <vt:lpstr>Data Sources (2)</vt:lpstr>
      <vt:lpstr>Data Sources: Collections</vt:lpstr>
      <vt:lpstr>Data Sources: Files,Sockets,Connectors</vt:lpstr>
      <vt:lpstr>Data Sinks</vt:lpstr>
      <vt:lpstr>Data Sinks (2)</vt:lpstr>
      <vt:lpstr>Data Sinks</vt:lpstr>
      <vt:lpstr>Fault Tolerance</vt:lpstr>
      <vt:lpstr>Fault Tolerance in Flink</vt:lpstr>
      <vt:lpstr>Best Practices</vt:lpstr>
      <vt:lpstr>Some advice</vt:lpstr>
      <vt:lpstr>Update Guide</vt:lpstr>
      <vt:lpstr>From 0.9 to 0.10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677</cp:revision>
  <dcterms:created xsi:type="dcterms:W3CDTF">2015-01-22T00:00:06Z</dcterms:created>
  <dcterms:modified xsi:type="dcterms:W3CDTF">2015-10-13T05:56:11Z</dcterms:modified>
</cp:coreProperties>
</file>