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8" r:id="rId2"/>
    <p:sldId id="271" r:id="rId3"/>
    <p:sldId id="289" r:id="rId4"/>
    <p:sldId id="290" r:id="rId5"/>
    <p:sldId id="291" r:id="rId6"/>
    <p:sldId id="292" r:id="rId7"/>
    <p:sldId id="295" r:id="rId8"/>
    <p:sldId id="340" r:id="rId9"/>
    <p:sldId id="296" r:id="rId10"/>
    <p:sldId id="293" r:id="rId11"/>
    <p:sldId id="272" r:id="rId12"/>
    <p:sldId id="297" r:id="rId13"/>
    <p:sldId id="298" r:id="rId14"/>
    <p:sldId id="334" r:id="rId15"/>
    <p:sldId id="335" r:id="rId16"/>
    <p:sldId id="336" r:id="rId17"/>
    <p:sldId id="337" r:id="rId18"/>
    <p:sldId id="338" r:id="rId19"/>
    <p:sldId id="339" r:id="rId20"/>
    <p:sldId id="276" r:id="rId21"/>
    <p:sldId id="277" r:id="rId22"/>
    <p:sldId id="308" r:id="rId23"/>
    <p:sldId id="309" r:id="rId24"/>
    <p:sldId id="310" r:id="rId25"/>
    <p:sldId id="279" r:id="rId26"/>
    <p:sldId id="280" r:id="rId27"/>
    <p:sldId id="341" r:id="rId28"/>
    <p:sldId id="317" r:id="rId29"/>
    <p:sldId id="342" r:id="rId30"/>
    <p:sldId id="316" r:id="rId31"/>
    <p:sldId id="318" r:id="rId32"/>
    <p:sldId id="346" r:id="rId33"/>
    <p:sldId id="347" r:id="rId34"/>
    <p:sldId id="348" r:id="rId35"/>
    <p:sldId id="345" r:id="rId36"/>
    <p:sldId id="350" r:id="rId37"/>
    <p:sldId id="311" r:id="rId38"/>
    <p:sldId id="312" r:id="rId39"/>
    <p:sldId id="282" r:id="rId40"/>
    <p:sldId id="283" r:id="rId41"/>
    <p:sldId id="322" r:id="rId42"/>
    <p:sldId id="324" r:id="rId43"/>
    <p:sldId id="323" r:id="rId44"/>
    <p:sldId id="325" r:id="rId45"/>
    <p:sldId id="326" r:id="rId46"/>
    <p:sldId id="286" r:id="rId47"/>
    <p:sldId id="349" r:id="rId48"/>
    <p:sldId id="351" r:id="rId49"/>
    <p:sldId id="352" r:id="rId50"/>
    <p:sldId id="353" r:id="rId51"/>
    <p:sldId id="354" r:id="rId52"/>
    <p:sldId id="356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103" d="100"/>
          <a:sy n="103" d="100"/>
        </p:scale>
        <p:origin x="-2608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I care about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the error messages</a:t>
            </a:r>
          </a:p>
          <a:p>
            <a:endParaRPr lang="en-US" dirty="0" smtClean="0"/>
          </a:p>
          <a:p>
            <a:r>
              <a:rPr lang="en-US" dirty="0" smtClean="0"/>
              <a:t>Programs efficiency &amp; performance</a:t>
            </a:r>
          </a:p>
          <a:p>
            <a:pPr lvl="1"/>
            <a:r>
              <a:rPr lang="en-US" dirty="0" smtClean="0"/>
              <a:t>Flink native types vs. </a:t>
            </a:r>
            <a:r>
              <a:rPr lang="en-US" dirty="0"/>
              <a:t>Generic </a:t>
            </a:r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Ease</a:t>
            </a:r>
            <a:r>
              <a:rPr lang="en-US" dirty="0"/>
              <a:t>-of-</a:t>
            </a:r>
            <a:r>
              <a:rPr lang="en-US" dirty="0" smtClean="0"/>
              <a:t>use &amp; developer </a:t>
            </a:r>
            <a:r>
              <a:rPr lang="en-US" dirty="0"/>
              <a:t>efficiency</a:t>
            </a:r>
            <a:endParaRPr lang="en-US" dirty="0" smtClean="0"/>
          </a:p>
          <a:p>
            <a:pPr lvl="1"/>
            <a:r>
              <a:rPr lang="en-US" dirty="0" smtClean="0"/>
              <a:t>Tuples, </a:t>
            </a:r>
            <a:r>
              <a:rPr lang="en-US" dirty="0" err="1" smtClean="0"/>
              <a:t>Pojos</a:t>
            </a:r>
            <a:r>
              <a:rPr lang="en-US" dirty="0" smtClean="0"/>
              <a:t>, </a:t>
            </a:r>
            <a:r>
              <a:rPr lang="en-US" dirty="0" err="1" smtClean="0"/>
              <a:t>CaseClasses</a:t>
            </a:r>
            <a:r>
              <a:rPr lang="en-US" dirty="0" smtClean="0"/>
              <a:t> vs. Generic types</a:t>
            </a:r>
          </a:p>
          <a:p>
            <a:endParaRPr lang="en-US" dirty="0" smtClean="0"/>
          </a:p>
          <a:p>
            <a:r>
              <a:rPr lang="en-US" dirty="0" smtClean="0"/>
              <a:t>Extensible by custom data types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serializers</a:t>
            </a:r>
            <a:r>
              <a:rPr lang="en-US" dirty="0" smtClean="0"/>
              <a:t> &amp; comparators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Grouping, Sorting, Joining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86717"/>
          </a:xfrm>
        </p:spPr>
        <p:txBody>
          <a:bodyPr>
            <a:noAutofit/>
          </a:bodyPr>
          <a:lstStyle/>
          <a:p>
            <a:r>
              <a:rPr lang="en-US" dirty="0" smtClean="0"/>
              <a:t>Keyed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54887" cy="46517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Flink groups, sorts &amp; joins data for you</a:t>
            </a:r>
          </a:p>
          <a:p>
            <a:pPr lvl="1"/>
            <a:r>
              <a:rPr lang="en-US" dirty="0" smtClean="0"/>
              <a:t>Requires definition of a key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Key can be partial or full type of </a:t>
            </a:r>
            <a:r>
              <a:rPr lang="en-US" dirty="0" err="1" smtClean="0"/>
              <a:t>DataSet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Composite keys also supported</a:t>
            </a:r>
          </a:p>
          <a:p>
            <a:endParaRPr lang="en-US" dirty="0" smtClean="0"/>
          </a:p>
          <a:p>
            <a:r>
              <a:rPr lang="en-US" dirty="0" smtClean="0"/>
              <a:t>Key must be comparable data type</a:t>
            </a:r>
          </a:p>
          <a:p>
            <a:pPr lvl="1"/>
            <a:r>
              <a:rPr lang="en-US" dirty="0" smtClean="0"/>
              <a:t>Key types for binary operations </a:t>
            </a:r>
            <a:r>
              <a:rPr lang="en-US" dirty="0"/>
              <a:t>(</a:t>
            </a:r>
            <a:r>
              <a:rPr lang="en-US" dirty="0" smtClean="0"/>
              <a:t>join, </a:t>
            </a:r>
            <a:r>
              <a:rPr lang="en-US" dirty="0" err="1" smtClean="0"/>
              <a:t>coGroup</a:t>
            </a:r>
            <a:r>
              <a:rPr lang="en-US" dirty="0" smtClean="0"/>
              <a:t>) must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8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1570993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key1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key2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3016638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Possible join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Position Key</a:t>
            </a:r>
          </a:p>
          <a:p>
            <a:pPr lvl="1"/>
            <a:r>
              <a:rPr lang="en-US" dirty="0" smtClean="0"/>
              <a:t>Only supported for </a:t>
            </a:r>
            <a:r>
              <a:rPr lang="en-US" dirty="0" err="1" smtClean="0"/>
              <a:t>TupleTypes</a:t>
            </a:r>
            <a:endParaRPr lang="en-US" dirty="0" smtClean="0"/>
          </a:p>
          <a:p>
            <a:pPr lvl="1"/>
            <a:r>
              <a:rPr lang="en-US" dirty="0" smtClean="0"/>
              <a:t>No 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6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“f0”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Tuple fields: “f0”, “f1”, ..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929350"/>
            <a:ext cx="8590742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</a:t>
            </a:r>
            <a:r>
              <a:rPr lang="en-US" dirty="0" err="1" smtClean="0"/>
              <a:t>Pojo</a:t>
            </a:r>
            <a:r>
              <a:rPr lang="en-US" dirty="0" smtClean="0"/>
              <a:t> fields by name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206069"/>
            <a:ext cx="859074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0,2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smtClean="0">
                <a:latin typeface="Menlo Regular"/>
                <a:cs typeface="Menlo Regular"/>
              </a:rPr>
              <a:t>                     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,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Composite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7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1888531"/>
            <a:ext cx="8590742" cy="236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  new </a:t>
            </a:r>
            <a:r>
              <a:rPr lang="en-US" sz="2000" dirty="0" err="1">
                <a:latin typeface="Menlo Regular"/>
                <a:cs typeface="Menlo Regular"/>
              </a:rPr>
              <a:t>KeySelector</a:t>
            </a:r>
            <a:r>
              <a:rPr lang="en-US" sz="2000" dirty="0">
                <a:latin typeface="Menlo Regular"/>
                <a:cs typeface="Menlo Regular"/>
              </a:rPr>
              <a:t>&lt;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</a:t>
            </a:r>
            <a:r>
              <a:rPr lang="en-US" sz="2000" dirty="0">
                <a:latin typeface="Menlo Regular"/>
                <a:cs typeface="Menlo Regular"/>
              </a:rPr>
              <a:t>, Integer&gt;(</a:t>
            </a:r>
            <a:r>
              <a:rPr lang="en-US" sz="2000" dirty="0" smtClean="0">
                <a:latin typeface="Menlo Regular"/>
                <a:cs typeface="Menlo Regular"/>
              </a:rPr>
              <a:t>){</a:t>
            </a:r>
          </a:p>
          <a:p>
            <a:r>
              <a:rPr lang="en-US" sz="2000" dirty="0" smtClean="0">
                <a:latin typeface="Menlo Regular"/>
                <a:cs typeface="Menlo Regular"/>
              </a:rPr>
              <a:t>    public </a:t>
            </a:r>
            <a:r>
              <a:rPr lang="en-US" sz="2000" dirty="0">
                <a:latin typeface="Menlo Regular"/>
                <a:cs typeface="Menlo Regular"/>
              </a:rPr>
              <a:t>Integer </a:t>
            </a:r>
            <a:r>
              <a:rPr lang="en-US" sz="2000" dirty="0" err="1">
                <a:latin typeface="Menlo Regular"/>
                <a:cs typeface="Menlo Regular"/>
              </a:rPr>
              <a:t>getKey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 v) {</a:t>
            </a:r>
          </a:p>
          <a:p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   return </a:t>
            </a:r>
            <a:r>
              <a:rPr lang="en-US" sz="2000" b="1" dirty="0" smtClean="0">
                <a:latin typeface="Menlo Regular"/>
                <a:cs typeface="Menlo Regular"/>
              </a:rPr>
              <a:t>v.f1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 } });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468063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425284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270178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Key selector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594171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/>
          </a:bodyPr>
          <a:lstStyle/>
          <a:p>
            <a:r>
              <a:rPr lang="en-US" dirty="0" smtClean="0"/>
              <a:t>Incompatible key types</a:t>
            </a:r>
          </a:p>
          <a:p>
            <a:pPr lvl="1"/>
            <a:r>
              <a:rPr lang="en-US" dirty="0" smtClean="0"/>
              <a:t>Exception!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Flink’s</a:t>
            </a:r>
            <a:r>
              <a:rPr lang="en-US" dirty="0" smtClean="0"/>
              <a:t>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Sources 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data in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File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build-in File Systems:</a:t>
            </a:r>
          </a:p>
          <a:p>
            <a:pPr lvl="1"/>
            <a:r>
              <a:rPr lang="en-US" dirty="0" err="1" smtClean="0"/>
              <a:t>LocalFileSystem</a:t>
            </a:r>
            <a:r>
              <a:rPr lang="en-US" dirty="0"/>
              <a:t> </a:t>
            </a:r>
            <a:r>
              <a:rPr lang="en-US" dirty="0" smtClean="0"/>
              <a:t>(file://)</a:t>
            </a:r>
          </a:p>
          <a:p>
            <a:pPr lvl="1"/>
            <a:r>
              <a:rPr lang="en-US" dirty="0" smtClean="0"/>
              <a:t>Hadoop Distributed File System (hdfs://)</a:t>
            </a:r>
          </a:p>
          <a:p>
            <a:pPr lvl="1"/>
            <a:r>
              <a:rPr lang="en-US" dirty="0" smtClean="0"/>
              <a:t>Amazon S3 (s3://)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FS (maprfs://)</a:t>
            </a:r>
          </a:p>
          <a:p>
            <a:endParaRPr lang="en-US" dirty="0" smtClean="0"/>
          </a:p>
          <a:p>
            <a:r>
              <a:rPr lang="en-US" dirty="0" smtClean="0"/>
              <a:t>Support for all Hadoop File Systems</a:t>
            </a:r>
          </a:p>
          <a:p>
            <a:pPr lvl="1"/>
            <a:r>
              <a:rPr lang="en-US" dirty="0" smtClean="0"/>
              <a:t>NFS, Tachyon, FTP, </a:t>
            </a:r>
            <a:r>
              <a:rPr lang="en-US" dirty="0" err="1" smtClean="0"/>
              <a:t>har</a:t>
            </a:r>
            <a:r>
              <a:rPr lang="en-US" dirty="0" smtClean="0"/>
              <a:t> (Hadoop Archive),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8819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FileInputFormat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(recursive directory scans supported)</a:t>
            </a:r>
          </a:p>
          <a:p>
            <a:pPr lvl="1"/>
            <a:r>
              <a:rPr lang="en-US" dirty="0" err="1" smtClean="0"/>
              <a:t>DelimitedInputFormat</a:t>
            </a:r>
            <a:endParaRPr lang="en-US" dirty="0" smtClean="0"/>
          </a:p>
          <a:p>
            <a:pPr lvl="2"/>
            <a:r>
              <a:rPr lang="en-US" dirty="0" err="1" smtClean="0"/>
              <a:t>TextInputFormat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 text files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linewise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 field delimited files)</a:t>
            </a:r>
          </a:p>
          <a:p>
            <a:pPr lvl="1"/>
            <a:r>
              <a:rPr lang="en-US" dirty="0" err="1" smtClean="0"/>
              <a:t>BinaryInputFormat</a:t>
            </a:r>
            <a:endParaRPr lang="en-US" dirty="0" smtClean="0"/>
          </a:p>
          <a:p>
            <a:pPr lvl="1"/>
            <a:r>
              <a:rPr lang="en-US" dirty="0" err="1" smtClean="0"/>
              <a:t>AvroInputFormat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(Read Avro POJOs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r>
              <a:rPr lang="en-US" dirty="0" err="1" smtClean="0"/>
              <a:t>JDBCInputFormat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(Read result of SQL query)</a:t>
            </a:r>
          </a:p>
          <a:p>
            <a:r>
              <a:rPr lang="en-US" dirty="0" err="1" smtClean="0"/>
              <a:t>HadoopInputFormat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(Use any Hadoop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Hadoop Input/</a:t>
            </a:r>
            <a:r>
              <a:rPr lang="en-US" sz="4000" dirty="0" err="1" smtClean="0"/>
              <a:t>OutputFormats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for all Hadoop I/</a:t>
            </a:r>
            <a:r>
              <a:rPr lang="en-US" dirty="0" err="1" smtClean="0"/>
              <a:t>OFormats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and write to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Apache Parquet</a:t>
            </a:r>
          </a:p>
          <a:p>
            <a:pPr lvl="1"/>
            <a:r>
              <a:rPr lang="en-US" dirty="0" smtClean="0"/>
              <a:t>Apache ORC</a:t>
            </a:r>
          </a:p>
          <a:p>
            <a:pPr lvl="1"/>
            <a:r>
              <a:rPr lang="en-US" dirty="0" smtClean="0"/>
              <a:t>Apache Kafka (for batch)</a:t>
            </a:r>
          </a:p>
          <a:p>
            <a:pPr lvl="1"/>
            <a:r>
              <a:rPr lang="en-US" dirty="0" smtClean="0"/>
              <a:t>Compressed file formats (.</a:t>
            </a:r>
            <a:r>
              <a:rPr lang="en-US" dirty="0" err="1" smtClean="0"/>
              <a:t>gz</a:t>
            </a:r>
            <a:r>
              <a:rPr lang="en-US" dirty="0" smtClean="0"/>
              <a:t>, .zip, ...)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9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InputFormats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0352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ExecutionEnvironment</a:t>
            </a:r>
            <a:r>
              <a:rPr lang="en-US" sz="2800" dirty="0" smtClean="0">
                <a:latin typeface="Menlo Regular"/>
                <a:cs typeface="Menlo Regular"/>
              </a:rPr>
              <a:t> </a:t>
            </a:r>
            <a:r>
              <a:rPr lang="en-US" sz="2800" dirty="0" err="1" smtClean="0">
                <a:latin typeface="Menlo Regular"/>
                <a:cs typeface="Menlo Regular"/>
              </a:rPr>
              <a:t>env</a:t>
            </a:r>
            <a:r>
              <a:rPr lang="en-US" sz="2800" dirty="0">
                <a:latin typeface="Menlo Regular"/>
                <a:cs typeface="Menlo Regular"/>
              </a:rPr>
              <a:t> </a:t>
            </a:r>
            <a:r>
              <a:rPr lang="en-US" sz="2800" dirty="0" smtClean="0">
                <a:latin typeface="Menlo Regular"/>
                <a:cs typeface="Menlo Regular"/>
              </a:rPr>
              <a:t>= …</a:t>
            </a:r>
          </a:p>
          <a:p>
            <a:pPr marL="0" indent="0">
              <a:buNone/>
            </a:pPr>
            <a:endParaRPr lang="en-US" sz="2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text file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linewise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env.readTextFile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CSV file</a:t>
            </a: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env.readCsvFile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file with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FileInputFormat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env.readHadoopFile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use regular Flink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nv.createInput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use regular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nv.createHadoopInput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8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Transformations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</a:p>
          <a:p>
            <a:pPr fontAlgn="base"/>
            <a:r>
              <a:rPr lang="en-US" dirty="0" err="1" smtClean="0"/>
              <a:t>GroupSort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 &amp; </a:t>
            </a:r>
            <a:r>
              <a:rPr lang="en-US" dirty="0" err="1" smtClean="0"/>
              <a:t>AllGroupReduce</a:t>
            </a:r>
            <a:endParaRPr lang="en-US" dirty="0" smtClean="0"/>
          </a:p>
          <a:p>
            <a:pPr fontAlgn="base"/>
            <a:r>
              <a:rPr lang="en-US" dirty="0" smtClean="0"/>
              <a:t>Union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3000" dirty="0" smtClean="0"/>
              <a:t>see documentation for more transformations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GroupReduce</a:t>
            </a:r>
            <a:r>
              <a:rPr lang="en-US" dirty="0"/>
              <a:t> (Hadoop-style)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45" y="1281936"/>
            <a:ext cx="8913115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sum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=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reduceGroup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implements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&gt;,Tuple2&lt;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&gt;&gt;{</a:t>
            </a:r>
            <a:endParaRPr lang="en-US" sz="2000" b="1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void reduce(</a:t>
            </a:r>
            <a:r>
              <a:rPr lang="de-DE" altLang="de-DE" sz="2000" dirty="0" err="1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vals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,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                   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Collector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out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){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Tuple2&lt;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outT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=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new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&gt;(0,0)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for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</a:t>
            </a:r>
            <a:r>
              <a:rPr 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v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Menlo Regular"/>
                <a:cs typeface="Menlo Regular"/>
              </a:rPr>
              <a:t>: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vals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outT.f0 = v.f0;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outT.f1 += v.f1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}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.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collect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outT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r>
              <a:rPr lang="de-DE" altLang="de-DE" sz="2000" b="1" dirty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}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3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416337"/>
            <a:ext cx="3343901" cy="1027393"/>
            <a:chOff x="1448356" y="2449997"/>
            <a:chExt cx="3343901" cy="1027393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449997"/>
              <a:ext cx="1408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DataSet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34657" y="2642203"/>
            <a:ext cx="6632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reduce(Iterator elements) = {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  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c = 0;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	while(elements) { c+= element }</a:t>
            </a:r>
          </a:p>
          <a:p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return c;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} = 11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Note that </a:t>
            </a:r>
            <a:r>
              <a:rPr lang="en-US" sz="2400" dirty="0" err="1" smtClean="0">
                <a:latin typeface="Avenir Next Regular"/>
                <a:cs typeface="Avenir Next Regular"/>
              </a:rPr>
              <a:t>Flink</a:t>
            </a:r>
            <a:r>
              <a:rPr lang="en-US" sz="2400" dirty="0" smtClean="0">
                <a:latin typeface="Avenir Next Regular"/>
                <a:cs typeface="Avenir Next Regular"/>
              </a:rPr>
              <a:t> is giving you an Iterator over the group into the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Data can come from disk / network / …</a:t>
            </a:r>
          </a:p>
          <a:p>
            <a:pPr lvl="1"/>
            <a:r>
              <a:rPr lang="en-US" sz="2400" dirty="0" smtClean="0">
                <a:latin typeface="Avenir Next Regular"/>
                <a:cs typeface="Avenir Next Regular"/>
                <a:sym typeface="Wingdings" panose="05000000000000000000" pitchFamily="2" charset="2"/>
              </a:rPr>
              <a:t> Group size can exceed available Java heap space</a:t>
            </a:r>
            <a:endParaRPr lang="en-US" sz="24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2261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(FP-style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547307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sum = data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.reduce(new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@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reduce(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v1, 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v2)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	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v1.f1 += v2.f1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return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v1;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1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Flink aims to support all possible data types</a:t>
            </a:r>
          </a:p>
          <a:p>
            <a:endParaRPr lang="en-US" dirty="0"/>
          </a:p>
          <a:p>
            <a:r>
              <a:rPr lang="en-US" dirty="0" smtClean="0"/>
              <a:t>Custom type serialization framework</a:t>
            </a:r>
          </a:p>
          <a:p>
            <a:pPr marL="0" indent="0" algn="ctr">
              <a:buNone/>
            </a:pPr>
            <a:r>
              <a:rPr lang="en-US" sz="2800" i="1" dirty="0" smtClean="0"/>
              <a:t>	“Serialization is the process of turning a Java object into a binary representation”</a:t>
            </a:r>
          </a:p>
          <a:p>
            <a:endParaRPr lang="en-US" dirty="0" smtClean="0"/>
          </a:p>
          <a:p>
            <a:r>
              <a:rPr lang="en-US" dirty="0" smtClean="0"/>
              <a:t>Many existing serialization frameworks:</a:t>
            </a:r>
          </a:p>
          <a:p>
            <a:pPr lvl="1"/>
            <a:r>
              <a:rPr lang="en-US" dirty="0" err="1" smtClean="0"/>
              <a:t>Kryo</a:t>
            </a:r>
            <a:r>
              <a:rPr lang="en-US" dirty="0" smtClean="0"/>
              <a:t>, Google Protocol Buffers, Apache Thrift</a:t>
            </a:r>
          </a:p>
          <a:p>
            <a:endParaRPr lang="en-US" dirty="0" smtClean="0"/>
          </a:p>
          <a:p>
            <a:r>
              <a:rPr lang="en-US" dirty="0" err="1" smtClean="0"/>
              <a:t>Flink’s</a:t>
            </a:r>
            <a:r>
              <a:rPr lang="en-US" dirty="0" smtClean="0"/>
              <a:t> serialization framework</a:t>
            </a:r>
          </a:p>
          <a:p>
            <a:pPr lvl="1"/>
            <a:r>
              <a:rPr lang="en-US" dirty="0" smtClean="0"/>
              <a:t>Extracts schema information from programs</a:t>
            </a:r>
          </a:p>
          <a:p>
            <a:pPr lvl="1"/>
            <a:r>
              <a:rPr lang="en-US" dirty="0" smtClean="0"/>
              <a:t>Generates efficient </a:t>
            </a:r>
            <a:r>
              <a:rPr lang="en-US" dirty="0" err="1" smtClean="0"/>
              <a:t>serializers</a:t>
            </a:r>
            <a:r>
              <a:rPr lang="en-US" dirty="0" smtClean="0"/>
              <a:t> for data types</a:t>
            </a:r>
          </a:p>
          <a:p>
            <a:pPr lvl="1"/>
            <a:r>
              <a:rPr lang="en-US" dirty="0" smtClean="0"/>
              <a:t>Enables operations &amp; comparisons on binary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398696"/>
            <a:ext cx="3343901" cy="1045034"/>
            <a:chOff x="1448356" y="2432356"/>
            <a:chExt cx="3343901" cy="1045034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432356"/>
              <a:ext cx="1408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DataSet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52297" y="2642203"/>
            <a:ext cx="7134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reduce(5,2) = 7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reduce(7,3) = 10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reduce(10, 1) = 11</a:t>
            </a:r>
          </a:p>
          <a:p>
            <a:r>
              <a:rPr lang="en-US" sz="2400" b="1" dirty="0" smtClean="0"/>
              <a:t>OR</a:t>
            </a:r>
          </a:p>
          <a:p>
            <a:r>
              <a:rPr lang="en-US" sz="2400" dirty="0">
                <a:latin typeface="Menlo Regular"/>
                <a:cs typeface="Menlo Regular"/>
              </a:rPr>
              <a:t>reduce(reduce(reduce(5,2),3</a:t>
            </a:r>
            <a:r>
              <a:rPr lang="en-US" sz="2400" dirty="0" smtClean="0">
                <a:latin typeface="Menlo Regular"/>
                <a:cs typeface="Menlo Regular"/>
              </a:rPr>
              <a:t>),1</a:t>
            </a:r>
            <a:r>
              <a:rPr lang="en-US" sz="2400" dirty="0">
                <a:latin typeface="Menlo Regular"/>
                <a:cs typeface="Menlo Regular"/>
              </a:rPr>
              <a:t>) = </a:t>
            </a:r>
            <a:r>
              <a:rPr lang="en-US" sz="2400" dirty="0" smtClean="0">
                <a:latin typeface="Menlo Regular"/>
                <a:cs typeface="Menlo Regular"/>
              </a:rPr>
              <a:t>11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More limiting interface compared to </a:t>
            </a:r>
            <a:r>
              <a:rPr lang="en-US" sz="2400" dirty="0" err="1" smtClean="0">
                <a:latin typeface="Avenir Next Regular"/>
                <a:cs typeface="Avenir Next Regular"/>
              </a:rPr>
              <a:t>GroupReduce</a:t>
            </a:r>
            <a:endParaRPr lang="en-US" sz="2400" dirty="0" smtClean="0">
              <a:latin typeface="Avenir Next Regular"/>
              <a:cs typeface="Avenir Next 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System can apply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037277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507590" y="3407638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68508" cy="1542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Operate on groups with identical keys </a:t>
            </a:r>
            <a:br>
              <a:rPr lang="en-US" dirty="0" smtClean="0"/>
            </a:br>
            <a:r>
              <a:rPr lang="en-US" dirty="0" smtClean="0"/>
              <a:t>of two inputs</a:t>
            </a:r>
          </a:p>
          <a:p>
            <a:pPr lvl="1"/>
            <a:r>
              <a:rPr lang="en-US" sz="3000" dirty="0" smtClean="0"/>
              <a:t>Enables outer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836" y="3863412"/>
            <a:ext cx="3343901" cy="742304"/>
            <a:chOff x="1448356" y="2735086"/>
            <a:chExt cx="3343901" cy="742304"/>
          </a:xfrm>
        </p:grpSpPr>
        <p:sp>
          <p:nvSpPr>
            <p:cNvPr id="7" name="Rectangle 6"/>
            <p:cNvSpPr/>
            <p:nvPr/>
          </p:nvSpPr>
          <p:spPr>
            <a:xfrm>
              <a:off x="1448356" y="2735086"/>
              <a:ext cx="3343901" cy="7423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9475" y="5036960"/>
            <a:ext cx="3343901" cy="672281"/>
            <a:chOff x="1448356" y="2805108"/>
            <a:chExt cx="3343901" cy="672281"/>
          </a:xfrm>
        </p:grpSpPr>
        <p:sp>
          <p:nvSpPr>
            <p:cNvPr id="14" name="Rectangle 13"/>
            <p:cNvSpPr/>
            <p:nvPr/>
          </p:nvSpPr>
          <p:spPr>
            <a:xfrm>
              <a:off x="1448356" y="2805108"/>
              <a:ext cx="3343901" cy="6722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12397" y="3407871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5001390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1118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3200" y="3554246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07590" y="4127350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4912397" y="4127583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5001390" y="4267515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53200" y="4273958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07590" y="4846829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4912397" y="4847062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5001390" y="4986994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53200" y="4993437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07590" y="5601473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4912397" y="5601706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/>
          <p:cNvSpPr/>
          <p:nvPr/>
        </p:nvSpPr>
        <p:spPr>
          <a:xfrm>
            <a:off x="6553200" y="5748081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4528" y="6283182"/>
            <a:ext cx="129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107230" y="6241723"/>
            <a:ext cx="270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Resulting Groups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45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ultidocument 11"/>
          <p:cNvSpPr/>
          <p:nvPr/>
        </p:nvSpPr>
        <p:spPr>
          <a:xfrm>
            <a:off x="385547" y="5245136"/>
            <a:ext cx="1607027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tree, a house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630"/>
            <a:ext cx="8229600" cy="234917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GroupReduce</a:t>
            </a:r>
            <a:r>
              <a:rPr lang="en-US" dirty="0" smtClean="0"/>
              <a:t>, </a:t>
            </a:r>
            <a:r>
              <a:rPr lang="en-US" dirty="0" err="1" smtClean="0"/>
              <a:t>CoGroup</a:t>
            </a:r>
            <a:r>
              <a:rPr lang="en-US" dirty="0" smtClean="0"/>
              <a:t> benefit from that</a:t>
            </a:r>
          </a:p>
          <a:p>
            <a:r>
              <a:rPr lang="en-US" dirty="0" smtClean="0"/>
              <a:t>Similar to Hadoop combiners.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Word Count without Combiner: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385548" y="4494509"/>
            <a:ext cx="1607026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tree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38163" y="4690556"/>
            <a:ext cx="1294264" cy="86322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722125" y="376560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722125" y="4096562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722125" y="444714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722125" y="4797736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4722125" y="5149755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4722125" y="550177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4722125" y="5853793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4722125" y="6205812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6839801" y="3908400"/>
            <a:ext cx="1294264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“a”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6839802" y="5113615"/>
            <a:ext cx="1294263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“tree”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3"/>
            <a:endCxn id="23" idx="1"/>
          </p:cNvCxnSpPr>
          <p:nvPr/>
        </p:nvCxnSpPr>
        <p:spPr>
          <a:xfrm flipV="1">
            <a:off x="5895833" y="4340010"/>
            <a:ext cx="943968" cy="240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3" idx="1"/>
          </p:cNvCxnSpPr>
          <p:nvPr/>
        </p:nvCxnSpPr>
        <p:spPr>
          <a:xfrm flipV="1">
            <a:off x="5895833" y="4340010"/>
            <a:ext cx="943968" cy="94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3" idx="1"/>
          </p:cNvCxnSpPr>
          <p:nvPr/>
        </p:nvCxnSpPr>
        <p:spPr>
          <a:xfrm flipV="1">
            <a:off x="5895833" y="4340010"/>
            <a:ext cx="943968" cy="1646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24" idx="1"/>
          </p:cNvCxnSpPr>
          <p:nvPr/>
        </p:nvCxnSpPr>
        <p:spPr>
          <a:xfrm>
            <a:off x="5895833" y="4930802"/>
            <a:ext cx="943969" cy="614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4" idx="1"/>
          </p:cNvCxnSpPr>
          <p:nvPr/>
        </p:nvCxnSpPr>
        <p:spPr>
          <a:xfrm flipV="1">
            <a:off x="5895833" y="5545225"/>
            <a:ext cx="943969" cy="89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547" y="6346326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53836" y="6311151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2369021" y="4889957"/>
            <a:ext cx="394363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207206" y="4883311"/>
            <a:ext cx="394364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ular Callout 56"/>
          <p:cNvSpPr/>
          <p:nvPr/>
        </p:nvSpPr>
        <p:spPr>
          <a:xfrm>
            <a:off x="6223379" y="3418764"/>
            <a:ext cx="1828800" cy="736979"/>
          </a:xfrm>
          <a:prstGeom prst="wedgeRectCallout">
            <a:avLst>
              <a:gd name="adj1" fmla="val -45460"/>
              <a:gd name="adj2" fmla="val 1347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expensive network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46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630"/>
            <a:ext cx="8229600" cy="58776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Word Count with Combiner: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183367" y="3845251"/>
            <a:ext cx="1607027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tree, a house</a:t>
            </a:r>
            <a:endParaRPr lang="en-US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83368" y="3094624"/>
            <a:ext cx="1607026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tree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2635983" y="3290671"/>
            <a:ext cx="1294264" cy="86322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4519945" y="236571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4519945" y="269667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4519945" y="304726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4519945" y="3397851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4519945" y="3749870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4519945" y="410188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4519945" y="4453908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4519945" y="480592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7620000" y="2508515"/>
            <a:ext cx="1294264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“a”</a:t>
            </a:r>
            <a:endParaRPr lang="en-US" dirty="0"/>
          </a:p>
        </p:txBody>
      </p:sp>
      <p:sp>
        <p:nvSpPr>
          <p:cNvPr id="44" name="Flowchart: Process 43"/>
          <p:cNvSpPr/>
          <p:nvPr/>
        </p:nvSpPr>
        <p:spPr>
          <a:xfrm>
            <a:off x="7655517" y="3767109"/>
            <a:ext cx="1294263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“tree”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3367" y="4946441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351656" y="4911266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166841" y="3490072"/>
            <a:ext cx="394363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005026" y="3483426"/>
            <a:ext cx="394364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621740" y="4953884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Combining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052214" y="2899065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>
            <a:off x="6052214" y="3230023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6052214" y="3580610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3</a:t>
            </a:r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6052214" y="393119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2</a:t>
            </a:r>
            <a:endParaRPr lang="en-US" dirty="0"/>
          </a:p>
        </p:txBody>
      </p:sp>
      <p:sp>
        <p:nvSpPr>
          <p:cNvPr id="62" name="Flowchart: Process 61"/>
          <p:cNvSpPr/>
          <p:nvPr/>
        </p:nvSpPr>
        <p:spPr>
          <a:xfrm>
            <a:off x="6052214" y="428576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1" idx="3"/>
            <a:endCxn id="55" idx="1"/>
          </p:cNvCxnSpPr>
          <p:nvPr/>
        </p:nvCxnSpPr>
        <p:spPr>
          <a:xfrm>
            <a:off x="5693653" y="2498785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3"/>
            <a:endCxn id="56" idx="1"/>
          </p:cNvCxnSpPr>
          <p:nvPr/>
        </p:nvCxnSpPr>
        <p:spPr>
          <a:xfrm>
            <a:off x="5693653" y="2829743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6" idx="3"/>
            <a:endCxn id="57" idx="1"/>
          </p:cNvCxnSpPr>
          <p:nvPr/>
        </p:nvCxnSpPr>
        <p:spPr>
          <a:xfrm>
            <a:off x="5693653" y="3180330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3"/>
            <a:endCxn id="57" idx="1"/>
          </p:cNvCxnSpPr>
          <p:nvPr/>
        </p:nvCxnSpPr>
        <p:spPr>
          <a:xfrm flipV="1">
            <a:off x="5693653" y="3713676"/>
            <a:ext cx="358561" cy="16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8" idx="3"/>
            <a:endCxn id="58" idx="1"/>
          </p:cNvCxnSpPr>
          <p:nvPr/>
        </p:nvCxnSpPr>
        <p:spPr>
          <a:xfrm>
            <a:off x="5693653" y="3530917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0" idx="3"/>
            <a:endCxn id="58" idx="1"/>
          </p:cNvCxnSpPr>
          <p:nvPr/>
        </p:nvCxnSpPr>
        <p:spPr>
          <a:xfrm flipV="1">
            <a:off x="5693653" y="4064263"/>
            <a:ext cx="358561" cy="170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3"/>
            <a:endCxn id="57" idx="1"/>
          </p:cNvCxnSpPr>
          <p:nvPr/>
        </p:nvCxnSpPr>
        <p:spPr>
          <a:xfrm flipV="1">
            <a:off x="5693653" y="3713676"/>
            <a:ext cx="358561" cy="87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2" idx="3"/>
            <a:endCxn id="62" idx="1"/>
          </p:cNvCxnSpPr>
          <p:nvPr/>
        </p:nvCxnSpPr>
        <p:spPr>
          <a:xfrm flipV="1">
            <a:off x="5693653" y="4418835"/>
            <a:ext cx="358561" cy="52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7" idx="3"/>
            <a:endCxn id="43" idx="1"/>
          </p:cNvCxnSpPr>
          <p:nvPr/>
        </p:nvCxnSpPr>
        <p:spPr>
          <a:xfrm flipV="1">
            <a:off x="7225922" y="2940125"/>
            <a:ext cx="394078" cy="773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3"/>
            <a:endCxn id="44" idx="1"/>
          </p:cNvCxnSpPr>
          <p:nvPr/>
        </p:nvCxnSpPr>
        <p:spPr>
          <a:xfrm>
            <a:off x="7225922" y="4064263"/>
            <a:ext cx="429595" cy="13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"/>
          <p:cNvSpPr txBox="1">
            <a:spLocks/>
          </p:cNvSpPr>
          <p:nvPr/>
        </p:nvSpPr>
        <p:spPr>
          <a:xfrm>
            <a:off x="457200" y="5403025"/>
            <a:ext cx="8229600" cy="117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Combiners perform local pre-aggregations</a:t>
            </a:r>
          </a:p>
          <a:p>
            <a:r>
              <a:rPr lang="en-US" dirty="0" smtClean="0"/>
              <a:t>Often significant performance improvements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7225922" y="1547731"/>
            <a:ext cx="1828800" cy="736979"/>
          </a:xfrm>
          <a:prstGeom prst="wedgeRectCallout">
            <a:avLst>
              <a:gd name="adj1" fmla="val -42848"/>
              <a:gd name="adj2" fmla="val 2152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Reduced network transfer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6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Secondary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00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AllReduce</a:t>
            </a:r>
            <a:r>
              <a:rPr lang="en-US" dirty="0" smtClean="0"/>
              <a:t> / </a:t>
            </a:r>
            <a:r>
              <a:rPr lang="en-US" dirty="0" err="1" smtClean="0"/>
              <a:t>AllGroupReduce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/>
          <a:lstStyle/>
          <a:p>
            <a:r>
              <a:rPr lang="en-US" dirty="0" smtClean="0"/>
              <a:t>Reduce / </a:t>
            </a:r>
            <a:r>
              <a:rPr lang="en-US" dirty="0" err="1" smtClean="0"/>
              <a:t>GroupReduce</a:t>
            </a:r>
            <a:r>
              <a:rPr lang="en-US" dirty="0" smtClean="0"/>
              <a:t> without </a:t>
            </a:r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smtClean="0"/>
              <a:t>Operates on a single group -&gt; Full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Full </a:t>
            </a:r>
            <a:r>
              <a:rPr lang="en-US" dirty="0" err="1" smtClean="0"/>
              <a:t>DataSet</a:t>
            </a:r>
            <a:r>
              <a:rPr lang="en-US" dirty="0" smtClean="0"/>
              <a:t> is sent to one machine </a:t>
            </a:r>
          </a:p>
          <a:p>
            <a:pPr lvl="1"/>
            <a:r>
              <a:rPr lang="en-US" dirty="0" smtClean="0"/>
              <a:t>Will automatically run with parallelism of 1</a:t>
            </a:r>
          </a:p>
          <a:p>
            <a:endParaRPr lang="en-US" dirty="0" smtClean="0"/>
          </a:p>
          <a:p>
            <a:r>
              <a:rPr lang="en-US" dirty="0" smtClean="0"/>
              <a:t>Careful with large </a:t>
            </a:r>
            <a:r>
              <a:rPr lang="en-US" dirty="0" err="1" smtClean="0"/>
              <a:t>DataSets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Make sure you have a Combiner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6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01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0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endParaRPr lang="en-US" dirty="0" smtClean="0"/>
          </a:p>
          <a:p>
            <a:r>
              <a:rPr lang="en-US" dirty="0" smtClean="0"/>
              <a:t>Gives access to:</a:t>
            </a:r>
          </a:p>
          <a:p>
            <a:pPr lvl="1"/>
            <a:r>
              <a:rPr lang="en-US" dirty="0" smtClean="0"/>
              <a:t>Accumulators</a:t>
            </a:r>
          </a:p>
          <a:p>
            <a:pPr lvl="1"/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sz="3600" dirty="0" smtClean="0"/>
              <a:t>Extracting Types from Programs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262" y="5019566"/>
            <a:ext cx="2476222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Type Extraction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Java Reflection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Scala Compiler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0075" y="5019566"/>
            <a:ext cx="3007837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Validation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the keys sortable?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join keys compatible?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5019566"/>
            <a:ext cx="2045256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Generation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venir Next Regular"/>
                <a:cs typeface="Avenir Next Regular"/>
              </a:rPr>
              <a:t>Serializers</a:t>
            </a:r>
            <a:endParaRPr lang="en-US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Comparators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9909" y="2247644"/>
            <a:ext cx="1413482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Java Program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920" y="2247644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Scala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7919" y="3180038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Python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93396" y="2247644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Type Extraction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4152" y="2262301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Plan Translation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86784" y="2262301"/>
            <a:ext cx="1275438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Optimizer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3447" y="2262301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Plan Post-pass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Down Arrow 24"/>
          <p:cNvSpPr/>
          <p:nvPr/>
        </p:nvSpPr>
        <p:spPr>
          <a:xfrm rot="3635646">
            <a:off x="2709366" y="3376888"/>
            <a:ext cx="501140" cy="19106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953926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481318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94527" y="2851681"/>
            <a:ext cx="2429501" cy="62739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Cluster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6738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Programs are analyzed in “Preflight Phase”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033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2781680" y="3022309"/>
            <a:ext cx="1795429" cy="238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V="1">
            <a:off x="2781680" y="3993747"/>
            <a:ext cx="1795429" cy="141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781680" y="4965185"/>
            <a:ext cx="1795428" cy="44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729453" y="2294793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29453" y="3266231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729452" y="4237669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1" y="1254797"/>
            <a:ext cx="85973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Example: Tag words with IDs in text corpus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4739"/>
              </p:ext>
            </p:extLst>
          </p:nvPr>
        </p:nvGraphicFramePr>
        <p:xfrm>
          <a:off x="2354516" y="5411396"/>
          <a:ext cx="898826" cy="118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13"/>
                <a:gridCol w="449413"/>
              </a:tblGrid>
              <a:tr h="15103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680" y="6255556"/>
            <a:ext cx="200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Next Regular"/>
                <a:cs typeface="Avenir Next Regular"/>
              </a:rPr>
              <a:t>Dictionary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95680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06743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6743" y="36110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81469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892532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92532" y="36105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985243" y="5309468"/>
            <a:ext cx="3330682" cy="1404503"/>
          </a:xfrm>
          <a:prstGeom prst="wedgeRectCallout">
            <a:avLst>
              <a:gd name="adj1" fmla="val -73865"/>
              <a:gd name="adj2" fmla="val -662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broadcast (small) dictionary to all mappers </a:t>
            </a:r>
            <a:endParaRPr lang="en-US" sz="28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any </a:t>
            </a:r>
            <a:r>
              <a:rPr lang="en-US" dirty="0" err="1" smtClean="0"/>
              <a:t>DataSet</a:t>
            </a:r>
            <a:r>
              <a:rPr lang="en-US" dirty="0" smtClean="0"/>
              <a:t> as a broadcast variable</a:t>
            </a:r>
          </a:p>
          <a:p>
            <a:r>
              <a:rPr lang="en-US" dirty="0" smtClean="0"/>
              <a:t>available on all parallel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074" y="3566760"/>
            <a:ext cx="8624270" cy="22672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// 1. The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to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broadcasted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&lt;Integer&gt;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toBroadcast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=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env.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fromElements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1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2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3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2. Broadcast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the</a:t>
            </a: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DataSet</a:t>
            </a:r>
            <a:r>
              <a:rPr lang="de-DE" altLang="de-DE" dirty="0">
                <a:latin typeface="Menlo Regular"/>
                <a:cs typeface="Menlo Regular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 smtClean="0">
                <a:latin typeface="Menlo Regular"/>
                <a:cs typeface="Menlo Regular"/>
              </a:rPr>
              <a:t>map</a:t>
            </a:r>
            <a:r>
              <a:rPr lang="de-DE" altLang="de-DE" dirty="0" smtClean="0">
                <a:latin typeface="Menlo Regular"/>
                <a:cs typeface="Menlo Regular"/>
              </a:rPr>
              <a:t>().</a:t>
            </a:r>
            <a:r>
              <a:rPr lang="de-DE" altLang="de-DE" dirty="0" err="1" smtClean="0">
                <a:solidFill>
                  <a:srgbClr val="008080"/>
                </a:solidFill>
                <a:latin typeface="Menlo Regular"/>
                <a:cs typeface="Menlo Regular"/>
              </a:rPr>
              <a:t>withBroadcastSet</a:t>
            </a:r>
            <a:r>
              <a:rPr lang="de-DE" altLang="de-DE" dirty="0" smtClean="0">
                <a:latin typeface="Menlo Regular"/>
                <a:cs typeface="Menlo Regular"/>
              </a:rPr>
              <a:t>(</a:t>
            </a:r>
            <a:r>
              <a:rPr lang="de-DE" altLang="de-DE" dirty="0" err="1" smtClean="0">
                <a:latin typeface="Menlo Regular"/>
                <a:cs typeface="Menlo Regular"/>
              </a:rPr>
              <a:t>toBroadcast</a:t>
            </a:r>
            <a:r>
              <a:rPr lang="de-DE" altLang="de-DE" dirty="0">
                <a:latin typeface="Menlo Regular"/>
                <a:cs typeface="Menlo Regular"/>
              </a:rPr>
              <a:t>,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 err="1">
                <a:solidFill>
                  <a:srgbClr val="DD1144"/>
                </a:solidFill>
                <a:latin typeface="Menlo Regular"/>
                <a:cs typeface="Menlo Regular"/>
              </a:rPr>
              <a:t>broadcastSetName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>
                <a:latin typeface="Menlo Regular"/>
                <a:cs typeface="Menlo Regular"/>
              </a:rPr>
              <a:t>);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endParaRPr lang="de-DE" altLang="de-DE" dirty="0"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3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.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inside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user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defined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function</a:t>
            </a: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().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getBroadcastVariable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broadcastSetName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8579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as “Counters” from Hadoop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Build in</a:t>
            </a:r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Histogramm</a:t>
            </a:r>
            <a:endParaRPr lang="en-US" dirty="0" smtClean="0"/>
          </a:p>
          <a:p>
            <a:r>
              <a:rPr lang="en-US" dirty="0" smtClean="0"/>
              <a:t>Easily customizable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68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/>
          <p:cNvSpPr/>
          <p:nvPr/>
        </p:nvSpPr>
        <p:spPr>
          <a:xfrm>
            <a:off x="6772614" y="2602697"/>
            <a:ext cx="2200766" cy="2304467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 smtClean="0">
                <a:latin typeface="Avenir Next Regular"/>
                <a:cs typeface="Avenir Next Regular"/>
              </a:rPr>
              <a:t>JobManager</a:t>
            </a:r>
            <a:endParaRPr lang="en-US" sz="2400" u="sng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counter = 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4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18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22 = </a:t>
            </a:r>
            <a:br>
              <a:rPr lang="en-US" sz="2400" dirty="0" smtClean="0">
                <a:latin typeface="Avenir Next Regular"/>
                <a:cs typeface="Avenir Next Regular"/>
              </a:rPr>
            </a:br>
            <a:r>
              <a:rPr lang="en-US" sz="2400" dirty="0" smtClean="0">
                <a:latin typeface="Avenir Next Regular"/>
                <a:cs typeface="Avenir Next Regular"/>
              </a:rPr>
              <a:t>               </a:t>
            </a:r>
            <a:r>
              <a:rPr lang="en-US" sz="2400" b="1" dirty="0" smtClean="0">
                <a:latin typeface="Avenir Next Regular"/>
                <a:cs typeface="Avenir Next Regular"/>
              </a:rPr>
              <a:t>44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637264" y="3023668"/>
            <a:ext cx="187817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3"/>
          </p:cNvCxnSpPr>
          <p:nvPr/>
        </p:nvCxnSpPr>
        <p:spPr>
          <a:xfrm>
            <a:off x="5656504" y="3942587"/>
            <a:ext cx="1858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5654984" y="4325070"/>
            <a:ext cx="1860450" cy="56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6000" y="6473409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363032" y="2641184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2" y="1120089"/>
            <a:ext cx="8039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Count total number of words in text corpus</a:t>
            </a:r>
            <a:endParaRPr lang="en-US" sz="3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175167" y="5388553"/>
            <a:ext cx="4511633" cy="1314189"/>
          </a:xfrm>
          <a:prstGeom prst="wedgeRectCallout">
            <a:avLst>
              <a:gd name="adj1" fmla="val 2247"/>
              <a:gd name="adj2" fmla="val -1031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Send local counts from parallel instances to </a:t>
            </a:r>
            <a:r>
              <a:rPr lang="en-US" sz="2400" dirty="0" err="1" smtClean="0">
                <a:latin typeface="Avenir Next Regular"/>
                <a:cs typeface="Avenir Next Regular"/>
              </a:rPr>
              <a:t>JobManager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95680" y="2258452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6743" y="3107929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6743" y="3957406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5" name="Flowchart: Process 4"/>
          <p:cNvSpPr/>
          <p:nvPr/>
        </p:nvSpPr>
        <p:spPr>
          <a:xfrm>
            <a:off x="3382272" y="3560103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26" name="Flowchart: Process 4"/>
          <p:cNvSpPr/>
          <p:nvPr/>
        </p:nvSpPr>
        <p:spPr>
          <a:xfrm>
            <a:off x="3380752" y="4506300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6726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72"/>
            <a:ext cx="8229600" cy="1216419"/>
          </a:xfrm>
        </p:spPr>
        <p:txBody>
          <a:bodyPr>
            <a:normAutofit/>
          </a:bodyPr>
          <a:lstStyle/>
          <a:p>
            <a:r>
              <a:rPr lang="en-US" dirty="0" smtClean="0"/>
              <a:t>Use accumulators to verify your assumptions about the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737" y="2965888"/>
            <a:ext cx="8832525" cy="372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class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Tokenizer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extends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</a:t>
            </a:r>
            <a:r>
              <a:rPr kumimoji="0" lang="de-DE" altLang="de-DE" sz="2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Rich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FlatMapFunction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&lt;String, String&gt;&gt;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@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Override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public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void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(String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val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        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Collector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&lt;String&gt; out)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	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	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getLongCounter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("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elementCount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").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add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(1L);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// do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more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stuff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</a:t>
            </a:r>
            <a:endParaRPr kumimoji="0" lang="de-DE" altLang="de-DE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947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Accumulator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4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Accumulators are available </a:t>
            </a:r>
            <a:br>
              <a:rPr lang="en-US" dirty="0" smtClean="0"/>
            </a:br>
            <a:r>
              <a:rPr lang="en-US" dirty="0" smtClean="0"/>
              <a:t>via </a:t>
            </a:r>
            <a:r>
              <a:rPr lang="en-US" dirty="0" err="1" smtClean="0"/>
              <a:t>JobExecutionResult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returned </a:t>
            </a:r>
            <a:r>
              <a:rPr lang="en-US" dirty="0"/>
              <a:t>by </a:t>
            </a:r>
            <a:r>
              <a:rPr lang="en-US" dirty="0" err="1"/>
              <a:t>env.execute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displayed </a:t>
            </a:r>
          </a:p>
          <a:p>
            <a:pPr lvl="1"/>
            <a:r>
              <a:rPr lang="en-US" dirty="0" smtClean="0"/>
              <a:t>by CLI client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JobManager</a:t>
            </a:r>
            <a:r>
              <a:rPr lang="en-US" dirty="0"/>
              <a:t> web frontend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3271" y="3145687"/>
            <a:ext cx="856832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 Regular"/>
                <a:cs typeface="Menlo Regular"/>
              </a:rPr>
              <a:t>JobExecutionResult</a:t>
            </a:r>
            <a:r>
              <a:rPr lang="en-US" sz="2000" dirty="0">
                <a:latin typeface="Menlo Regular"/>
                <a:cs typeface="Menlo Regular"/>
              </a:rPr>
              <a:t> result = </a:t>
            </a:r>
            <a:r>
              <a:rPr lang="en-US" sz="2000" dirty="0" err="1">
                <a:latin typeface="Menlo Regular"/>
                <a:cs typeface="Menlo Regular"/>
              </a:rPr>
              <a:t>env.execute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 smtClean="0">
                <a:latin typeface="Menlo Regular"/>
                <a:cs typeface="Menlo Regular"/>
              </a:rPr>
              <a:t>WordCount</a:t>
            </a:r>
            <a:r>
              <a:rPr lang="en-US" sz="2000" dirty="0" smtClean="0">
                <a:latin typeface="Menlo Regular"/>
                <a:cs typeface="Menlo Regular"/>
              </a:rPr>
              <a:t>");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long </a:t>
            </a:r>
            <a:r>
              <a:rPr lang="en-US" sz="2000" dirty="0" err="1">
                <a:latin typeface="Menlo Regular"/>
                <a:cs typeface="Menlo Regular"/>
              </a:rPr>
              <a:t>ec</a:t>
            </a:r>
            <a:r>
              <a:rPr lang="en-US" sz="2000" dirty="0">
                <a:latin typeface="Menlo Regular"/>
                <a:cs typeface="Menlo Regular"/>
              </a:rPr>
              <a:t> = </a:t>
            </a:r>
            <a:r>
              <a:rPr lang="en-US" sz="2000" dirty="0" err="1">
                <a:latin typeface="Menlo Regular"/>
                <a:cs typeface="Menlo Regular"/>
              </a:rPr>
              <a:t>result.getAccumulatorResult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>
                <a:latin typeface="Menlo Regular"/>
                <a:cs typeface="Menlo Regular"/>
              </a:rPr>
              <a:t>elementCount</a:t>
            </a:r>
            <a:r>
              <a:rPr lang="en-US" sz="2000" dirty="0">
                <a:latin typeface="Menlo Regular"/>
                <a:cs typeface="Menlo Regular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788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651788"/>
          </a:xfrm>
        </p:spPr>
        <p:txBody>
          <a:bodyPr/>
          <a:lstStyle/>
          <a:p>
            <a:r>
              <a:rPr lang="en-US" dirty="0" smtClean="0"/>
              <a:t>Makes analysis of structured data very easy</a:t>
            </a:r>
          </a:p>
          <a:p>
            <a:endParaRPr lang="en-US" dirty="0" smtClean="0"/>
          </a:p>
          <a:p>
            <a:r>
              <a:rPr lang="en-US" dirty="0" smtClean="0"/>
              <a:t>Evaluates SQL-like expressions</a:t>
            </a:r>
          </a:p>
          <a:p>
            <a:pPr lvl="1"/>
            <a:r>
              <a:rPr lang="en-US" dirty="0" smtClean="0"/>
              <a:t>Code generation for execution</a:t>
            </a:r>
          </a:p>
          <a:p>
            <a:endParaRPr lang="en-US" dirty="0" smtClean="0"/>
          </a:p>
          <a:p>
            <a:r>
              <a:rPr lang="en-US" dirty="0" smtClean="0"/>
              <a:t>Tight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DataSet</a:t>
            </a:r>
            <a:r>
              <a:rPr lang="en-US" dirty="0" smtClean="0"/>
              <a:t> to Table and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5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data structure is a Table</a:t>
            </a:r>
          </a:p>
          <a:p>
            <a:endParaRPr lang="en-US" dirty="0"/>
          </a:p>
          <a:p>
            <a:r>
              <a:rPr lang="en-US" dirty="0" smtClean="0"/>
              <a:t>Table is structured data with named fields</a:t>
            </a:r>
          </a:p>
          <a:p>
            <a:pPr lvl="1"/>
            <a:r>
              <a:rPr lang="en-US" dirty="0" smtClean="0"/>
              <a:t>Similar to relational table</a:t>
            </a:r>
          </a:p>
          <a:p>
            <a:endParaRPr lang="en-US" dirty="0" smtClean="0"/>
          </a:p>
          <a:p>
            <a:r>
              <a:rPr lang="en-US" dirty="0" smtClean="0"/>
              <a:t>Expressions evaluated on a Table yield a new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8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2470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Table t = </a:t>
            </a:r>
            <a:r>
              <a:rPr lang="en-US" dirty="0" err="1" smtClean="0">
                <a:latin typeface="Menlo Regular"/>
                <a:cs typeface="Menlo Regular"/>
              </a:rPr>
              <a:t>orig.as</a:t>
            </a:r>
            <a:r>
              <a:rPr lang="en-US" dirty="0" smtClean="0">
                <a:latin typeface="Menlo Regular"/>
                <a:cs typeface="Menlo Regular"/>
              </a:rPr>
              <a:t>(“author, title, pages“);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// filter table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Table t2 = </a:t>
            </a:r>
            <a:r>
              <a:rPr lang="en-US" dirty="0" err="1">
                <a:latin typeface="Menlo Regular"/>
                <a:cs typeface="Menlo Regular"/>
              </a:rPr>
              <a:t>t</a:t>
            </a:r>
            <a:r>
              <a:rPr lang="en-US" dirty="0" err="1" smtClean="0">
                <a:latin typeface="Menlo Regular"/>
                <a:cs typeface="Menlo Regular"/>
              </a:rPr>
              <a:t>.filter</a:t>
            </a:r>
            <a:r>
              <a:rPr lang="en-US" dirty="0" smtClean="0">
                <a:latin typeface="Menlo Regular"/>
                <a:cs typeface="Menlo Regular"/>
              </a:rPr>
              <a:t>(“pages &gt; 100”);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project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t3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(“author, title”);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t4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(“pages*2 as </a:t>
            </a:r>
            <a:r>
              <a:rPr lang="en-US" dirty="0" err="1" smtClean="0">
                <a:latin typeface="Menlo Regular"/>
                <a:cs typeface="Menlo Regular"/>
              </a:rPr>
              <a:t>dPages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group table and compute aggregations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t5 = </a:t>
            </a:r>
            <a:r>
              <a:rPr lang="en-US" dirty="0" err="1" smtClean="0">
                <a:latin typeface="Menlo Regular"/>
                <a:cs typeface="Menlo Regular"/>
              </a:rPr>
              <a:t>t.groupBy</a:t>
            </a:r>
            <a:r>
              <a:rPr lang="en-US" dirty="0" smtClean="0">
                <a:latin typeface="Menlo Regular"/>
                <a:cs typeface="Menlo Regular"/>
              </a:rPr>
              <a:t>(“author”)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.select(“</a:t>
            </a:r>
            <a:r>
              <a:rPr lang="en-US" dirty="0" err="1" smtClean="0">
                <a:latin typeface="Menlo Regular"/>
                <a:cs typeface="Menlo Regular"/>
              </a:rPr>
              <a:t>pages.avg</a:t>
            </a:r>
            <a:r>
              <a:rPr lang="en-US" dirty="0" smtClean="0">
                <a:latin typeface="Menlo Regular"/>
                <a:cs typeface="Menlo Regular"/>
              </a:rPr>
              <a:t> as </a:t>
            </a:r>
            <a:r>
              <a:rPr lang="en-US" dirty="0" err="1" smtClean="0">
                <a:latin typeface="Menlo Regular"/>
                <a:cs typeface="Menlo Regular"/>
              </a:rPr>
              <a:t>avgPages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join two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t6 = </a:t>
            </a:r>
            <a:r>
              <a:rPr lang="en-US" dirty="0" err="1" smtClean="0">
                <a:latin typeface="Menlo Regular"/>
                <a:cs typeface="Menlo Regular"/>
              </a:rPr>
              <a:t>t.join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(“author2,title2”))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.where(“author = author2”)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.select(“title, title2”);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4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dirty="0" smtClean="0"/>
              <a:t>Type Extraction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60" y="1535711"/>
            <a:ext cx="8483786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</a:t>
            </a:r>
            <a:r>
              <a:rPr lang="en-US" sz="2200" b="1" dirty="0">
                <a:latin typeface="Menlo Regular"/>
                <a:cs typeface="Menlo Regular"/>
              </a:rPr>
              <a:t>Tuple3&lt;Integer, Long, String&gt;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</a:t>
            </a:r>
            <a:r>
              <a:rPr lang="en-US" sz="2200" b="1" dirty="0" smtClean="0">
                <a:latin typeface="Menlo Regular"/>
                <a:cs typeface="Menlo Regular"/>
              </a:rPr>
              <a:t>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580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3373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users: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457199" y="2893151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70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data set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</a:t>
            </a:r>
            <a:r>
              <a:rPr lang="en-US" sz="2000" dirty="0" err="1" smtClean="0">
                <a:latin typeface="Menlo Regular"/>
                <a:cs typeface="Menlo Regular"/>
              </a:rPr>
              <a:t>ataSet</a:t>
            </a:r>
            <a:r>
              <a:rPr lang="en-US" sz="2000" dirty="0" smtClean="0">
                <a:latin typeface="Menlo Regular"/>
                <a:cs typeface="Menlo Regular"/>
              </a:rPr>
              <a:t>&lt;Table3&lt;</a:t>
            </a:r>
            <a:r>
              <a:rPr lang="en-US" sz="2000" dirty="0" err="1" smtClean="0">
                <a:latin typeface="Menlo Regular"/>
                <a:cs typeface="Menlo Regular"/>
              </a:rPr>
              <a:t>String,Long,Double</a:t>
            </a:r>
            <a:r>
              <a:rPr lang="en-US" sz="2000" dirty="0" smtClean="0">
                <a:latin typeface="Menlo Regular"/>
                <a:cs typeface="Menlo Regular"/>
              </a:rPr>
              <a:t>&gt;&gt; ds = …;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get a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tEnv</a:t>
            </a:r>
            <a:r>
              <a:rPr lang="en-US" sz="2000" dirty="0" smtClean="0">
                <a:latin typeface="Menlo Regular"/>
                <a:cs typeface="Menlo Regular"/>
              </a:rPr>
              <a:t> = new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convert data set to Table and give name to fields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Table t = </a:t>
            </a:r>
            <a:r>
              <a:rPr lang="en-US" sz="2000" dirty="0" err="1" smtClean="0">
                <a:latin typeface="Menlo Regular"/>
                <a:cs typeface="Menlo Regular"/>
              </a:rPr>
              <a:t>tEnv.toTable</a:t>
            </a:r>
            <a:r>
              <a:rPr lang="en-US" sz="2000" dirty="0" smtClean="0">
                <a:latin typeface="Menlo Regular"/>
                <a:cs typeface="Menlo Regular"/>
              </a:rPr>
              <a:t>(ds).as(“name, count, price”);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9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dirty="0" smtClean="0"/>
              <a:t>Java </a:t>
            </a:r>
            <a:r>
              <a:rPr lang="en-US" sz="3800" dirty="0" err="1" smtClean="0"/>
              <a:t>DataSet</a:t>
            </a:r>
            <a:r>
              <a:rPr lang="en-US" sz="3800" dirty="0" smtClean="0"/>
              <a:t> API via </a:t>
            </a:r>
            <a:r>
              <a:rPr lang="en-US" sz="3800" dirty="0" err="1" smtClean="0"/>
              <a:t>TableEnvironment</a:t>
            </a:r>
            <a:endParaRPr lang="en-US" sz="3800" dirty="0"/>
          </a:p>
          <a:p>
            <a:r>
              <a:rPr lang="en-US" sz="3800" dirty="0" smtClean="0"/>
              <a:t>Convert to custom POJO data set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p</a:t>
            </a:r>
            <a:r>
              <a:rPr lang="en-US" sz="2600" dirty="0" smtClean="0">
                <a:latin typeface="Menlo Regular"/>
                <a:cs typeface="Menlo Regular"/>
              </a:rPr>
              <a:t>ublic static class Stock {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String name;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</a:t>
            </a:r>
            <a:r>
              <a:rPr lang="en-US" sz="2600" dirty="0" err="1" smtClean="0">
                <a:latin typeface="Menlo Regular"/>
                <a:cs typeface="Menlo Regular"/>
              </a:rPr>
              <a:t>int</a:t>
            </a:r>
            <a:r>
              <a:rPr lang="en-US" sz="2600" dirty="0" smtClean="0">
                <a:latin typeface="Menlo Regular"/>
                <a:cs typeface="Menlo Regular"/>
              </a:rPr>
              <a:t> count;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double price;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Menlo Regular"/>
                <a:cs typeface="Menlo Regular"/>
              </a:rPr>
              <a:t>Table t = </a:t>
            </a:r>
            <a:r>
              <a:rPr lang="en-US" sz="2600" dirty="0" err="1" smtClean="0">
                <a:latin typeface="Menlo Regular"/>
                <a:cs typeface="Menlo Regular"/>
              </a:rPr>
              <a:t>x.as</a:t>
            </a:r>
            <a:r>
              <a:rPr lang="en-US" sz="26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err="1">
                <a:latin typeface="Menlo Regular"/>
                <a:cs typeface="Menlo Regular"/>
              </a:rPr>
              <a:t>tEnv</a:t>
            </a:r>
            <a:r>
              <a:rPr lang="en-US" sz="2600" dirty="0">
                <a:latin typeface="Menlo Regular"/>
                <a:cs typeface="Menlo Regular"/>
              </a:rPr>
              <a:t> = new </a:t>
            </a: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600" dirty="0" err="1" smtClean="0">
                <a:latin typeface="Menlo Regular"/>
                <a:cs typeface="Menlo Regular"/>
              </a:rPr>
              <a:t>DataSet</a:t>
            </a:r>
            <a:r>
              <a:rPr lang="en-US" sz="2600" dirty="0" smtClean="0">
                <a:latin typeface="Menlo Regular"/>
                <a:cs typeface="Menlo Regular"/>
              </a:rPr>
              <a:t>&lt;Stock&gt; ds = </a:t>
            </a:r>
            <a:r>
              <a:rPr lang="en-US" sz="2600" dirty="0" err="1" smtClean="0">
                <a:latin typeface="Menlo Regular"/>
                <a:cs typeface="Menlo Regular"/>
              </a:rPr>
              <a:t>tEnv.toSet</a:t>
            </a:r>
            <a:r>
              <a:rPr lang="en-US" sz="2600" dirty="0" smtClean="0">
                <a:latin typeface="Menlo Regular"/>
                <a:cs typeface="Menlo Regular"/>
              </a:rPr>
              <a:t>(t, </a:t>
            </a:r>
            <a:r>
              <a:rPr lang="en-US" sz="2600" dirty="0" err="1" smtClean="0">
                <a:latin typeface="Menlo Regular"/>
                <a:cs typeface="Menlo Regular"/>
              </a:rPr>
              <a:t>Stock.class</a:t>
            </a:r>
            <a:r>
              <a:rPr lang="en-US" sz="26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58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endParaRPr lang="en-US" dirty="0"/>
          </a:p>
          <a:p>
            <a:r>
              <a:rPr lang="en-US" dirty="0" smtClean="0"/>
              <a:t>Convert to </a:t>
            </a:r>
            <a:r>
              <a:rPr lang="en-US" dirty="0" err="1" smtClean="0"/>
              <a:t>DataSet</a:t>
            </a:r>
            <a:r>
              <a:rPr lang="en-US" dirty="0" smtClean="0"/>
              <a:t>&lt;Row&gt;</a:t>
            </a:r>
          </a:p>
          <a:p>
            <a:r>
              <a:rPr lang="en-US" dirty="0" smtClean="0"/>
              <a:t>Most valuable for printing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Table t = </a:t>
            </a:r>
            <a:r>
              <a:rPr lang="en-US" sz="2200" dirty="0" err="1" smtClean="0">
                <a:latin typeface="Menlo Regular"/>
                <a:cs typeface="Menlo Regular"/>
              </a:rPr>
              <a:t>x.as</a:t>
            </a:r>
            <a:r>
              <a:rPr lang="en-US" sz="22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err="1">
                <a:latin typeface="Menlo Regular"/>
                <a:cs typeface="Menlo Regular"/>
              </a:rPr>
              <a:t>tEnv</a:t>
            </a:r>
            <a:r>
              <a:rPr lang="en-US" sz="2200" dirty="0">
                <a:latin typeface="Menlo Regular"/>
                <a:cs typeface="Menlo Regular"/>
              </a:rPr>
              <a:t> = new </a:t>
            </a: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tEnv.toSet</a:t>
            </a:r>
            <a:r>
              <a:rPr lang="en-US" sz="2200" dirty="0" smtClean="0">
                <a:latin typeface="Menlo Regular"/>
                <a:cs typeface="Menlo Regular"/>
              </a:rPr>
              <a:t>(t, </a:t>
            </a:r>
            <a:r>
              <a:rPr lang="en-US" sz="2200" dirty="0" err="1" smtClean="0">
                <a:latin typeface="Menlo Regular"/>
                <a:cs typeface="Menlo Regular"/>
              </a:rPr>
              <a:t>Row.class</a:t>
            </a:r>
            <a:r>
              <a:rPr lang="en-US" sz="2200" dirty="0" smtClean="0">
                <a:latin typeface="Menlo Regular"/>
                <a:cs typeface="Menlo Regular"/>
              </a:rPr>
              <a:t>).print();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90870"/>
            <a:ext cx="4040188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Atomic Types:</a:t>
            </a:r>
          </a:p>
          <a:p>
            <a:r>
              <a:rPr lang="en-US" dirty="0" err="1" smtClean="0"/>
              <a:t>BasicType</a:t>
            </a:r>
            <a:endParaRPr lang="en-US" dirty="0" smtClean="0"/>
          </a:p>
          <a:p>
            <a:pPr lvl="1"/>
            <a:r>
              <a:rPr lang="en-US" dirty="0" smtClean="0"/>
              <a:t>Integer, String, Long, …</a:t>
            </a:r>
          </a:p>
          <a:p>
            <a:r>
              <a:rPr lang="en-US" dirty="0" err="1" smtClean="0"/>
              <a:t>ArrayType</a:t>
            </a:r>
            <a:endParaRPr lang="en-US" dirty="0" smtClean="0"/>
          </a:p>
          <a:p>
            <a:pPr lvl="1"/>
            <a:r>
              <a:rPr lang="en-US" dirty="0" smtClean="0"/>
              <a:t>Primitives + Objects</a:t>
            </a:r>
          </a:p>
          <a:p>
            <a:r>
              <a:rPr lang="en-US" dirty="0" err="1" smtClean="0"/>
              <a:t>WritableType</a:t>
            </a:r>
            <a:endParaRPr lang="en-US" dirty="0" smtClean="0"/>
          </a:p>
          <a:p>
            <a:pPr lvl="1"/>
            <a:r>
              <a:rPr lang="en-US" dirty="0" smtClean="0"/>
              <a:t>Hadoop Interface</a:t>
            </a:r>
          </a:p>
          <a:p>
            <a:r>
              <a:rPr lang="en-US" dirty="0" err="1" smtClean="0"/>
              <a:t>GenericType</a:t>
            </a:r>
            <a:endParaRPr lang="en-US" dirty="0"/>
          </a:p>
          <a:p>
            <a:pPr lvl="1"/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06957" y="1490870"/>
            <a:ext cx="4605130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Composite Types:</a:t>
            </a:r>
          </a:p>
          <a:p>
            <a:r>
              <a:rPr lang="en-US" dirty="0" smtClean="0"/>
              <a:t>Are composed of other types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Tuple1…Tuple25</a:t>
            </a:r>
          </a:p>
          <a:p>
            <a:r>
              <a:rPr lang="en-US" dirty="0" err="1" smtClean="0"/>
              <a:t>PojoType</a:t>
            </a:r>
            <a:endParaRPr lang="en-US" dirty="0"/>
          </a:p>
          <a:p>
            <a:pPr lvl="1"/>
            <a:r>
              <a:rPr lang="en-US" dirty="0" smtClean="0"/>
              <a:t>“Bean-style” Java objects</a:t>
            </a:r>
          </a:p>
          <a:p>
            <a:r>
              <a:rPr lang="en-US" dirty="0" err="1" smtClean="0"/>
              <a:t>CaseClassType</a:t>
            </a:r>
            <a:endParaRPr lang="en-US" dirty="0" smtClean="0"/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r>
              <a:rPr lang="en-US" dirty="0" smtClean="0"/>
              <a:t> incl. Tuples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929343"/>
              </p:ext>
            </p:extLst>
          </p:nvPr>
        </p:nvGraphicFramePr>
        <p:xfrm>
          <a:off x="210240" y="2041338"/>
          <a:ext cx="8686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88"/>
                <a:gridCol w="1164223"/>
                <a:gridCol w="1146583"/>
                <a:gridCol w="2628325"/>
                <a:gridCol w="2035181"/>
              </a:tblGrid>
              <a:tr h="370840">
                <a:tc>
                  <a:txBody>
                    <a:bodyPr/>
                    <a:lstStyle/>
                    <a:p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Basic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Array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Writable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GenericType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Supported as Key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(Writable)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Serializer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</a:t>
                      </a:r>
                      <a:r>
                        <a:rPr lang="en-US" sz="2000" b="0" i="0" baseline="0" dirty="0" smtClean="0">
                          <a:latin typeface="Avenir Next Regular"/>
                          <a:cs typeface="Avenir Next Regular"/>
                        </a:rPr>
                        <a:t>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Writable’s</a:t>
                      </a:r>
                      <a:endParaRPr lang="en-US" sz="2000" b="0" i="0" dirty="0" smtClean="0">
                        <a:latin typeface="Avenir Next Regular"/>
                        <a:cs typeface="Avenir Next Regular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write()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readFields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()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Kryo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 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Avro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 for 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Binary Operations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6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bjects (POJO)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constructor (no arguments)</a:t>
            </a:r>
          </a:p>
          <a:p>
            <a:endParaRPr lang="en-US" dirty="0" smtClean="0"/>
          </a:p>
          <a:p>
            <a:r>
              <a:rPr lang="en-US" dirty="0" smtClean="0"/>
              <a:t>All fields must be</a:t>
            </a:r>
          </a:p>
          <a:p>
            <a:pPr lvl="1"/>
            <a:r>
              <a:rPr lang="en-US" dirty="0" smtClean="0"/>
              <a:t>either public</a:t>
            </a:r>
          </a:p>
          <a:p>
            <a:pPr lvl="1"/>
            <a:r>
              <a:rPr lang="en-US" dirty="0" smtClean="0"/>
              <a:t>or accessible through getters &amp; setters</a:t>
            </a:r>
          </a:p>
          <a:p>
            <a:endParaRPr lang="en-US" dirty="0" smtClean="0"/>
          </a:p>
          <a:p>
            <a:r>
              <a:rPr lang="en-US" dirty="0" smtClean="0"/>
              <a:t>Turn on logging to get messages why the system (</a:t>
            </a:r>
            <a:r>
              <a:rPr lang="en-US" dirty="0" err="1" smtClean="0"/>
              <a:t>TypeExtractor</a:t>
            </a:r>
            <a:r>
              <a:rPr lang="en-US" dirty="0" smtClean="0"/>
              <a:t>) is not accepting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6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jo-serializ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r="6409" b="2197"/>
          <a:stretch/>
        </p:blipFill>
        <p:spPr>
          <a:xfrm>
            <a:off x="604261" y="2297863"/>
            <a:ext cx="7968216" cy="442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Serializers</a:t>
            </a:r>
            <a:r>
              <a:rPr lang="en-US" dirty="0" smtClean="0"/>
              <a:t> &amp; comparators delegate to member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414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2202</Words>
  <Application>Microsoft Macintosh PowerPoint</Application>
  <PresentationFormat>On-screen Show (4:3)</PresentationFormat>
  <Paragraphs>625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1_Office Theme</vt:lpstr>
      <vt:lpstr>Apache Flink® Training</vt:lpstr>
      <vt:lpstr>Apache Flink’s Type System</vt:lpstr>
      <vt:lpstr>Apache Flink’s Type System</vt:lpstr>
      <vt:lpstr>Extracting Types from Programs</vt:lpstr>
      <vt:lpstr>Type Extraction Example</vt:lpstr>
      <vt:lpstr>Supported Data Types</vt:lpstr>
      <vt:lpstr>Atomic Types</vt:lpstr>
      <vt:lpstr>Plain Old Java Objects (POJO)</vt:lpstr>
      <vt:lpstr>Composite Types</vt:lpstr>
      <vt:lpstr>Why should I care about that?</vt:lpstr>
      <vt:lpstr>Defining Keys</vt:lpstr>
      <vt:lpstr>Keyed Operations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Advanced Sources and Sinks</vt:lpstr>
      <vt:lpstr>Supported File Systems</vt:lpstr>
      <vt:lpstr>Input/Output Formats</vt:lpstr>
      <vt:lpstr>Hadoop Input/OutputFormats</vt:lpstr>
      <vt:lpstr>Using InputFormats</vt:lpstr>
      <vt:lpstr>Transformations &amp; Functions</vt:lpstr>
      <vt:lpstr>Available Transformations</vt:lpstr>
      <vt:lpstr>GroupReduce (Hadoop-style)</vt:lpstr>
      <vt:lpstr>GroupReduce</vt:lpstr>
      <vt:lpstr>Reduce (FP-style)</vt:lpstr>
      <vt:lpstr>Functional Reduce</vt:lpstr>
      <vt:lpstr>CoGroup</vt:lpstr>
      <vt:lpstr>Combiner</vt:lpstr>
      <vt:lpstr>Combiner</vt:lpstr>
      <vt:lpstr>GroupSort</vt:lpstr>
      <vt:lpstr>AllReduce / AllGroupReduce</vt:lpstr>
      <vt:lpstr>Union</vt:lpstr>
      <vt:lpstr>RichFunctions</vt:lpstr>
      <vt:lpstr>RichFunctions &amp; RuntimeContext</vt:lpstr>
      <vt:lpstr>Further Concepts</vt:lpstr>
      <vt:lpstr>Broadcast Variables</vt:lpstr>
      <vt:lpstr>Broadcast variables</vt:lpstr>
      <vt:lpstr>Accumulators</vt:lpstr>
      <vt:lpstr>Accumulators</vt:lpstr>
      <vt:lpstr>Using Accumulators</vt:lpstr>
      <vt:lpstr>Get Accumulator Results</vt:lpstr>
      <vt:lpstr>Table API</vt:lpstr>
      <vt:lpstr>Table API Overview</vt:lpstr>
      <vt:lpstr>Table API Overview</vt:lpstr>
      <vt:lpstr>Table API Expressions</vt:lpstr>
      <vt:lpstr>DataSet to Table</vt:lpstr>
      <vt:lpstr>Table to DataSet</vt:lpstr>
      <vt:lpstr>Table to DataSet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331</cp:revision>
  <dcterms:created xsi:type="dcterms:W3CDTF">2015-01-22T00:00:06Z</dcterms:created>
  <dcterms:modified xsi:type="dcterms:W3CDTF">2015-06-02T10:02:57Z</dcterms:modified>
</cp:coreProperties>
</file>