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4" r:id="rId3"/>
    <p:sldMasterId id="2147483695" r:id="rId4"/>
    <p:sldMasterId id="2147483696" r:id="rId5"/>
    <p:sldMasterId id="214748369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511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003785" y="685631"/>
            <a:ext cx="4850400" cy="342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00001E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376026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371600" y="5240883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flink_squirrel_white_1000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357" y="1305832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718" y="331587"/>
            <a:ext cx="3695100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00001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74" name="Shape 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254000" lvl="2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381000" lvl="3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508000" lvl="4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685800" y="2130439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 rot="5400000">
            <a:off x="4732350" y="2171690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 rot="5400000">
            <a:off x="541350" y="19049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34" name="Shape 23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venir"/>
              <a:buNone/>
              <a:defRPr b="1" i="0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descr="avatar_white_200.png" id="241" name="Shape 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4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descr="avatar_emerald_200.png" id="246" name="Shape 2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9" name="Shape 24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52" name="Shape 2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53" name="Shape 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457200" y="2174874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4645032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4" type="body"/>
          </p:nvPr>
        </p:nvSpPr>
        <p:spPr>
          <a:xfrm>
            <a:off x="4645032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63" name="Shape 26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64" name="Shape 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72" name="Shape 27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73" name="Shape 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18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575050" y="273065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57218" y="1435104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3" name="Shape 283"/>
          <p:cNvSpPr/>
          <p:nvPr>
            <p:ph idx="2" type="pic"/>
          </p:nvPr>
        </p:nvSpPr>
        <p:spPr>
          <a:xfrm>
            <a:off x="1792288" y="61277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792288" y="5367352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 rot="5400000">
            <a:off x="2246250" y="-314671"/>
            <a:ext cx="4651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3.xml"/><Relationship Id="rId4" Type="http://schemas.openxmlformats.org/officeDocument/2006/relationships/image" Target="../media/image22.jp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4.xml"/><Relationship Id="rId4" Type="http://schemas.openxmlformats.org/officeDocument/2006/relationships/image" Target="../media/image22.jp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5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44.png"/><Relationship Id="rId21" Type="http://schemas.openxmlformats.org/officeDocument/2006/relationships/image" Target="../media/image48.png"/><Relationship Id="rId24" Type="http://schemas.openxmlformats.org/officeDocument/2006/relationships/image" Target="../media/image43.png"/><Relationship Id="rId23" Type="http://schemas.openxmlformats.org/officeDocument/2006/relationships/image" Target="../media/image45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54.png"/><Relationship Id="rId26" Type="http://schemas.openxmlformats.org/officeDocument/2006/relationships/image" Target="../media/image51.png"/><Relationship Id="rId25" Type="http://schemas.openxmlformats.org/officeDocument/2006/relationships/image" Target="../media/image49.png"/><Relationship Id="rId28" Type="http://schemas.openxmlformats.org/officeDocument/2006/relationships/image" Target="../media/image53.png"/><Relationship Id="rId27" Type="http://schemas.openxmlformats.org/officeDocument/2006/relationships/image" Target="../media/image5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9.png"/><Relationship Id="rId11" Type="http://schemas.openxmlformats.org/officeDocument/2006/relationships/image" Target="../media/image35.png"/><Relationship Id="rId10" Type="http://schemas.openxmlformats.org/officeDocument/2006/relationships/image" Target="../media/image33.png"/><Relationship Id="rId13" Type="http://schemas.openxmlformats.org/officeDocument/2006/relationships/image" Target="../media/image38.png"/><Relationship Id="rId12" Type="http://schemas.openxmlformats.org/officeDocument/2006/relationships/image" Target="../media/image36.png"/><Relationship Id="rId15" Type="http://schemas.openxmlformats.org/officeDocument/2006/relationships/image" Target="../media/image37.png"/><Relationship Id="rId14" Type="http://schemas.openxmlformats.org/officeDocument/2006/relationships/image" Target="../media/image34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9" Type="http://schemas.openxmlformats.org/officeDocument/2006/relationships/image" Target="../media/image42.jpg"/><Relationship Id="rId18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7.png"/><Relationship Id="rId5" Type="http://schemas.openxmlformats.org/officeDocument/2006/relationships/image" Target="../media/image08.jp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357204" y="719535"/>
            <a:ext cx="64296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chemeClr val="lt1"/>
                </a:solidFill>
              </a:rPr>
              <a:t>Apache Flink® Training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185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870185" y="5475925"/>
            <a:ext cx="3202199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v1.1.3 – 8.11.2016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computation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processing is not an accurate computation model for continuous data</a:t>
            </a:r>
          </a:p>
          <a:p>
            <a:pPr indent="-273685" lvl="1" marL="742950" marR="0" rtl="0" algn="l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the right concepts and primitives</a:t>
            </a:r>
          </a:p>
          <a:p>
            <a:pPr indent="-273685" lvl="1" marL="742950" marR="0" rtl="0" algn="l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handling, state across batch boundaries</a:t>
            </a:r>
          </a:p>
          <a:p>
            <a:pPr indent="-228600" lvl="8" marL="388620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stream processing a better model</a:t>
            </a:r>
          </a:p>
          <a:p>
            <a:pPr lvl="1" marR="0" rtl="0" algn="l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Can achieve high throughput and low latency while robustly delivering accurate results</a:t>
            </a:r>
          </a:p>
          <a:p>
            <a:pPr indent="-273685" lvl="1" marL="742950" marR="0" rtl="0" algn="l">
              <a:spcBef>
                <a:spcPts val="518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Real-time/low-latency is the </a:t>
            </a:r>
            <a:r>
              <a:rPr b="0" i="0" lang="en" sz="2400" u="none" cap="none" strike="noStrike">
                <a:solidFill>
                  <a:srgbClr val="34AD91"/>
                </a:solidFill>
                <a:latin typeface="Arial"/>
                <a:ea typeface="Arial"/>
                <a:cs typeface="Arial"/>
                <a:sym typeface="Arial"/>
              </a:rPr>
              <a:t>icing on the cake</a:t>
            </a: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How does Flink execute my application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87" y="285487"/>
            <a:ext cx="8023624" cy="6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7" y="1517024"/>
            <a:ext cx="7833624" cy="5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557787"/>
            <a:ext cx="810577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/>
          <p:nvPr>
            <p:ph idx="4294967295" type="title"/>
          </p:nvPr>
        </p:nvSpPr>
        <p:spPr>
          <a:xfrm>
            <a:off x="457200" y="274674"/>
            <a:ext cx="2723400" cy="20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Distributed 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Deployment Options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Execution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457200" y="1474375"/>
            <a:ext cx="5217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 local Flink cluster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processes run in the same JVM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Behaves just like a regular Cluster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Local cluster can be started in your IDE!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for developing and debugging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52" name="Shape 552"/>
          <p:cNvGrpSpPr/>
          <p:nvPr/>
        </p:nvGrpSpPr>
        <p:grpSpPr>
          <a:xfrm>
            <a:off x="5603850" y="1631890"/>
            <a:ext cx="3082949" cy="4494274"/>
            <a:chOff x="5603850" y="1631890"/>
            <a:chExt cx="3082949" cy="4494274"/>
          </a:xfrm>
        </p:grpSpPr>
        <p:sp>
          <p:nvSpPr>
            <p:cNvPr id="553" name="Shape 553"/>
            <p:cNvSpPr/>
            <p:nvPr/>
          </p:nvSpPr>
          <p:spPr>
            <a:xfrm>
              <a:off x="5603850" y="1631890"/>
              <a:ext cx="3082949" cy="449427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8298" y="1861313"/>
              <a:ext cx="1470180" cy="88805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8110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08357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8110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08357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grpSp>
          <p:nvGrpSpPr>
            <p:cNvPr id="559" name="Shape 559"/>
            <p:cNvGrpSpPr/>
            <p:nvPr/>
          </p:nvGrpSpPr>
          <p:grpSpPr>
            <a:xfrm>
              <a:off x="6374998" y="5343917"/>
              <a:ext cx="1493481" cy="720080"/>
              <a:chOff x="6021207" y="5343917"/>
              <a:chExt cx="1493481" cy="720080"/>
            </a:xfrm>
          </p:grpSpPr>
          <p:sp>
            <p:nvSpPr>
              <p:cNvPr id="560" name="Shape 560"/>
              <p:cNvSpPr txBox="1"/>
              <p:nvPr/>
            </p:nvSpPr>
            <p:spPr>
              <a:xfrm>
                <a:off x="6794118" y="5513528"/>
                <a:ext cx="72056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JVM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61" name="Shape 5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6021207" y="5343917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Execution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57200" y="2650561"/>
            <a:ext cx="4143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Job to a remote</a:t>
            </a:r>
            <a:r>
              <a:rPr lang="en"/>
              <a:t>ly running cluster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status of a job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69" name="Shape 569"/>
          <p:cNvGrpSpPr/>
          <p:nvPr/>
        </p:nvGrpSpPr>
        <p:grpSpPr>
          <a:xfrm>
            <a:off x="1573225" y="1745049"/>
            <a:ext cx="1528591" cy="1017434"/>
            <a:chOff x="3373667" y="1260828"/>
            <a:chExt cx="1528591" cy="1017434"/>
          </a:xfrm>
        </p:grpSpPr>
        <p:sp>
          <p:nvSpPr>
            <p:cNvPr id="570" name="Shape 570"/>
            <p:cNvSpPr/>
            <p:nvPr/>
          </p:nvSpPr>
          <p:spPr>
            <a:xfrm>
              <a:off x="3892423" y="1260828"/>
              <a:ext cx="1009834" cy="621565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571" name="Shape 5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373667" y="1558182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Shape 572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372945" y="1389431"/>
            <a:ext cx="3313853" cy="5041491"/>
            <a:chOff x="5202800" y="1084671"/>
            <a:chExt cx="3313853" cy="5041491"/>
          </a:xfrm>
        </p:grpSpPr>
        <p:sp>
          <p:nvSpPr>
            <p:cNvPr id="574" name="Shape 574"/>
            <p:cNvSpPr/>
            <p:nvPr/>
          </p:nvSpPr>
          <p:spPr>
            <a:xfrm>
              <a:off x="5202800" y="1084671"/>
              <a:ext cx="3313853" cy="5041491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28153" y="1222041"/>
              <a:ext cx="1470180" cy="88805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466735" y="5593701"/>
              <a:ext cx="106501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</p:txBody>
        </p:sp>
        <p:grpSp>
          <p:nvGrpSpPr>
            <p:cNvPr id="577" name="Shape 577"/>
            <p:cNvGrpSpPr/>
            <p:nvPr/>
          </p:nvGrpSpPr>
          <p:grpSpPr>
            <a:xfrm>
              <a:off x="5378712" y="4171554"/>
              <a:ext cx="1351831" cy="1411072"/>
              <a:chOff x="5343188" y="3469955"/>
              <a:chExt cx="1351831" cy="1411072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79" name="Shape 5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Shape 580"/>
            <p:cNvGrpSpPr/>
            <p:nvPr/>
          </p:nvGrpSpPr>
          <p:grpSpPr>
            <a:xfrm>
              <a:off x="5378712" y="2619802"/>
              <a:ext cx="1351831" cy="1411072"/>
              <a:chOff x="5343188" y="3469955"/>
              <a:chExt cx="1351831" cy="1411072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2" name="Shape 5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Shape 583"/>
            <p:cNvGrpSpPr/>
            <p:nvPr/>
          </p:nvGrpSpPr>
          <p:grpSpPr>
            <a:xfrm>
              <a:off x="6821013" y="2619802"/>
              <a:ext cx="1351831" cy="1411072"/>
              <a:chOff x="5343188" y="3469955"/>
              <a:chExt cx="1351831" cy="1411072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5" name="Shape 5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6821013" y="4171554"/>
              <a:ext cx="1351831" cy="1411072"/>
              <a:chOff x="5343188" y="3469955"/>
              <a:chExt cx="1351831" cy="1411072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8" name="Shape 5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:\Users\warneke\AppData\Local\Microsoft\Windows\Temporary Internet Files\Content.IE5\X8LGV7F5\MCj04348450000[1].png" id="589" name="Shape 5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5806174" y="1750056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3301966" y="2075538"/>
            <a:ext cx="2552190" cy="369332"/>
            <a:chOff x="3060849" y="1906799"/>
            <a:chExt cx="3049212" cy="369332"/>
          </a:xfrm>
        </p:grpSpPr>
        <p:cxnSp>
          <p:nvCxnSpPr>
            <p:cNvPr id="591" name="Shape 591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Shape 592"/>
            <p:cNvSpPr txBox="1"/>
            <p:nvPr/>
          </p:nvSpPr>
          <p:spPr>
            <a:xfrm>
              <a:off x="3830701" y="1906799"/>
              <a:ext cx="1198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 job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doop-logo.jpg"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Session Mode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457200" y="1474375"/>
            <a:ext cx="42897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Starts a Flink cluster in YARN containers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Multi-user scenario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sharing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setup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01" name="Shape 601"/>
          <p:cNvGrpSpPr/>
          <p:nvPr/>
        </p:nvGrpSpPr>
        <p:grpSpPr>
          <a:xfrm>
            <a:off x="2071267" y="5254157"/>
            <a:ext cx="1576767" cy="1059028"/>
            <a:chOff x="3325490" y="1232986"/>
            <a:chExt cx="1576767" cy="1059028"/>
          </a:xfrm>
        </p:grpSpPr>
        <p:sp>
          <p:nvSpPr>
            <p:cNvPr id="602" name="Shape 602"/>
            <p:cNvSpPr/>
            <p:nvPr/>
          </p:nvSpPr>
          <p:spPr>
            <a:xfrm>
              <a:off x="3879057" y="1232986"/>
              <a:ext cx="1023200" cy="69898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603" name="Shape 6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325490" y="1571934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822329" y="2836539"/>
            <a:ext cx="1860734" cy="1506788"/>
            <a:chOff x="4692465" y="2889080"/>
            <a:chExt cx="1860734" cy="1506788"/>
          </a:xfrm>
        </p:grpSpPr>
        <p:grpSp>
          <p:nvGrpSpPr>
            <p:cNvPr id="607" name="Shape 607"/>
            <p:cNvGrpSpPr/>
            <p:nvPr/>
          </p:nvGrpSpPr>
          <p:grpSpPr>
            <a:xfrm>
              <a:off x="4692465" y="2889080"/>
              <a:ext cx="1860734" cy="1506788"/>
              <a:chOff x="5576049" y="1909316"/>
              <a:chExt cx="2710231" cy="2363396"/>
            </a:xfrm>
          </p:grpSpPr>
          <p:grpSp>
            <p:nvGrpSpPr>
              <p:cNvPr id="608" name="Shape 608"/>
              <p:cNvGrpSpPr/>
              <p:nvPr/>
            </p:nvGrpSpPr>
            <p:grpSpPr>
              <a:xfrm>
                <a:off x="5576049" y="1909316"/>
                <a:ext cx="2710231" cy="2363396"/>
                <a:chOff x="5576049" y="1909316"/>
                <a:chExt cx="2710231" cy="2363396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10" name="Shape 6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1" name="Shape 61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12" name="Shape 61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5203623" y="1752061"/>
            <a:ext cx="2699151" cy="1028051"/>
            <a:chOff x="5515447" y="1909316"/>
            <a:chExt cx="2699151" cy="1028051"/>
          </a:xfrm>
        </p:grpSpPr>
        <p:grpSp>
          <p:nvGrpSpPr>
            <p:cNvPr id="615" name="Shape 615"/>
            <p:cNvGrpSpPr/>
            <p:nvPr/>
          </p:nvGrpSpPr>
          <p:grpSpPr>
            <a:xfrm>
              <a:off x="5515447" y="1909316"/>
              <a:ext cx="2699151" cy="1028051"/>
              <a:chOff x="5515447" y="1909316"/>
              <a:chExt cx="2699151" cy="1028051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039014" y="1909316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:\Users\warneke\AppData\Local\Microsoft\Windows\Temporary Internet Files\Content.IE5\X8LGV7F5\MCj04348450000[1].png" id="617" name="Shape 6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5515447" y="221728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8" name="Shape 618"/>
            <p:cNvSpPr txBox="1"/>
            <p:nvPr/>
          </p:nvSpPr>
          <p:spPr>
            <a:xfrm>
              <a:off x="6157671" y="1990558"/>
              <a:ext cx="1947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746868" y="4506427"/>
            <a:ext cx="1860735" cy="1506788"/>
            <a:chOff x="4692466" y="2889080"/>
            <a:chExt cx="1860735" cy="1506788"/>
          </a:xfrm>
        </p:grpSpPr>
        <p:grpSp>
          <p:nvGrpSpPr>
            <p:cNvPr id="620" name="Shape 620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23" name="Shape 62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24" name="Shape 624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25" name="Shape 625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634294" y="2836539"/>
            <a:ext cx="1860735" cy="1506788"/>
            <a:chOff x="4692466" y="2889080"/>
            <a:chExt cx="1860735" cy="1506788"/>
          </a:xfrm>
        </p:grpSpPr>
        <p:grpSp>
          <p:nvGrpSpPr>
            <p:cNvPr id="627" name="Shape 627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30" name="Shape 63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1" name="Shape 63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2" name="Shape 63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6634294" y="4554698"/>
            <a:ext cx="1860735" cy="1506788"/>
            <a:chOff x="4692466" y="2889080"/>
            <a:chExt cx="1860735" cy="1506788"/>
          </a:xfrm>
        </p:grpSpPr>
        <p:grpSp>
          <p:nvGrpSpPr>
            <p:cNvPr id="634" name="Shape 634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35" name="Shape 635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37" name="Shape 63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8" name="Shape 638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92CCDC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40" name="Shape 640"/>
          <p:cNvCxnSpPr/>
          <p:nvPr/>
        </p:nvCxnSpPr>
        <p:spPr>
          <a:xfrm flipH="1" rot="10800000">
            <a:off x="3518853" y="2442257"/>
            <a:ext cx="1814700" cy="2811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1" name="Shape 641"/>
          <p:cNvCxnSpPr/>
          <p:nvPr/>
        </p:nvCxnSpPr>
        <p:spPr>
          <a:xfrm flipH="1" rot="10800000">
            <a:off x="3648035" y="4343203"/>
            <a:ext cx="1289700" cy="1067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doop-logo.jpg" id="646" name="Shape 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Job Mode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474375"/>
            <a:ext cx="4289700" cy="28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Brings up a Flink cluster in YARN to run a single job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Better isolation than session mode</a:t>
            </a:r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50" name="Shape 650"/>
          <p:cNvGrpSpPr/>
          <p:nvPr/>
        </p:nvGrpSpPr>
        <p:grpSpPr>
          <a:xfrm>
            <a:off x="2071325" y="5254157"/>
            <a:ext cx="1576808" cy="1058948"/>
            <a:chOff x="3325548" y="1232986"/>
            <a:chExt cx="1576808" cy="1058948"/>
          </a:xfrm>
        </p:grpSpPr>
        <p:sp>
          <p:nvSpPr>
            <p:cNvPr id="651" name="Shape 651"/>
            <p:cNvSpPr/>
            <p:nvPr/>
          </p:nvSpPr>
          <p:spPr>
            <a:xfrm>
              <a:off x="3879057" y="1232986"/>
              <a:ext cx="1023300" cy="6990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652" name="Shape 6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325548" y="1571934"/>
              <a:ext cx="8439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4045932" y="1389432"/>
              <a:ext cx="72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822597" y="2836630"/>
            <a:ext cx="1860827" cy="1506850"/>
            <a:chOff x="4692733" y="2889171"/>
            <a:chExt cx="1860827" cy="1506850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92733" y="2889171"/>
              <a:ext cx="1860827" cy="1506850"/>
              <a:chOff x="5576107" y="1909316"/>
              <a:chExt cx="2710206" cy="2363316"/>
            </a:xfrm>
          </p:grpSpPr>
          <p:grpSp>
            <p:nvGrpSpPr>
              <p:cNvPr id="657" name="Shape 657"/>
              <p:cNvGrpSpPr/>
              <p:nvPr/>
            </p:nvGrpSpPr>
            <p:grpSpPr>
              <a:xfrm>
                <a:off x="5576107" y="1909316"/>
                <a:ext cx="2710206" cy="2363316"/>
                <a:chOff x="5576107" y="1909316"/>
                <a:chExt cx="2710206" cy="2363316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59" name="Shape 6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0" name="Shape 66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61" name="Shape 66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203681" y="1752061"/>
            <a:ext cx="2699108" cy="1027971"/>
            <a:chOff x="5515505" y="1909316"/>
            <a:chExt cx="2699108" cy="1027971"/>
          </a:xfrm>
        </p:grpSpPr>
        <p:grpSp>
          <p:nvGrpSpPr>
            <p:cNvPr id="664" name="Shape 664"/>
            <p:cNvGrpSpPr/>
            <p:nvPr/>
          </p:nvGrpSpPr>
          <p:grpSpPr>
            <a:xfrm>
              <a:off x="5515505" y="1909316"/>
              <a:ext cx="2699108" cy="1027971"/>
              <a:chOff x="5515505" y="1909316"/>
              <a:chExt cx="2699108" cy="1027971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6039014" y="1909316"/>
                <a:ext cx="2175600" cy="586200"/>
              </a:xfrm>
              <a:prstGeom prst="rect">
                <a:avLst/>
              </a:prstGeom>
              <a:solidFill>
                <a:srgbClr val="FFC44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:\Users\warneke\AppData\Local\Microsoft\Windows\Temporary Internet Files\Content.IE5\X8LGV7F5\MCj04348450000[1].png" id="666" name="Shape 6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5515505" y="2217288"/>
                <a:ext cx="8439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7" name="Shape 667"/>
            <p:cNvSpPr txBox="1"/>
            <p:nvPr/>
          </p:nvSpPr>
          <p:spPr>
            <a:xfrm>
              <a:off x="6157671" y="1990558"/>
              <a:ext cx="19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747134" y="4506518"/>
            <a:ext cx="1860828" cy="1506850"/>
            <a:chOff x="4692732" y="2889171"/>
            <a:chExt cx="1860828" cy="1506850"/>
          </a:xfrm>
        </p:grpSpPr>
        <p:grpSp>
          <p:nvGrpSpPr>
            <p:cNvPr id="669" name="Shape 669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0" name="Shape 670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1" name="Shape 671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72" name="Shape 67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3" name="Shape 673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634560" y="2836630"/>
            <a:ext cx="1860828" cy="1506850"/>
            <a:chOff x="4692732" y="2889171"/>
            <a:chExt cx="1860828" cy="1506850"/>
          </a:xfrm>
        </p:grpSpPr>
        <p:grpSp>
          <p:nvGrpSpPr>
            <p:cNvPr id="676" name="Shape 676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7" name="Shape 677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79" name="Shape 67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0" name="Shape 68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634560" y="4554789"/>
            <a:ext cx="1860828" cy="1506850"/>
            <a:chOff x="4692732" y="2889171"/>
            <a:chExt cx="1860828" cy="1506850"/>
          </a:xfrm>
        </p:grpSpPr>
        <p:grpSp>
          <p:nvGrpSpPr>
            <p:cNvPr id="683" name="Shape 683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84" name="Shape 684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86" name="Shape 6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7" name="Shape 687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92CCDC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89" name="Shape 689"/>
          <p:cNvCxnSpPr/>
          <p:nvPr/>
        </p:nvCxnSpPr>
        <p:spPr>
          <a:xfrm flipH="1" rot="10800000">
            <a:off x="3518853" y="2442257"/>
            <a:ext cx="1814700" cy="2811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flipH="1" rot="10800000">
            <a:off x="3648035" y="4343203"/>
            <a:ext cx="1289700" cy="1067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Flink?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Deployment Options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Amazon Elastic MapReduce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Available in EMR 5.1.0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Google Compute Engine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Available via bdutil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Apache Mesos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Coming in Flink 1.2.0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Flink in the real world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community</a:t>
            </a:r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457200" y="1474378"/>
            <a:ext cx="82296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240 contributors, 95 contributors in Flink 1.1</a:t>
            </a:r>
          </a:p>
          <a:p>
            <a:pPr indent="-228600" lvl="7" marL="342900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meetups around the world with &gt; 15,000 members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2x-3x growth in 2015, similar in 2016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buClr>
                <a:srgbClr val="34AD91"/>
              </a:buClr>
              <a:buSzPct val="97777"/>
              <a:buFont typeface="Noto Sans Symbols"/>
              <a:buNone/>
            </a:pPr>
            <a:r>
              <a:t/>
            </a:r>
            <a:endParaRPr b="0" i="0" sz="17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2" y="3549773"/>
            <a:ext cx="3749400" cy="2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092" y="3379652"/>
            <a:ext cx="3459900" cy="2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Powered by Flink</a:t>
            </a: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428" y="1715426"/>
            <a:ext cx="24717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457222" y="2404378"/>
            <a:ext cx="4104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Zalando, one of the largest ecommerce companies in Europe, uses Flink for real-time business process monitoring.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396" y="1308701"/>
            <a:ext cx="1135200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4507337" y="2404378"/>
            <a:ext cx="4179599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King, the creators of Candy Crush Saga, uses Flink to provide data science teams with real-time analytics.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496" y="3512374"/>
            <a:ext cx="971400" cy="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4445166" y="4730090"/>
            <a:ext cx="4433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Bouygues Telecom uses Flink for real-time event processing over billions of Kafka messages per day. 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550" y="3714569"/>
            <a:ext cx="1896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330365" y="4790045"/>
            <a:ext cx="4114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Alibaba, the world's largest retailer, built a Flink-based system (Blink) to optimize search rankings in real time. 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61300" y="6110130"/>
            <a:ext cx="5638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See more at flink.apache.org/poweredby.html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450" y="1361350"/>
            <a:ext cx="7373100" cy="4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res.png" id="738" name="Shape 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41" y="1150653"/>
            <a:ext cx="2226600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39" name="Shape 7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357" y="2853676"/>
            <a:ext cx="1372500" cy="12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40" name="Shape 7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341" y="4840156"/>
            <a:ext cx="2177400" cy="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175000" y="4840156"/>
            <a:ext cx="5511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Flink applications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in production for more than one year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10 billion events (2TB) processed daily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75000" y="2853676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jobs of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&gt; 30 operators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running 24/7, processing 30 billion events daily, maintaining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state of 100s of GB with exactly-once guarantees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175000" y="1150653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Largest job has &gt; 20 operators, runs on &gt;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5000 vCores in 1000-node cluster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processes millions of events per second</a:t>
            </a: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mgm-tp-web.png" id="749" name="Shape 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644" y="5809016"/>
            <a:ext cx="12060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0" name="Shape 7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52" y="2993742"/>
            <a:ext cx="152429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1" name="Shape 7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052" y="3797064"/>
            <a:ext cx="1474499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2" name="Shape 7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4217" y="1656101"/>
            <a:ext cx="8706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3" name="Shape 7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0358" y="3934506"/>
            <a:ext cx="13899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4" name="Shape 7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1165" y="2819930"/>
            <a:ext cx="1396200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5" name="Shape 7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1632" y="3921581"/>
            <a:ext cx="1478400" cy="6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6" name="Shape 7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2864" y="2915157"/>
            <a:ext cx="1127400" cy="46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7" name="Shape 7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83129" y="1660081"/>
            <a:ext cx="1303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8" name="Shape 7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84465" y="3843655"/>
            <a:ext cx="1266600" cy="78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9" name="Shape 7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7052" y="2078967"/>
            <a:ext cx="17013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0" name="Shape 7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65191" y="1821594"/>
            <a:ext cx="1345799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1" name="Shape 7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85742" y="1660081"/>
            <a:ext cx="731400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2" name="Shape 76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62926" y="1821594"/>
            <a:ext cx="12291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3" name="Shape 76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21575" y="4915528"/>
            <a:ext cx="1479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4" name="Shape 76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04421" y="5809016"/>
            <a:ext cx="1127400" cy="59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jpg" id="765" name="Shape 76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879846" y="5101393"/>
            <a:ext cx="18024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6" name="Shape 76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891667" y="4969214"/>
            <a:ext cx="868200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7" name="Shape 76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504116" y="4915528"/>
            <a:ext cx="12470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8" name="Shape 76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643976" y="3921581"/>
            <a:ext cx="114720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jpg" id="769" name="Shape 76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82105" y="2659698"/>
            <a:ext cx="13049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DS_Logo_Angepasst_150x60.png" id="770" name="Shape 77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948301" y="5920830"/>
            <a:ext cx="811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1" name="Shape 77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48195" y="5685176"/>
            <a:ext cx="614100" cy="75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2" name="Shape 77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010944" y="2765811"/>
            <a:ext cx="1446600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3" name="Shape 77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051471" y="4972398"/>
            <a:ext cx="8223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S4-colori_piccola.png" id="774" name="Shape 77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333101" y="5809016"/>
            <a:ext cx="13491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Forward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2493358" y="2694817"/>
            <a:ext cx="3924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i="1" lang="en" sz="2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</a:t>
            </a: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i="1" lang="en" sz="2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many applications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160233" y="4292180"/>
            <a:ext cx="6809397" cy="1182079"/>
            <a:chOff x="511495" y="4413017"/>
            <a:chExt cx="6809397" cy="1182079"/>
          </a:xfrm>
        </p:grpSpPr>
        <p:sp>
          <p:nvSpPr>
            <p:cNvPr id="317" name="Shape 317"/>
            <p:cNvSpPr/>
            <p:nvPr/>
          </p:nvSpPr>
          <p:spPr>
            <a:xfrm>
              <a:off x="511495" y="4413017"/>
              <a:ext cx="6809397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47757" y="4546553"/>
              <a:ext cx="313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Streaming dataflow runtime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318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359637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hape 321"/>
            <p:cNvCxnSpPr>
              <a:stCxn id="319" idx="6"/>
              <a:endCxn id="320" idx="2"/>
            </p:cNvCxnSpPr>
            <p:nvPr/>
          </p:nvCxnSpPr>
          <p:spPr>
            <a:xfrm>
              <a:off x="932017" y="5036414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2" name="Shape 322"/>
            <p:cNvSpPr/>
            <p:nvPr/>
          </p:nvSpPr>
          <p:spPr>
            <a:xfrm>
              <a:off x="69831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hape 323"/>
            <p:cNvCxnSpPr>
              <a:stCxn id="322" idx="6"/>
              <a:endCxn id="324" idx="2"/>
            </p:cNvCxnSpPr>
            <p:nvPr/>
          </p:nvCxnSpPr>
          <p:spPr>
            <a:xfrm>
              <a:off x="932017" y="4648835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Shape 324"/>
            <p:cNvSpPr/>
            <p:nvPr/>
          </p:nvSpPr>
          <p:spPr>
            <a:xfrm>
              <a:off x="135963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Shape 325"/>
            <p:cNvCxnSpPr>
              <a:stCxn id="326" idx="6"/>
              <a:endCxn id="327" idx="2"/>
            </p:cNvCxnSpPr>
            <p:nvPr/>
          </p:nvCxnSpPr>
          <p:spPr>
            <a:xfrm>
              <a:off x="2629894" y="5353849"/>
              <a:ext cx="282000" cy="3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/>
            <p:nvPr/>
          </p:nvSpPr>
          <p:spPr>
            <a:xfrm>
              <a:off x="69831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59637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Shape 330"/>
            <p:cNvCxnSpPr>
              <a:stCxn id="328" idx="6"/>
              <a:endCxn id="329" idx="2"/>
            </p:cNvCxnSpPr>
            <p:nvPr/>
          </p:nvCxnSpPr>
          <p:spPr>
            <a:xfrm>
              <a:off x="932017" y="535610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96196" y="5251567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Shape 332"/>
            <p:cNvCxnSpPr>
              <a:stCxn id="331" idx="6"/>
              <a:endCxn id="333" idx="2"/>
            </p:cNvCxnSpPr>
            <p:nvPr/>
          </p:nvCxnSpPr>
          <p:spPr>
            <a:xfrm flipH="1" rot="10800000">
              <a:off x="2626987" y="5036493"/>
              <a:ext cx="284700" cy="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4" name="Shape 334"/>
            <p:cNvCxnSpPr>
              <a:stCxn id="320" idx="6"/>
              <a:endCxn id="331" idx="2"/>
            </p:cNvCxnSpPr>
            <p:nvPr/>
          </p:nvCxnSpPr>
          <p:spPr>
            <a:xfrm>
              <a:off x="1593335" y="5036414"/>
              <a:ext cx="800100" cy="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Shape 335"/>
            <p:cNvCxnSpPr>
              <a:stCxn id="329" idx="6"/>
              <a:endCxn id="326" idx="2"/>
            </p:cNvCxnSpPr>
            <p:nvPr/>
          </p:nvCxnSpPr>
          <p:spPr>
            <a:xfrm flipH="1" rot="10800000">
              <a:off x="1593335" y="5353706"/>
              <a:ext cx="802800" cy="2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Shape 336"/>
            <p:cNvCxnSpPr>
              <a:stCxn id="320" idx="6"/>
              <a:endCxn id="326" idx="2"/>
            </p:cNvCxnSpPr>
            <p:nvPr/>
          </p:nvCxnSpPr>
          <p:spPr>
            <a:xfrm>
              <a:off x="1593335" y="5036414"/>
              <a:ext cx="802800" cy="31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Shape 337"/>
            <p:cNvCxnSpPr>
              <a:stCxn id="329" idx="7"/>
              <a:endCxn id="331" idx="3"/>
            </p:cNvCxnSpPr>
            <p:nvPr/>
          </p:nvCxnSpPr>
          <p:spPr>
            <a:xfrm flipH="1" rot="10800000">
              <a:off x="1559111" y="5110982"/>
              <a:ext cx="868500" cy="172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8" name="Shape 338"/>
            <p:cNvSpPr/>
            <p:nvPr/>
          </p:nvSpPr>
          <p:spPr>
            <a:xfrm>
              <a:off x="3573105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11786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Shape 339"/>
            <p:cNvCxnSpPr>
              <a:stCxn id="327" idx="6"/>
              <a:endCxn id="338" idx="2"/>
            </p:cNvCxnSpPr>
            <p:nvPr/>
          </p:nvCxnSpPr>
          <p:spPr>
            <a:xfrm>
              <a:off x="3145484" y="535768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40" name="Shape 340"/>
            <p:cNvSpPr/>
            <p:nvPr/>
          </p:nvSpPr>
          <p:spPr>
            <a:xfrm>
              <a:off x="3573105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11786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Shape 341"/>
            <p:cNvCxnSpPr>
              <a:stCxn id="333" idx="6"/>
              <a:endCxn id="340" idx="2"/>
            </p:cNvCxnSpPr>
            <p:nvPr/>
          </p:nvCxnSpPr>
          <p:spPr>
            <a:xfrm>
              <a:off x="3145484" y="503641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>
              <a:stCxn id="333" idx="5"/>
              <a:endCxn id="338" idx="1"/>
            </p:cNvCxnSpPr>
            <p:nvPr/>
          </p:nvCxnSpPr>
          <p:spPr>
            <a:xfrm>
              <a:off x="3111260" y="5108740"/>
              <a:ext cx="496200" cy="17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3" name="Shape 343"/>
            <p:cNvCxnSpPr>
              <a:stCxn id="327" idx="7"/>
              <a:endCxn id="340" idx="3"/>
            </p:cNvCxnSpPr>
            <p:nvPr/>
          </p:nvCxnSpPr>
          <p:spPr>
            <a:xfrm flipH="1" rot="10800000">
              <a:off x="3111260" y="5108662"/>
              <a:ext cx="496200" cy="17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Shape 344"/>
            <p:cNvCxnSpPr>
              <a:stCxn id="324" idx="6"/>
            </p:cNvCxnSpPr>
            <p:nvPr/>
          </p:nvCxnSpPr>
          <p:spPr>
            <a:xfrm>
              <a:off x="1593336" y="4648835"/>
              <a:ext cx="91979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Shape 345"/>
            <p:cNvCxnSpPr>
              <a:endCxn id="333" idx="1"/>
            </p:cNvCxnSpPr>
            <p:nvPr/>
          </p:nvCxnSpPr>
          <p:spPr>
            <a:xfrm>
              <a:off x="2525411" y="4648792"/>
              <a:ext cx="420600" cy="31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descr="flink_squirrel_500.png"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144" y="700241"/>
            <a:ext cx="1230600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339649" y="204650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/>
              <a:t>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3959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istributed) streaming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064001" y="1474378"/>
            <a:ext cx="4622699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never-ending “streams” of data records (“events”)</a:t>
            </a:r>
          </a:p>
          <a:p>
            <a: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distributes the computation in a cluster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355" name="Shape 355"/>
          <p:cNvSpPr/>
          <p:nvPr/>
        </p:nvSpPr>
        <p:spPr>
          <a:xfrm>
            <a:off x="1613938" y="1762202"/>
            <a:ext cx="726900" cy="709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56" name="Shape 356"/>
          <p:cNvCxnSpPr>
            <a:endCxn id="355" idx="2"/>
          </p:cNvCxnSpPr>
          <p:nvPr/>
        </p:nvCxnSpPr>
        <p:spPr>
          <a:xfrm>
            <a:off x="482038" y="2116802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7" name="Shape 357"/>
          <p:cNvCxnSpPr/>
          <p:nvPr/>
        </p:nvCxnSpPr>
        <p:spPr>
          <a:xfrm>
            <a:off x="2340678" y="2116871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899360" y="1683947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766697" y="1683947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56723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2216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519313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22191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93202" y="3205093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65" name="Shape 365"/>
          <p:cNvCxnSpPr>
            <a:endCxn id="364" idx="2"/>
          </p:cNvCxnSpPr>
          <p:nvPr/>
        </p:nvCxnSpPr>
        <p:spPr>
          <a:xfrm>
            <a:off x="1126602" y="352219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2733775" y="352227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3097622" y="313509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88634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1583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093202" y="4092078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1" name="Shape 371"/>
          <p:cNvCxnSpPr>
            <a:endCxn id="370" idx="2"/>
          </p:cNvCxnSpPr>
          <p:nvPr/>
        </p:nvCxnSpPr>
        <p:spPr>
          <a:xfrm>
            <a:off x="1126602" y="440917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2" name="Shape 372"/>
          <p:cNvCxnSpPr/>
          <p:nvPr/>
        </p:nvCxnSpPr>
        <p:spPr>
          <a:xfrm>
            <a:off x="2733775" y="440925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3097622" y="4022084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8634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1583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093202" y="4962414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7" name="Shape 377"/>
          <p:cNvCxnSpPr>
            <a:endCxn id="376" idx="2"/>
          </p:cNvCxnSpPr>
          <p:nvPr/>
        </p:nvCxnSpPr>
        <p:spPr>
          <a:xfrm>
            <a:off x="1126602" y="5279514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8" name="Shape 378"/>
          <p:cNvCxnSpPr/>
          <p:nvPr/>
        </p:nvCxnSpPr>
        <p:spPr>
          <a:xfrm>
            <a:off x="2733775" y="527959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3097622" y="489241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88634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1583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2" name="Shape 382"/>
          <p:cNvCxnSpPr>
            <a:endCxn id="370" idx="1"/>
          </p:cNvCxnSpPr>
          <p:nvPr/>
        </p:nvCxnSpPr>
        <p:spPr>
          <a:xfrm>
            <a:off x="1126801" y="3522255"/>
            <a:ext cx="1060199" cy="66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3" name="Shape 383"/>
          <p:cNvCxnSpPr>
            <a:endCxn id="376" idx="0"/>
          </p:cNvCxnSpPr>
          <p:nvPr/>
        </p:nvCxnSpPr>
        <p:spPr>
          <a:xfrm>
            <a:off x="1126752" y="3522114"/>
            <a:ext cx="1286700" cy="14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4" name="Shape 384"/>
          <p:cNvCxnSpPr>
            <a:endCxn id="364" idx="3"/>
          </p:cNvCxnSpPr>
          <p:nvPr/>
        </p:nvCxnSpPr>
        <p:spPr>
          <a:xfrm flipH="1" rot="10800000">
            <a:off x="1126801" y="3746417"/>
            <a:ext cx="1060199" cy="66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5" name="Shape 385"/>
          <p:cNvCxnSpPr>
            <a:endCxn id="376" idx="1"/>
          </p:cNvCxnSpPr>
          <p:nvPr/>
        </p:nvCxnSpPr>
        <p:spPr>
          <a:xfrm>
            <a:off x="1126801" y="4409090"/>
            <a:ext cx="1060199" cy="6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6" name="Shape 386"/>
          <p:cNvCxnSpPr>
            <a:endCxn id="370" idx="3"/>
          </p:cNvCxnSpPr>
          <p:nvPr/>
        </p:nvCxnSpPr>
        <p:spPr>
          <a:xfrm flipH="1" rot="10800000">
            <a:off x="1126801" y="4633402"/>
            <a:ext cx="1060199" cy="6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7" name="Shape 387"/>
          <p:cNvCxnSpPr>
            <a:endCxn id="364" idx="4"/>
          </p:cNvCxnSpPr>
          <p:nvPr/>
        </p:nvCxnSpPr>
        <p:spPr>
          <a:xfrm flipH="1" rot="10800000">
            <a:off x="1126752" y="3839293"/>
            <a:ext cx="1286700" cy="14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8" name="Shape 388"/>
          <p:cNvSpPr/>
          <p:nvPr/>
        </p:nvSpPr>
        <p:spPr>
          <a:xfrm>
            <a:off x="685382" y="3371351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05187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57225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5382" y="4258337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05187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25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382" y="5128673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5187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57225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lang="en" sz="3959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tateful streaming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267363" y="1474377"/>
            <a:ext cx="5419500" cy="512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</a:t>
            </a:r>
            <a:r>
              <a:rPr b="0" i="1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</a:t>
            </a:r>
          </a:p>
          <a:p>
            <a:pPr indent="-27940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b="0" i="0" lang="en" sz="20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counters, windows of past events, state machines, trained ML models</a:t>
            </a:r>
          </a:p>
          <a:p>
            <a:pPr indent="-228600" lvl="6" marL="2971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depend on history of stream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stateful stream processor </a:t>
            </a:r>
            <a:r>
              <a:rPr lang="en" sz="2420"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tools to manage state</a:t>
            </a:r>
          </a:p>
          <a:p>
            <a:pPr indent="-279400" lvl="1" marL="742950" marR="0" rtl="0" algn="l">
              <a:lnSpc>
                <a:spcPct val="80000"/>
              </a:lnSpc>
              <a:spcBef>
                <a:spcPts val="434"/>
              </a:spcBef>
              <a:buClr>
                <a:srgbClr val="34AD91"/>
              </a:buClr>
              <a:buSzPct val="98571"/>
              <a:buFont typeface="Arial"/>
              <a:buChar char="•"/>
            </a:pPr>
            <a:r>
              <a:rPr b="0" i="0" lang="en" sz="20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Recover, roll back, version, upgrade, etc.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04" name="Shape 404"/>
          <p:cNvSpPr/>
          <p:nvPr/>
        </p:nvSpPr>
        <p:spPr>
          <a:xfrm>
            <a:off x="1428875" y="2724847"/>
            <a:ext cx="640500" cy="6813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05" name="Shape 405"/>
          <p:cNvCxnSpPr>
            <a:endCxn id="404" idx="2"/>
          </p:cNvCxnSpPr>
          <p:nvPr/>
        </p:nvCxnSpPr>
        <p:spPr>
          <a:xfrm>
            <a:off x="462275" y="3065497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2069449" y="3065539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7" name="Shape 407"/>
          <p:cNvSpPr/>
          <p:nvPr/>
        </p:nvSpPr>
        <p:spPr>
          <a:xfrm>
            <a:off x="838470" y="2649664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433297" y="2649664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058275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610312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222015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651506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123364" y="4103830"/>
            <a:ext cx="1233600" cy="5163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 cap="flat" cmpd="sng" w="9525">
            <a:solidFill>
              <a:srgbClr val="FDB2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14" name="Shape 414"/>
          <p:cNvCxnSpPr>
            <a:endCxn id="413" idx="1"/>
          </p:cNvCxnSpPr>
          <p:nvPr/>
        </p:nvCxnSpPr>
        <p:spPr>
          <a:xfrm>
            <a:off x="1740164" y="3414430"/>
            <a:ext cx="0" cy="68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15" name="Shape 415"/>
          <p:cNvSpPr/>
          <p:nvPr/>
        </p:nvSpPr>
        <p:spPr>
          <a:xfrm>
            <a:off x="1513946" y="3559742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832037" y="3559742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lang="en" sz="3959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vent-time streaming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371273" y="1474377"/>
            <a:ext cx="5315399" cy="518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records associated with timestamps (time series data)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depends on timestamps</a:t>
            </a:r>
          </a:p>
          <a:p>
            <a:pPr indent="-228600" lvl="6" marL="2971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event-time stream processor gives you the tools to reason about time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8000"/>
              <a:buFont typeface="Arial"/>
              <a:buChar char="•"/>
            </a:pPr>
            <a:r>
              <a:rPr b="0" i="0" lang="en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handle streams that are out of order</a:t>
            </a:r>
          </a:p>
          <a:p>
            <a:pPr indent="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rgbClr val="34AD91"/>
              </a:buClr>
              <a:buSzPct val="101818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24" name="Shape 424"/>
          <p:cNvSpPr/>
          <p:nvPr/>
        </p:nvSpPr>
        <p:spPr>
          <a:xfrm>
            <a:off x="1428874" y="2691979"/>
            <a:ext cx="640500" cy="6906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25" name="Shape 425"/>
          <p:cNvCxnSpPr>
            <a:endCxn id="424" idx="2"/>
          </p:cNvCxnSpPr>
          <p:nvPr/>
        </p:nvCxnSpPr>
        <p:spPr>
          <a:xfrm>
            <a:off x="462274" y="3037279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2069447" y="303725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965475" y="2615784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200470" y="2604301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185280" y="2610043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737317" y="2610043"/>
            <a:ext cx="134699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684214" y="2604311"/>
            <a:ext cx="134700" cy="390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23363" y="4089529"/>
            <a:ext cx="1233600" cy="5232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 cap="flat" cmpd="sng" w="9525">
            <a:solidFill>
              <a:srgbClr val="FDB2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33" name="Shape 433"/>
          <p:cNvCxnSpPr>
            <a:endCxn id="432" idx="1"/>
          </p:cNvCxnSpPr>
          <p:nvPr/>
        </p:nvCxnSpPr>
        <p:spPr>
          <a:xfrm>
            <a:off x="1740163" y="3390829"/>
            <a:ext cx="0" cy="69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34" name="Shape 434"/>
          <p:cNvSpPr/>
          <p:nvPr/>
        </p:nvSpPr>
        <p:spPr>
          <a:xfrm>
            <a:off x="1513944" y="3538116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832035" y="3538116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40778" y="219298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893091" y="218875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104178" y="218452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t2</a:t>
            </a:r>
          </a:p>
        </p:txBody>
      </p:sp>
      <p:sp>
        <p:nvSpPr>
          <p:cNvPr id="439" name="Shape 439"/>
          <p:cNvSpPr/>
          <p:nvPr/>
        </p:nvSpPr>
        <p:spPr>
          <a:xfrm>
            <a:off x="528413" y="2604301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31875" y="218639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17903" y="2211163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t1-t2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508027" y="2192985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t3-t4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48" name="Shape 448"/>
          <p:cNvSpPr/>
          <p:nvPr/>
        </p:nvSpPr>
        <p:spPr>
          <a:xfrm rot="5400000">
            <a:off x="2036323" y="2226941"/>
            <a:ext cx="720900" cy="23871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79742" y="2266337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79742" y="3180969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>
            <a:stCxn id="449" idx="3"/>
          </p:cNvCxnSpPr>
          <p:nvPr/>
        </p:nvCxnSpPr>
        <p:spPr>
          <a:xfrm>
            <a:off x="726942" y="2505887"/>
            <a:ext cx="476100" cy="74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52" name="Shape 452"/>
          <p:cNvCxnSpPr>
            <a:stCxn id="450" idx="3"/>
          </p:cNvCxnSpPr>
          <p:nvPr/>
        </p:nvCxnSpPr>
        <p:spPr>
          <a:xfrm>
            <a:off x="726942" y="3420519"/>
            <a:ext cx="443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179742" y="3935365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flipH="1" rot="10800000">
            <a:off x="726942" y="3647815"/>
            <a:ext cx="476100" cy="527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5" name="Shape 455"/>
          <p:cNvSpPr/>
          <p:nvPr/>
        </p:nvSpPr>
        <p:spPr>
          <a:xfrm>
            <a:off x="4407242" y="1193123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07242" y="3266429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07242" y="5355178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30" y="2708789"/>
            <a:ext cx="3759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4318333" y="539004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18333" y="2627129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318333" y="4715878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Shape 462"/>
          <p:cNvCxnSpPr>
            <a:stCxn id="448" idx="1"/>
            <a:endCxn id="460" idx="1"/>
          </p:cNvCxnSpPr>
          <p:nvPr/>
        </p:nvCxnSpPr>
        <p:spPr>
          <a:xfrm flipH="1" rot="10800000">
            <a:off x="3590323" y="3387191"/>
            <a:ext cx="728100" cy="3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3" name="Shape 463"/>
          <p:cNvCxnSpPr>
            <a:stCxn id="448" idx="1"/>
            <a:endCxn id="459" idx="1"/>
          </p:cNvCxnSpPr>
          <p:nvPr/>
        </p:nvCxnSpPr>
        <p:spPr>
          <a:xfrm flipH="1" rot="10800000">
            <a:off x="3590323" y="1299191"/>
            <a:ext cx="728100" cy="212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4" name="Shape 464"/>
          <p:cNvCxnSpPr>
            <a:stCxn id="448" idx="1"/>
            <a:endCxn id="461" idx="1"/>
          </p:cNvCxnSpPr>
          <p:nvPr/>
        </p:nvCxnSpPr>
        <p:spPr>
          <a:xfrm>
            <a:off x="3590323" y="3420491"/>
            <a:ext cx="728100" cy="2055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5" name="Shape 465"/>
          <p:cNvSpPr txBox="1"/>
          <p:nvPr/>
        </p:nvSpPr>
        <p:spPr>
          <a:xfrm>
            <a:off x="4407242" y="3524996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07242" y="5595440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07242" y="1421601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30" y="618796"/>
            <a:ext cx="375900" cy="3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212" y="4775622"/>
            <a:ext cx="375900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ortonworks.com/wp-content/uploads/2014/08/kafka-logo-wide.png"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511" y="3157557"/>
            <a:ext cx="750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203267" y="3210167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 log</a:t>
            </a:r>
          </a:p>
        </p:txBody>
      </p:sp>
      <p:pic>
        <p:nvPicPr>
          <p:cNvPr descr="http://s3.thinkaurelius.com/docs/titan/0.5.4/images/hdfs-logo.jpg" id="472" name="Shape 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1240" y="705700"/>
            <a:ext cx="1008000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6553200" y="1193123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endCxn id="473" idx="2"/>
          </p:cNvCxnSpPr>
          <p:nvPr/>
        </p:nvCxnSpPr>
        <p:spPr>
          <a:xfrm>
            <a:off x="5739000" y="1572923"/>
            <a:ext cx="81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592" y="2768996"/>
            <a:ext cx="4347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495142" y="3268067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76" idx="2"/>
          </p:cNvCxnSpPr>
          <p:nvPr/>
        </p:nvCxnSpPr>
        <p:spPr>
          <a:xfrm flipH="1" rot="10800000">
            <a:off x="5739142" y="3647867"/>
            <a:ext cx="756000" cy="1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423297" y="3780990"/>
            <a:ext cx="0" cy="214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2423233" y="5922092"/>
            <a:ext cx="1895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>
            <a:endCxn id="466" idx="3"/>
          </p:cNvCxnSpPr>
          <p:nvPr/>
        </p:nvCxnSpPr>
        <p:spPr>
          <a:xfrm rot="10800000">
            <a:off x="5681342" y="5800640"/>
            <a:ext cx="813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6501355" y="5382641"/>
            <a:ext cx="1267799" cy="839100"/>
          </a:xfrm>
          <a:prstGeom prst="rect">
            <a:avLst/>
          </a:prstGeom>
          <a:solidFill>
            <a:srgbClr val="2DA07E"/>
          </a:solidFill>
          <a:ln cap="flat" cmpd="sng" w="9525">
            <a:solidFill>
              <a:srgbClr val="2DA0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000"/>
              <a:t>Native support for various workloads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8" name="Shape 488"/>
          <p:cNvSpPr/>
          <p:nvPr/>
        </p:nvSpPr>
        <p:spPr>
          <a:xfrm>
            <a:off x="3518853" y="4863600"/>
            <a:ext cx="1725300" cy="604500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261" y="1758941"/>
            <a:ext cx="2613900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b="20703" l="2030" r="7823" t="24916"/>
          <a:stretch/>
        </p:blipFill>
        <p:spPr>
          <a:xfrm>
            <a:off x="5795857" y="1979178"/>
            <a:ext cx="2647800" cy="118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raw.githubusercontent.com/apache/flink/8db66cefc0810f8621e2042dbf073768db591284/docs/img/gelly-example-graph.png" id="491" name="Shape 4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2391" y="3855026"/>
            <a:ext cx="23544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-driven windowing semantics" id="492" name="Shape 4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850" y="3152125"/>
            <a:ext cx="38655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3015258" y="3928646"/>
            <a:ext cx="561300" cy="7302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4" name="Shape 494"/>
          <p:cNvCxnSpPr/>
          <p:nvPr/>
        </p:nvCxnSpPr>
        <p:spPr>
          <a:xfrm>
            <a:off x="4408275" y="3276325"/>
            <a:ext cx="10800" cy="12750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5" name="Shape 495"/>
          <p:cNvCxnSpPr/>
          <p:nvPr/>
        </p:nvCxnSpPr>
        <p:spPr>
          <a:xfrm flipH="1">
            <a:off x="4856857" y="2777534"/>
            <a:ext cx="939000" cy="18069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6" name="Shape 496"/>
          <p:cNvCxnSpPr/>
          <p:nvPr/>
        </p:nvCxnSpPr>
        <p:spPr>
          <a:xfrm flipH="1">
            <a:off x="5583987" y="4569800"/>
            <a:ext cx="1123800" cy="2037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x="457204" y="2505931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630261" y="1507009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683307" y="1609846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Machine Learning at scale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988932" y="3474237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Graph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Benefits of a streaming architecture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real-time reaction to events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Robust continuous applications</a:t>
            </a:r>
          </a:p>
          <a:p>
            <a:pPr lvl="1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Continuous batch apps are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duck-taped together from many tools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 both real-time and historical data</a:t>
            </a:r>
          </a:p>
          <a:p>
            <a:pPr lvl="1" marR="0" rtl="0" algn="l">
              <a:lnSpc>
                <a:spcPct val="115000"/>
              </a:lnSpc>
              <a:spcBef>
                <a:spcPts val="64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exactly the same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