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9144000"/>
  <p:notesSz cx="6858000" cy="9144000"/>
  <p:embeddedFontLst>
    <p:embeddedFont>
      <p:font typeface="Helvetica Neue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B25087F-E5D8-4806-88D7-5616C97950A6}">
  <a:tblStyle styleId="{7B25087F-E5D8-4806-88D7-5616C97950A6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regular.fntdata"/><Relationship Id="rId50" Type="http://schemas.openxmlformats.org/officeDocument/2006/relationships/slide" Target="slides/slide45.xml"/><Relationship Id="rId53" Type="http://schemas.openxmlformats.org/officeDocument/2006/relationships/font" Target="fonts/HelveticaNeue-italic.fntdata"/><Relationship Id="rId52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t" bIns="40675" lIns="81350" rIns="81350" tIns="406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anchorCtr="0" anchor="b" bIns="40675" lIns="81350" rIns="81350" tIns="406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t" bIns="40675" lIns="81350" rIns="81350" tIns="406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anchorCtr="0" anchor="b" bIns="40675" lIns="81350" rIns="81350" tIns="406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t" bIns="40675" lIns="81350" rIns="81350" tIns="406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anchorCtr="0" anchor="b" bIns="40675" lIns="81350" rIns="81350" tIns="406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t" bIns="40675" lIns="81350" rIns="81350" tIns="406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anchorCtr="0" anchor="b" bIns="40675" lIns="81350" rIns="81350" tIns="406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003785" y="685631"/>
            <a:ext cx="4850429" cy="34295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solidFill>
          <a:srgbClr val="00001E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2246100" y="-314524"/>
            <a:ext cx="4651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Sub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812730" y="1151930"/>
            <a:ext cx="5518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812730" y="3536160"/>
            <a:ext cx="55185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Font typeface="Calibri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0" marR="0" rtl="0" algn="ctr">
              <a:spcBef>
                <a:spcPts val="0"/>
              </a:spcBef>
              <a:buFont typeface="Calibri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254000" lvl="2" marL="0" marR="0" rtl="0" algn="ctr">
              <a:spcBef>
                <a:spcPts val="0"/>
              </a:spcBef>
              <a:buFont typeface="Calibri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381000" lvl="3" marL="0" marR="0" rtl="0" algn="ctr">
              <a:spcBef>
                <a:spcPts val="0"/>
              </a:spcBef>
              <a:buFont typeface="Calibri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508000" lvl="4" marL="0" marR="0" rtl="0" algn="ctr">
              <a:spcBef>
                <a:spcPts val="0"/>
              </a:spcBef>
              <a:buFont typeface="Calibri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40963" y="6324303"/>
            <a:ext cx="327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34AD9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Calibri"/>
              <a:buNone/>
              <a:defRPr b="1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34AD9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23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Shape 30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Shape 39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4AD9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4AD9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49" name="Shape 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hape 50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4AD9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34AD9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4AD9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ci.apache.org/projects/flink/flink-docs-release-1.2/dev/datastream_api.html" TargetMode="External"/><Relationship Id="rId4" Type="http://schemas.openxmlformats.org/officeDocument/2006/relationships/hyperlink" Target="http://data-artisans.com/blog" TargetMode="External"/><Relationship Id="rId5" Type="http://schemas.openxmlformats.org/officeDocument/2006/relationships/hyperlink" Target="https://flink.apache.org/blo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1357204" y="719535"/>
            <a:ext cx="6429591" cy="1996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28550" rIns="28550" tIns="28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Basics</a:t>
            </a:r>
          </a:p>
        </p:txBody>
      </p:sp>
      <p:sp>
        <p:nvSpPr>
          <p:cNvPr id="95" name="Shape 95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50" lIns="28550" rIns="28550" tIns="28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4961395" y="5475925"/>
            <a:ext cx="3019799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 v1.1.3 – 8.11.2016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DataSinks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1" name="Shape 161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StreamExecutionEnvironment.</a:t>
            </a:r>
            <a:r>
              <a:rPr b="0" i="1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configure event time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b="1" lang="en" sz="14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   .timeWindow(Time.minutes(5))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</a:t>
            </a:r>
            <a:r>
              <a:rPr b="0" lang="en" sz="14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b="1" lang="en" sz="14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Execute!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8" name="Shape 168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StreamExecutionEnvironment.</a:t>
            </a:r>
            <a:r>
              <a:rPr b="0" i="1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configure event time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b="1" lang="en" sz="14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   .timeWindow(Time.minutes(5))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</a:t>
            </a:r>
            <a:r>
              <a:rPr b="0" lang="en" sz="14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 WordCount: FlatMap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57200" y="1474200"/>
            <a:ext cx="8229239" cy="4971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FlatMapFunction&lt;String, Tuple2&lt;String, Integer&gt;&gt; {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b="0"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flatMap(String value,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  Collector&lt;Tuple2&lt;String, Integer&gt;&gt; out)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1" lang="en" sz="160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token : tokens) {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b="0" lang="en" sz="16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out.collect(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Integer&gt;(token, </a:t>
            </a:r>
            <a:r>
              <a:rPr b="0" lang="en" sz="16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WordCount: Interface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2" name="Shape 182"/>
          <p:cNvSpPr txBox="1"/>
          <p:nvPr/>
        </p:nvSpPr>
        <p:spPr>
          <a:xfrm>
            <a:off x="457200" y="1474200"/>
            <a:ext cx="8686439" cy="538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b="0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FlatMapFunction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&lt;String, Tuple2&lt;String, Integer&gt;&gt; {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b="0"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flatMap(String value,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  Collector&lt;Tuple2&lt;String, Integer&gt;&gt; out)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1" lang="en" sz="160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token : tokens) {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b="0" lang="en" sz="16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out.collect(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Integer&gt;(token, </a:t>
            </a:r>
            <a:r>
              <a:rPr b="0" lang="en" sz="16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WordCount: Types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9" name="Shape 189"/>
          <p:cNvSpPr txBox="1"/>
          <p:nvPr/>
        </p:nvSpPr>
        <p:spPr>
          <a:xfrm>
            <a:off x="457200" y="1474200"/>
            <a:ext cx="8686439" cy="538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FlatMapFunction&lt;</a:t>
            </a:r>
            <a:r>
              <a:rPr b="0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b="0"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</a:t>
            </a:r>
            <a:r>
              <a:rPr b="0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  Collector&lt;</a:t>
            </a:r>
            <a:r>
              <a:rPr b="0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out)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1" lang="en" sz="160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token : tokens) {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b="0" lang="en" sz="16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out.collect(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(token, </a:t>
            </a:r>
            <a:r>
              <a:rPr b="0" lang="en" sz="16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WordCount: Collector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6" name="Shape 196"/>
          <p:cNvSpPr txBox="1"/>
          <p:nvPr/>
        </p:nvSpPr>
        <p:spPr>
          <a:xfrm>
            <a:off x="457200" y="1474200"/>
            <a:ext cx="8686439" cy="538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FlatMapFunction&lt;String, Tuple2&lt;String, Integer&gt;&gt; {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b="0"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flatMap(String value,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  </a:t>
            </a:r>
            <a:r>
              <a:rPr b="0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Collector&lt;Tuple2&lt;String, Integer&gt;&gt;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out)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1" lang="en" sz="160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6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token : tokens) {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b="0" lang="en" sz="16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Integer&gt;(token, </a:t>
            </a:r>
            <a:r>
              <a:rPr b="0" lang="en" sz="16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4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API: Data Types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kind of data can Flink handle?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 aims to be able to process data of any type</a:t>
            </a:r>
          </a:p>
          <a:p>
            <a:pPr indent="-343080" lvl="1" marL="343080" marR="0" rtl="0" algn="l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1" marL="34308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 and DataStream APIs share the same type system</a:t>
            </a:r>
          </a:p>
          <a:p>
            <a:pPr indent="-343080" lvl="1" marL="343080" marR="0" rtl="0" algn="l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Types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String, Long, Integer, Boolean, … 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</a:p>
          <a:p>
            <a:pPr indent="-285840" lvl="0" marL="285840" marR="0" rtl="0" algn="l">
              <a:spcBef>
                <a:spcPts val="0"/>
              </a:spcBef>
              <a:buClr>
                <a:srgbClr val="34AD91"/>
              </a:buClr>
              <a:buFont typeface="Arial"/>
              <a:buNone/>
            </a:pPr>
            <a:r>
              <a:t/>
            </a:r>
            <a:endParaRPr b="0" sz="24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Composite Types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POJOs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 Case Classes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57200" y="1474200"/>
            <a:ext cx="8229239" cy="5105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Easiest and most efficient way to encapsulate data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Scala: 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default Scala tuples (1 to 22 fields)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Java: Tuple1 up to Tuple25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String&gt; person = 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Tuple2&lt;&gt;(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"Max"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"Mustermann”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60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Tuple3&lt;String, String, Integer&gt; person = 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Tuple3&lt;&gt;(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"Max"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"Mustermann"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6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60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Tuple4&lt;String, String, Integer, Boolean&gt; person = 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  new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Tuple4&lt;&gt;(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"Max"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"Mustermann"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6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42, true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zero based index!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firstName = person.</a:t>
            </a:r>
            <a:r>
              <a:rPr b="1" lang="en" sz="1600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f0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secondName = person.</a:t>
            </a:r>
            <a:r>
              <a:rPr b="1" lang="en" sz="1600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f1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 age = person.</a:t>
            </a:r>
            <a:r>
              <a:rPr b="1" lang="en" sz="1600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f2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fired = person.</a:t>
            </a:r>
            <a:r>
              <a:rPr b="1" lang="en" sz="1600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f3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POJOs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57200" y="1474200"/>
            <a:ext cx="8419680" cy="524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Java class that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an empty default constructor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publicly accessible fields</a:t>
            </a:r>
          </a:p>
          <a:p>
            <a:pPr indent="-285840" lvl="2" marL="120024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field or default getter &amp; setter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Person {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lang="en" sz="20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int id;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lang="en" sz="20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name;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</a:t>
            </a:r>
            <a:r>
              <a:rPr b="0" lang="en" sz="20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Person()</a:t>
            </a: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Person(int id, String name) {…};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DataStream&lt;Person&gt; p = 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env.fromElements(new Person(1, "Bob"));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 Processing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and Scala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examples here in Java for Flink 1.1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Documentation available at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1800"/>
              </a:spcBef>
              <a:buSzPct val="25000"/>
              <a:buNone/>
            </a:pPr>
            <a:r>
              <a:rPr b="0" lang="en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flink.apache.org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Classes (Scala)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 case classes are natively supported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 class Person(id: Int, name: String)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d: DataStream[Person] = 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   env.fromElements(Person(1, "Bob"))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4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API: Operators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3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Transformations: map &amp; flatMap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57200" y="1252079"/>
            <a:ext cx="8229239" cy="5298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integers = env.fromElements(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Regular Map - Takes one element and produces one element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doubleIntegers =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integers.map(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lang="en" sz="14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MapFunction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&lt;Integer, Integer&gt;() {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	</a:t>
            </a:r>
            <a:r>
              <a:rPr b="0" lang="en" sz="14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	   </a:t>
            </a:r>
            <a:r>
              <a:rPr b="0" lang="en" sz="14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 </a:t>
            </a:r>
            <a:r>
              <a:rPr b="0" lang="en" sz="14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value) {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 * 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});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doubleIntegers.print();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2, 4, 6, 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Flat Map - Takes one element and produces zero, one, or more elements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doubleIntegers2 =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integers.flatMap(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lang="en" sz="14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FlatMapFunction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&lt;Integer, Integer&gt;() {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		</a:t>
            </a:r>
            <a:r>
              <a:rPr b="0" lang="en" sz="14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		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lang="en" sz="14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value, Collector&lt;Integer&gt; out) {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 	 	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out.collect(value * 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		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doubleIntegers2.print();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2, 4, 6, 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Transformations: Filter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57200" y="1474200"/>
            <a:ext cx="8032680" cy="498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The DataStream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integers = env.fromElements(</a:t>
            </a:r>
            <a:r>
              <a:rPr b="0" lang="en" sz="16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6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6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6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filtered =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integers.filter(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FilterFunction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&lt;Integer&gt;() {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		</a:t>
            </a:r>
            <a:r>
              <a:rPr b="0"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b="0"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	  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b="0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value) {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 != </a:t>
            </a:r>
            <a:r>
              <a:rPr b="0" lang="en" sz="16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filtered.print();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1, 2,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Transformations: KeyBy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457200" y="1474200"/>
            <a:ext cx="8229239" cy="1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DataStream can be organized by a key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Partitions the data, i.e., all elements with the same key are processed by the same operator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Certain operators are key-aware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 state can be partitioned by key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61" name="Shape 261"/>
          <p:cNvSpPr/>
          <p:nvPr/>
        </p:nvSpPr>
        <p:spPr>
          <a:xfrm>
            <a:off x="457200" y="3248640"/>
            <a:ext cx="8229239" cy="133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(name, age) of passengers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passengers = 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key by second field (age)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DataStream&lt;Integer, Integer&gt; grouped = passengers.</a:t>
            </a:r>
            <a:r>
              <a:rPr b="0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6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2" name="Shape 262"/>
          <p:cNvGraphicFramePr/>
          <p:nvPr/>
        </p:nvGraphicFramePr>
        <p:xfrm>
          <a:off x="538560" y="4723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>
                      <a:noAutofit/>
                    </a:bodyPr>
                    <a:lstStyle/>
                    <a:p>
                      <a:pPr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Stephan, 18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Fabian, 23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3" name="Shape 263"/>
          <p:cNvGraphicFramePr/>
          <p:nvPr/>
        </p:nvGraphicFramePr>
        <p:xfrm>
          <a:off x="538560" y="5451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>
                      <a:noAutofit/>
                    </a:bodyPr>
                    <a:lstStyle/>
                    <a:p>
                      <a:pPr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Julia, 27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Anna, 18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4" name="Shape 264"/>
          <p:cNvGraphicFramePr/>
          <p:nvPr/>
        </p:nvGraphicFramePr>
        <p:xfrm>
          <a:off x="1561679" y="62161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</a:tblGrid>
              <a:tr h="370800">
                <a:tc>
                  <a:txBody>
                    <a:bodyPr>
                      <a:noAutofit/>
                    </a:bodyPr>
                    <a:lstStyle/>
                    <a:p>
                      <a:pPr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Romeo, 27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5" name="Shape 265"/>
          <p:cNvGraphicFramePr/>
          <p:nvPr/>
        </p:nvGraphicFramePr>
        <p:xfrm>
          <a:off x="3825000" y="4723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>
                      <a:noAutofit/>
                    </a:bodyPr>
                    <a:lstStyle/>
                    <a:p>
                      <a:pPr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Anna, 18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Stephan, 18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Shape 266"/>
          <p:cNvGraphicFramePr/>
          <p:nvPr/>
        </p:nvGraphicFramePr>
        <p:xfrm>
          <a:off x="3825000" y="5451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>
                      <a:noAutofit/>
                    </a:bodyPr>
                    <a:lstStyle/>
                    <a:p>
                      <a:pPr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Julia, 27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Romeo, 27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Shape 267"/>
          <p:cNvGraphicFramePr/>
          <p:nvPr/>
        </p:nvGraphicFramePr>
        <p:xfrm>
          <a:off x="3825000" y="6181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</a:tblGrid>
              <a:tr h="370800">
                <a:tc>
                  <a:txBody>
                    <a:bodyPr>
                      <a:noAutofit/>
                    </a:bodyPr>
                    <a:lstStyle/>
                    <a:p>
                      <a:pPr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2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Fabian, 23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sp>
        <p:nvSpPr>
          <p:cNvPr id="268" name="Shape 268"/>
          <p:cNvSpPr/>
          <p:nvPr/>
        </p:nvSpPr>
        <p:spPr>
          <a:xfrm>
            <a:off x="2584800" y="4903560"/>
            <a:ext cx="1239479" cy="146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69" name="Shape 269"/>
          <p:cNvSpPr/>
          <p:nvPr/>
        </p:nvSpPr>
        <p:spPr>
          <a:xfrm>
            <a:off x="2584800" y="4908960"/>
            <a:ext cx="1239479" cy="35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70" name="Shape 270"/>
          <p:cNvSpPr/>
          <p:nvPr/>
        </p:nvSpPr>
        <p:spPr>
          <a:xfrm>
            <a:off x="2584800" y="5636880"/>
            <a:ext cx="1239479" cy="35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71" name="Shape 271"/>
          <p:cNvSpPr/>
          <p:nvPr/>
        </p:nvSpPr>
        <p:spPr>
          <a:xfrm flipH="1" rot="10800000">
            <a:off x="2584800" y="5094359"/>
            <a:ext cx="1239479" cy="54216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72" name="Shape 272"/>
          <p:cNvSpPr/>
          <p:nvPr/>
        </p:nvSpPr>
        <p:spPr>
          <a:xfrm flipH="1" rot="10800000">
            <a:off x="2584800" y="5753519"/>
            <a:ext cx="1239479" cy="64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73" name="Shape 273"/>
          <p:cNvSpPr/>
          <p:nvPr/>
        </p:nvSpPr>
        <p:spPr>
          <a:xfrm flipH="1" rot="10800000">
            <a:off x="2584800" y="5165999"/>
            <a:ext cx="1311120" cy="12344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&amp; Fold (conceptually)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278526" y="1474200"/>
            <a:ext cx="8634298" cy="498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Integer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a, Integer b) 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a + b;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String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fold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current_value, Integer i) 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current_value + String.valueOf(i);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82" name="Shape 282"/>
          <p:cNvSpPr txBox="1"/>
          <p:nvPr/>
        </p:nvSpPr>
        <p:spPr>
          <a:xfrm>
            <a:off x="457200" y="2688057"/>
            <a:ext cx="8216147" cy="400109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2, 3, 4] </a:t>
            </a:r>
            <a:r>
              <a:rPr lang="en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 means: (((1 + 2) + 3) + 4) = 10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70291" y="5567660"/>
            <a:ext cx="8216147" cy="400109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[1, 2, 3, 4] </a:t>
            </a:r>
            <a:r>
              <a:rPr lang="en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fold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("start-")  means: (((("start-" + 1) + 2) + 3) + 4) = "start-1234"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&amp; Fold on Streams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90" name="Shape 290"/>
          <p:cNvSpPr txBox="1"/>
          <p:nvPr/>
        </p:nvSpPr>
        <p:spPr>
          <a:xfrm>
            <a:off x="849620" y="2279805"/>
            <a:ext cx="7651911" cy="430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Produce running sums of the even and odd integers.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List&lt;Tuple2&lt;String, Integer&gt;&gt;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data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new ArrayList&lt;Tuple2&lt;String, Integer&gt;&gt;();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Tuple2&lt;&gt;("odd", 1));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Tuple2&lt;&gt;("even", 2));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Tuple2&lt;&gt;("odd", 3));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Tuple2&lt;&gt;("even", 4));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tuples = env.fromCollection(data)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KeyedStream&lt;Tuple2&lt;String, Integer&gt;, Tuple&gt;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odd_and_evens = tuples.keyBy(0)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457200" y="1315465"/>
            <a:ext cx="803268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rgbClr val="2D9E7E"/>
              </a:buClr>
              <a:buSzPct val="100000"/>
              <a:buFont typeface="Noto Sans Symbols"/>
              <a:buChar char="▪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only be used with keyed or windowed streams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2D9E7E"/>
              </a:buClr>
              <a:buSzPct val="100000"/>
              <a:buFont typeface="Noto Sans Symbols"/>
              <a:buChar char="▪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with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a KeyedStream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 a KeyedStream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98" name="Shape 298"/>
          <p:cNvSpPr txBox="1"/>
          <p:nvPr/>
        </p:nvSpPr>
        <p:spPr>
          <a:xfrm>
            <a:off x="457200" y="1414767"/>
            <a:ext cx="8229239" cy="5185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sums =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odd_and_evens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.reduce(new ReduceFunction&lt;Tuple2&lt;String, Integer&gt;&gt;()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Tuple2&lt;String, Integer&gt; reduce(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Tuple2&lt;String, Integer&gt; t1,  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Tuple2&lt;String, Integer&gt; t2) throws Exception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 new Tuple2&lt;&gt;(t1.f0, t1.f1 + t2.f1)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sums.print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3&gt; (odd,1)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3&gt; (odd,4)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4&gt; (even,2)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4&gt; (even,6)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Distribution Strategies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457199" y="1474200"/>
            <a:ext cx="8602133" cy="465155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360" lvl="0" marL="36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Specify how data is distributed between transformations</a:t>
            </a:r>
          </a:p>
          <a:p>
            <a:pPr indent="-343080" lvl="1" marL="343080" marR="0" rtl="0" algn="l">
              <a:spcBef>
                <a:spcPts val="0"/>
              </a:spcBef>
              <a:spcAft>
                <a:spcPts val="100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Forward: Only local communication</a:t>
            </a:r>
            <a:b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stream.forward()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Rebalance: 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Round-robin partitioning</a:t>
            </a:r>
            <a:b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stream.rebalance()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Partition by hash</a:t>
            </a:r>
            <a:br>
              <a:rPr b="0" lang="en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" sz="2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stream.partitionByHash(...)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4AD91"/>
              </a:buClr>
              <a:buSzPct val="108333"/>
              <a:buFont typeface="Noto Sans Symbols"/>
              <a:buChar char="▪"/>
            </a:pPr>
            <a:r>
              <a:rPr lang="en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 partitioning</a:t>
            </a:r>
            <a:br>
              <a:rPr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" sz="2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stream.partitionCustom(...)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Broadcast:</a:t>
            </a:r>
            <a:r>
              <a:rPr b="0" lang="en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Broadcast to all nodes</a:t>
            </a:r>
            <a:b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" sz="2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stream.broadcast()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4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Specifying Keys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4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 by Example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457200" y="334195"/>
            <a:ext cx="7474320" cy="838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Keyed Streams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457200" y="1474200"/>
            <a:ext cx="8443440" cy="524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1" marL="34308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keyBy() partitions DataStreams on keys</a:t>
            </a:r>
          </a:p>
          <a:p>
            <a:pPr indent="-343079" lvl="1" marL="80028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 are extracted from each element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all data types can be used as keys</a:t>
            </a:r>
          </a:p>
          <a:p>
            <a:pPr indent="-285840" lvl="1" marL="74304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types must be comparable</a:t>
            </a:r>
          </a:p>
          <a:p>
            <a:pPr indent="-285840" lvl="1" marL="743040" marR="0" rtl="0" algn="l">
              <a:spcBef>
                <a:spcPts val="0"/>
              </a:spcBef>
              <a:buClr>
                <a:srgbClr val="34AD9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0" marL="28584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lang="en" sz="32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omposite types can be used as keys</a:t>
            </a:r>
          </a:p>
          <a:p>
            <a:pPr indent="-285840" lvl="1" marL="74304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fields must be key types</a:t>
            </a:r>
          </a:p>
          <a:p>
            <a:pPr indent="-285840" lvl="1" marL="74304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fields can also be used as keys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 for Tuples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457200" y="1474200"/>
            <a:ext cx="8481599" cy="509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keys by field position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DataStream&lt;Tuple3&lt;Integer, String, Double&gt;&gt; d = …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400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String field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d.keyBy(</a:t>
            </a:r>
            <a:r>
              <a:rPr b="0" lang="en" sz="20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field names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Double field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d.keyBy(</a:t>
            </a:r>
            <a:r>
              <a:rPr b="0" lang="en" sz="20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"f2"</a:t>
            </a: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 for POJOs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57200" y="1474200"/>
            <a:ext cx="8481599" cy="4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keys by field 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DataStream&lt;Person&gt; d = …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000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“name” field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b="0" lang="en" sz="20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 for Case Classes (Scala)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keys by field 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 class Person(id: Int, name: String)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d: DataStream[Person] = 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000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field “name”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en" sz="20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name"</a:t>
            </a: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4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Working With Multiple Streams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Connected Streams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457200" y="1411559"/>
            <a:ext cx="8229239" cy="2301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 two streams to correlate them with each other</a:t>
            </a:r>
          </a:p>
          <a:p>
            <a:pPr indent="-343079" lvl="1" marL="800280" marR="0" rtl="0" algn="l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 functions on connected streams to share state</a:t>
            </a:r>
          </a:p>
          <a:p>
            <a:pPr indent="-343079" lvl="1" marL="800280" marR="0" rtl="0" algn="l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 use case is to use one stream for control and another for data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55" name="Shape 355"/>
          <p:cNvSpPr/>
          <p:nvPr/>
        </p:nvSpPr>
        <p:spPr>
          <a:xfrm>
            <a:off x="830867" y="3876523"/>
            <a:ext cx="7855572" cy="240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control = 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data = 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result </a:t>
            </a: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control</a:t>
            </a:r>
            <a:r>
              <a:rPr b="0" lang="en" sz="20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.connect</a:t>
            </a:r>
            <a:r>
              <a:rPr b="0"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.flatMap(new MyCoFlatMap())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FlatMap on Connected Streams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63" name="Shape 363"/>
          <p:cNvSpPr/>
          <p:nvPr/>
        </p:nvSpPr>
        <p:spPr>
          <a:xfrm>
            <a:off x="457200" y="1452600"/>
            <a:ext cx="8229239" cy="5161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 static final class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MyCoFlatMap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implements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CoFlatMapFunction&lt;String, String, String&gt; {</a:t>
            </a:r>
            <a:br>
              <a:rPr b="1" lang="en" sz="160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HashSet </a:t>
            </a:r>
            <a:r>
              <a:rPr lang="en" sz="1600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blacklist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HashSet();</a:t>
            </a:r>
            <a:br>
              <a:rPr b="1" lang="en" sz="160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lang="en" sz="160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b="1" lang="en" sz="160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flatMap1(String control_value, Collector&lt;String&gt; out) {</a:t>
            </a:r>
            <a:br>
              <a:rPr b="1" lang="en" sz="160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        blacklist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.add(control_value);</a:t>
            </a:r>
            <a:br>
              <a:rPr b="1" lang="en" sz="160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out.collect(</a:t>
            </a:r>
            <a:r>
              <a:rPr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"listed "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control_value);</a:t>
            </a:r>
            <a:br>
              <a:rPr b="1" lang="en" sz="160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1" lang="en" sz="160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lang="en" sz="160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b="1" lang="en" sz="160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flatMap2(String data_value, Collector&lt;String&gt; out) {</a:t>
            </a:r>
            <a:br>
              <a:rPr b="1" lang="en" sz="160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    if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blacklist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.contains(data_value)) {</a:t>
            </a:r>
            <a:br>
              <a:rPr b="1" lang="en" sz="160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out.collect(</a:t>
            </a:r>
            <a:r>
              <a:rPr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"skipped "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data_value);</a:t>
            </a:r>
            <a:br>
              <a:rPr b="1" lang="en" sz="160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" sz="160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out.collect(</a:t>
            </a:r>
            <a:r>
              <a:rPr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"passed "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data_value);</a:t>
            </a:r>
            <a:br>
              <a:rPr b="0" lang="en" sz="160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lang="en" sz="160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lang="en" sz="160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FlatMap on Connected Streams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71" name="Shape 371"/>
          <p:cNvSpPr/>
          <p:nvPr/>
        </p:nvSpPr>
        <p:spPr>
          <a:xfrm>
            <a:off x="457200" y="1452600"/>
            <a:ext cx="8229239" cy="5161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StreamExecutionEnvironment.getExecutionEnvironment();</a:t>
            </a:r>
            <a:br>
              <a:rPr b="0" i="1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</a:t>
            </a:r>
            <a:r>
              <a:rPr b="0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control </a:t>
            </a: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env.fromElements(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</a:t>
            </a:r>
            <a:r>
              <a:rPr b="0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env.fromElements(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"data"</a:t>
            </a: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"artisans"</a:t>
            </a: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result =</a:t>
            </a:r>
            <a:r>
              <a:rPr b="0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control</a:t>
            </a:r>
            <a:br>
              <a:rPr b="0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.broadcast()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.connect(data)</a:t>
            </a:r>
            <a:b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MyCoFlatMap())</a:t>
            </a: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result.print();</a:t>
            </a:r>
            <a:b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env.execute();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FlatMap on Connected Streams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79" name="Shape 379"/>
          <p:cNvSpPr/>
          <p:nvPr/>
        </p:nvSpPr>
        <p:spPr>
          <a:xfrm>
            <a:off x="457200" y="1452600"/>
            <a:ext cx="8229239" cy="5161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control </a:t>
            </a: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env.fromElements(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env.fromElements(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"data"</a:t>
            </a: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"artisans"</a:t>
            </a: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env.execute();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listed DROP​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listed IGNORE​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passed data​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skipped DROP​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passed artisans​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skipped IGNORE​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 on Connected Streams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86" name="Shape 386"/>
          <p:cNvSpPr/>
          <p:nvPr/>
        </p:nvSpPr>
        <p:spPr>
          <a:xfrm>
            <a:off x="457200" y="1452600"/>
            <a:ext cx="8229239" cy="473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strings = 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ints = 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ints.connect(strings)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.map(</a:t>
            </a:r>
            <a:r>
              <a:rPr b="1" lang="en" sz="1800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CoMapFunction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&lt;Integer, String, Boolean&gt;()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@Override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public Boolean </a:t>
            </a:r>
            <a:r>
              <a:rPr b="0" lang="en" sz="18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map1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(Integer value)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800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           return true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@Override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public Boolean </a:t>
            </a:r>
            <a:r>
              <a:rPr b="0" lang="en" sz="18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map2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(String value)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800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           return false</a:t>
            </a: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 WordCount: main Method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9" name="Shape 119"/>
          <p:cNvSpPr txBox="1"/>
          <p:nvPr/>
        </p:nvSpPr>
        <p:spPr>
          <a:xfrm>
            <a:off x="230760" y="1270800"/>
            <a:ext cx="8791500" cy="5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StreamExecutionEnvironment.</a:t>
            </a:r>
            <a:r>
              <a:rPr b="0" i="1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configure event time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b="1" lang="en" sz="14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   .timeWindow(Time.minutes(5))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b="1" lang="en" sz="14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4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 Functions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Rich Functions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interfaces have only one method</a:t>
            </a:r>
          </a:p>
          <a:p>
            <a:pPr indent="-343260" lvl="1" marL="80046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abstract method (SAM)</a:t>
            </a:r>
          </a:p>
          <a:p>
            <a:pPr indent="-343260" lvl="1" marL="80046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for Java8 lambda functions</a:t>
            </a:r>
          </a:p>
          <a:p>
            <a:pPr indent="-343080" lvl="1" marL="343080" marR="0" rtl="0" algn="l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1" marL="343080" marR="0" rtl="0" algn="l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1" marL="34308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•"/>
            </a:pPr>
            <a:r>
              <a:rPr b="0" i="0" lang="e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is a </a:t>
            </a: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0" lang="e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Rich</a:t>
            </a: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variant of each function type</a:t>
            </a:r>
          </a:p>
          <a:p>
            <a:pPr indent="-347472" lvl="2" marL="804672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RichFlatMapFunction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...</a:t>
            </a:r>
          </a:p>
          <a:p>
            <a:pPr indent="-347472" lvl="2" marL="804672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Additional methods</a:t>
            </a:r>
          </a:p>
          <a:p>
            <a:pPr indent="-347472" lvl="3" marL="1261872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open(Configuration c)</a:t>
            </a:r>
          </a:p>
          <a:p>
            <a:pPr indent="-347472" lvl="3" marL="1261872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close()</a:t>
            </a:r>
          </a:p>
          <a:p>
            <a:pPr indent="-347472" lvl="3" marL="1261872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getRuntimeContext()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3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Rich Functions &amp; RuntimeContext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RuntimeContext has useful methods</a:t>
            </a:r>
          </a:p>
          <a:p>
            <a:pPr indent="-457559" lvl="1" marL="914759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getIndexOfThisSubtask()</a:t>
            </a:r>
          </a:p>
          <a:p>
            <a:pPr indent="-457559" lvl="1" marL="914759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getNumberOfParallelSubtasks()</a:t>
            </a:r>
          </a:p>
          <a:p>
            <a:pPr indent="-457559" lvl="1" marL="914759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getExecutionConfig()</a:t>
            </a:r>
          </a:p>
          <a:p>
            <a:pPr indent="-343080" lvl="1" marL="343080" marR="0" rtl="0" algn="l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1" marL="343080" marR="0" rtl="0" algn="l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1" marL="34308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•"/>
            </a:pPr>
            <a:r>
              <a:rPr b="0" i="0" lang="e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RuntimeContext also provides access to partitioned state (discussed later)</a:t>
            </a:r>
          </a:p>
          <a:p>
            <a:pPr indent="-457559" lvl="2" marL="914759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getState()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4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Best Practices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advice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457200" y="1474200"/>
            <a:ext cx="8229239" cy="4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0" lang="en" sz="2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env.fromElements(..)</a:t>
            </a:r>
            <a:r>
              <a:rPr b="0" lang="en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0" lang="en" sz="2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env.fromCollection(..)</a:t>
            </a:r>
            <a:r>
              <a:rPr b="0" lang="en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quickly get a DataStream to experiment with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0" lang="en" sz="2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print()</a:t>
            </a:r>
            <a:r>
              <a:rPr b="0" lang="en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print a DataStream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https://ci.apache.org/projects/flink/flink-docs-release-1.2/dev/datastream_api.html</a:t>
            </a:r>
          </a:p>
          <a:p>
            <a:pPr indent="-360" lvl="1" marL="45756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lang="en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Blog posts</a:t>
            </a:r>
          </a:p>
          <a:p>
            <a:pPr indent="-285840" lvl="1" marL="74304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http://data-artisans.com/blog</a:t>
            </a:r>
          </a:p>
          <a:p>
            <a:pPr indent="-285840" lvl="1" marL="743040" marR="0" rtl="0" algn="l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https://flink.apache.org/blog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 Execution Environment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6" name="Shape 126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b="0" lang="en" sz="14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StreamExecutionEnvironment.</a:t>
            </a:r>
            <a:r>
              <a:rPr b="0" i="1" lang="en" sz="14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b="0" lang="en" sz="14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configure event time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b="0" lang="en" sz="14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env.setStreamTimeCharacteristic(TimeCharacteristic.EventTime);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b="1" lang="en" sz="14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   .timeWindow(Time.minutes(5))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b="1" lang="en" sz="14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3" name="Shape 133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    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StreamExecutionEnvironment.</a:t>
            </a:r>
            <a:r>
              <a:rPr b="0" i="1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configure event time</a:t>
            </a:r>
            <a:b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env.setStreamTimeCharacteristic(TimeCharacteristic.EventTime);</a:t>
            </a: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DataStream&lt;Tuple2&lt;String, Integer&gt;&gt; counts = env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.</a:t>
            </a:r>
            <a:r>
              <a:rPr b="0" lang="en" sz="14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socketTextStream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.timeWindow(Time.minutes(5))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counts.print();</a:t>
            </a: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b="1" lang="en" sz="14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0" name="Shape 140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    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StreamExecutionEnvironment.</a:t>
            </a:r>
            <a:r>
              <a:rPr b="0" i="1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configure event time</a:t>
            </a:r>
            <a:b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env.setStreamTimeCharacteristic(TimeCharacteristic.EventTime);</a:t>
            </a: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DataStream&lt;</a:t>
            </a:r>
            <a:r>
              <a:rPr b="0" lang="en" sz="14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counts = env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.socketTextStream(</a:t>
            </a:r>
            <a:r>
              <a:rPr b="1" lang="en" sz="14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.timeWindow(Time.minutes(5))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counts.print();</a:t>
            </a: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b="1" lang="en" sz="14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7" name="Shape 147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    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StreamExecutionEnvironment.</a:t>
            </a:r>
            <a:r>
              <a:rPr b="0" i="1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configure event time</a:t>
            </a:r>
            <a:b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env.setStreamTimeCharacteristic(TimeCharacteristic.EventTime);</a:t>
            </a: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DataStream&lt;Tuple2&lt;String, Integer&gt;&gt; counts = env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.socketTextStream(</a:t>
            </a:r>
            <a:r>
              <a:rPr b="1" lang="en" sz="14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4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4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.</a:t>
            </a:r>
            <a:r>
              <a:rPr b="0" lang="en" sz="14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(Time.minutes(5))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4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counts.print();</a:t>
            </a:r>
            <a:b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b="1" lang="en" sz="14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functions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4" name="Shape 154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StreamExecutionEnvironment.</a:t>
            </a:r>
            <a:r>
              <a:rPr b="0" i="1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configure event time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b="1" lang="en" sz="14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b="1" lang="en" sz="14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lang="en" sz="14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   .timeWindow(Time.minutes(5))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b="0" lang="en" sz="140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b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b="0" i="1" lang="en" sz="1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1400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b="1" lang="en" sz="14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