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00001E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74" name="Shape 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i.apache.org/projects/flink/flink-docs-release-1.2/setup/fault_tolerance.html#restart-strateg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i.apache.org/projects/flink/flink-docs-release-1.2/dev/state_backend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i.apache.org/projects/flink/flink-docs-release-1.2/internals/stream_checkpointing.html" TargetMode="External"/><Relationship Id="rId4" Type="http://schemas.openxmlformats.org/officeDocument/2006/relationships/hyperlink" Target="https://ci.apache.org/projects/flink/flink-docs-release-1.2/dev/state.html" TargetMode="External"/><Relationship Id="rId5" Type="http://schemas.openxmlformats.org/officeDocument/2006/relationships/hyperlink" Target="https://ci.apache.org/projects/flink/flink-docs-release-1.2/setup/fault_tolerance.html" TargetMode="External"/><Relationship Id="rId6" Type="http://schemas.openxmlformats.org/officeDocument/2006/relationships/hyperlink" Target="https://ci.apache.org/projects/flink/flink-docs-release-1.2/setup/savepoints.html" TargetMode="External"/><Relationship Id="rId7" Type="http://schemas.openxmlformats.org/officeDocument/2006/relationships/hyperlink" Target="https://ci.apache.org/projects/flink/flink-docs-release-1.2/setup/cli.html" TargetMode="External"/><Relationship Id="rId8" Type="http://schemas.openxmlformats.org/officeDocument/2006/relationships/hyperlink" Target="http://data-artisans.com/how-apache-flink-enables-new-streaming-applica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8.11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.2016</a:t>
            </a:r>
            <a:b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b="0" i="0" lang="en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b="0" i="1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b="0" i="0" lang="en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-342900" lvl="0" marL="342900" marR="0" rtl="0" algn="l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b="0" i="0" lang="en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b="0" i="0" lang="en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b="0" i="0" lang="en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b="0" i="0" lang="en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b="0" i="0" lang="en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env.setRestartStrategy(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RestartStrategies.fixedDelayRestart(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b="0" i="0" lang="en" sz="161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Time.of(10, TimeUnit.SECONDS) </a:t>
            </a:r>
            <a:r>
              <a:rPr b="0" i="0" lang="en" sz="161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6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b="0" i="0" lang="en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  <a:br>
              <a:rPr b="0" i="0" lang="en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60" u="sng">
                <a:solidFill>
                  <a:schemeClr val="hlink"/>
                </a:solidFill>
                <a:hlinkClick r:id="rId3"/>
              </a:rPr>
              <a:t>https://ci.apache.org/projects/flink/flink-docs-release-1.2/setup/fault_tolerance.html#restart-strategies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State</a:t>
            </a:r>
            <a:b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b="0" i="0" lang="e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checkpointed and restored in case of a failure </a:t>
            </a:r>
            <a:br>
              <a:rPr b="0" i="0" lang="e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enabled).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r>
              <a:t/>
            </a:r>
            <a:endParaRPr b="0" i="0" sz="12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 supports two types of state: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State: Functions can arrange for local variables to be checkpointed.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b="0" i="0" lang="en" sz="240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Key-Partitioned State</a:t>
            </a: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1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on a keyed stream can access and update state scoped to the current key. </a:t>
            </a:r>
            <a:b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mechanism scales better and should be preferred.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Local State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342295"/>
            <a:ext cx="8433010" cy="633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aStream.map(new MapWithCounter());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3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MapFunction&lt;String, Long&gt;, </a:t>
            </a:r>
            <a:r>
              <a:rPr b="0" i="0" lang="en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Checkpointed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&lt;Long&gt; {</a:t>
            </a:r>
            <a:b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long </a:t>
            </a:r>
            <a:r>
              <a:rPr b="0" i="0" lang="en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b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 (String value)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	totalLength += value.length();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totalLength;</a:t>
            </a:r>
            <a:b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b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0" i="0" lang="en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snapshotState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(long cpId, long cpTimestamp) 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totalLength;</a:t>
            </a:r>
            <a:b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b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restoreState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(Long state) </a:t>
            </a:r>
            <a:r>
              <a:rPr b="1" i="0" lang="en" sz="13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totalLength = state;</a:t>
            </a:r>
            <a:b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6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.keyBy(0)</a:t>
            </a:r>
            <a:b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MapWithCounter()); 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RichMapFunction&lt;Tuple2&lt;String, String&gt;, Long&gt; {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ValueState&lt;Long&gt; totalLengthByKey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conf) {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ValueStateDescriptor&lt;Long&gt; descriptor = new ValueStateDescriptor&lt;&gt;(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"totalLengthByKey", Long.class, 0L);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 = getRuntimeContext().</a:t>
            </a: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getState(descriptor)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totalLengthByKey.value()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en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key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newTotalLength = length + value.f1.length();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totalLengthByKey.update(newTotalLength);   </a:t>
            </a:r>
            <a:r>
              <a:rPr b="0" i="0" lang="en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totalLengthByKey.value();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indent="0" lvl="0" marL="0" marR="0" rtl="0" algn="l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b="0" i="0" lang="en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gather elements and aggregates until they are triggered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User-functions use key-partitioned state or </a:t>
            </a:r>
            <a:b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</a:t>
            </a:r>
            <a:r>
              <a:rPr b="0" i="0" lang="en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Checkpointed</a:t>
            </a: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Sinks persist state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checkpointing enabled, state is persisted upon checkpoints.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representation, storage location and method depends on the configured State Backend.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474375"/>
            <a:ext cx="841497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b="0" i="0" lang="en" sz="2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MemoryStateBackend (default)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b="0" i="0" lang="en" sz="193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is hold as objects on worker JVM heap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b="0" i="0" lang="en" sz="193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 are stored on master JVM heap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b="0" i="0" lang="en" sz="193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Suitable for development and tiny state. Not highly-available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b="0" i="0" lang="en" sz="2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FsStateBackend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on worker JVM heap (limited by heap size)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large state and/or high-availability requirements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b="0" i="0" lang="en" sz="2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RocksDBStateBackend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in RocksDB instance on worker filesystem (limited by disk size)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</a:t>
            </a:r>
            <a:r>
              <a:rPr b="0" i="1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state and/or high-availability requirements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./conf/flink-conf.yaml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env.setStateBackend(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FsStateBackend(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"hdfs://namenode:40010/flink/checkpoints”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</a:p>
          <a:p>
            <a:pPr indent="-6350" lvl="2" marL="400050" marR="0" rtl="0" algn="l">
              <a:lnSpc>
                <a:spcPct val="90000"/>
              </a:lnSpc>
              <a:spcBef>
                <a:spcPts val="360"/>
              </a:spcBef>
              <a:buClr>
                <a:srgbClr val="34AD92"/>
              </a:buClr>
              <a:buSzPct val="250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https://ci.apache.org/projects/flink/flink-docs-release-1.2/dev/state_backends.html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Tolerance and Checkpointing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3" name="Shape 27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https://ci.apache.org/projects/flink/flink-docs-release-1.2/dev/state_backends.html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b="0" i="0" lang="en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 are user-triggered, retained checkpoints.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b="0" i="0" lang="en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can be started from a savepoint.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Initializes the operator state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b="0" i="0" lang="en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 are useful for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updates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a Flink version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&amp; migration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 testing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Rescaling (in the future)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474375"/>
            <a:ext cx="84210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https://ci.apache.org/projects/flink/flink-docs-release-1.2/internals/stream_checkpointing.html</a:t>
            </a: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https://ci.apache.org/projects/flink/flink-docs-release-1.2/dev/state.html</a:t>
            </a: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https://ci.apache.org/projects/flink/flink-docs-release-1.2/setup/fault_tolerance.html</a:t>
            </a: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https://ci.apache.org/projects/flink/flink-docs-release-1.2/setup/savepoints.html</a:t>
            </a: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https://ci.apache.org/projects/flink/flink-docs-release-1.2/setup/cli.html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indent="-285750" lvl="1" marL="742950" marR="0" rtl="0" algn="l">
              <a:spcBef>
                <a:spcPts val="28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http://data-artisans.com/how-apache-flink-enables-new-streaming-applications/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indent="-343080" lvl="0" marL="34308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indent="-343080" lvl="0" marL="34308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indent="-349429" lvl="1" marL="74313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indent="-349429" lvl="1" marL="74313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b="0" i="1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indent="-343080" lvl="0" marL="34308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indent="-349429" lvl="1" marL="74313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indent="-343080" lvl="0" marL="343080" marR="0" rtl="0" algn="l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indent="-349429" lvl="1" marL="74313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48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{607D908A-F18A-49CE-9149-614915D3E0F6}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cap="none" strike="noStrike"/>
                        <a:t>Source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Apache Kafka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RabbitMQ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Twitter Streaming API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Collections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457200" y="1474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{607D908A-F18A-49CE-9149-614915D3E0F6}</a:tableStyleId>
              </a:tblPr>
              <a:tblGrid>
                <a:gridCol w="3781250"/>
                <a:gridCol w="4442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Sink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 (for idempotent updates)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Kafka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Elasticsearch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indent="-343620" lvl="1" marL="80082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b="0" i="0" lang="en" sz="203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indent="-343620" lvl="1" marL="80082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b="0" i="0" lang="en" sz="203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indent="-343620" lvl="1" marL="80082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indent="-347472" lvl="1" marL="804672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b="0" i="0" lang="en" sz="203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indent="-347472" lvl="1" marL="804672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b="0" i="0" lang="en" sz="203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indent="-347472" lvl="1" marL="804672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b="0" i="0" lang="en" sz="203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indent="-347472" lvl="1" marL="804672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822" lvl="0" marL="404622" marR="0" rtl="0" algn="l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stream_barriers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Screen Shot 2016-09-08 at 17.44.46 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50425" t="2878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08 at 17.44.46 .png" id="194" name="Shape 194"/>
          <p:cNvPicPr preferRelativeResize="0"/>
          <p:nvPr/>
        </p:nvPicPr>
        <p:blipFill rotWithShape="1">
          <a:blip r:embed="rId3">
            <a:alphaModFix/>
          </a:blip>
          <a:srcRect b="0" l="50107" r="0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