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8" r:id="rId2"/>
    <p:sldId id="362" r:id="rId3"/>
    <p:sldId id="363" r:id="rId4"/>
    <p:sldId id="364" r:id="rId5"/>
    <p:sldId id="365" r:id="rId6"/>
    <p:sldId id="366" r:id="rId7"/>
    <p:sldId id="374" r:id="rId8"/>
    <p:sldId id="367" r:id="rId9"/>
    <p:sldId id="368" r:id="rId10"/>
    <p:sldId id="369" r:id="rId11"/>
    <p:sldId id="370" r:id="rId12"/>
    <p:sldId id="372" r:id="rId13"/>
    <p:sldId id="371" r:id="rId14"/>
    <p:sldId id="373" r:id="rId15"/>
    <p:sldId id="375" r:id="rId16"/>
    <p:sldId id="276" r:id="rId17"/>
    <p:sldId id="277" r:id="rId18"/>
    <p:sldId id="308" r:id="rId19"/>
    <p:sldId id="309" r:id="rId20"/>
    <p:sldId id="310" r:id="rId21"/>
    <p:sldId id="279" r:id="rId22"/>
    <p:sldId id="280" r:id="rId23"/>
    <p:sldId id="317" r:id="rId24"/>
    <p:sldId id="316" r:id="rId25"/>
    <p:sldId id="342" r:id="rId26"/>
    <p:sldId id="318" r:id="rId27"/>
    <p:sldId id="357" r:id="rId28"/>
    <p:sldId id="358" r:id="rId29"/>
    <p:sldId id="359" r:id="rId30"/>
    <p:sldId id="360" r:id="rId31"/>
    <p:sldId id="348" r:id="rId32"/>
    <p:sldId id="345" r:id="rId33"/>
    <p:sldId id="350" r:id="rId34"/>
    <p:sldId id="311" r:id="rId35"/>
    <p:sldId id="312" r:id="rId36"/>
    <p:sldId id="282" r:id="rId37"/>
    <p:sldId id="283" r:id="rId38"/>
    <p:sldId id="322" r:id="rId39"/>
    <p:sldId id="324" r:id="rId40"/>
    <p:sldId id="323" r:id="rId41"/>
    <p:sldId id="325" r:id="rId42"/>
    <p:sldId id="326" r:id="rId43"/>
    <p:sldId id="36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2072" y="-2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7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15th,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or getter/setter)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DataSet</a:t>
            </a:r>
            <a:r>
              <a:rPr lang="en-US" sz="2400" dirty="0" smtClean="0">
                <a:latin typeface="Menlo Regular"/>
                <a:cs typeface="Menlo Regular"/>
              </a:rPr>
              <a:t>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</a:t>
            </a: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(new 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DataSet</a:t>
            </a:r>
            <a:r>
              <a:rPr lang="en-US" sz="5500" dirty="0">
                <a:latin typeface="Menlo Regular"/>
                <a:cs typeface="Menlo Regular"/>
              </a:rPr>
              <a:t>&lt;Tuple3&lt;String, Person, Double&gt;&gt; d = …</a:t>
            </a: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).</a:t>
            </a:r>
            <a:r>
              <a:rPr lang="en-US" sz="5500" dirty="0" err="1" smtClean="0">
                <a:latin typeface="Menlo Regular"/>
                <a:cs typeface="Menlo Regular"/>
              </a:rPr>
              <a:t>reduceGroup</a:t>
            </a:r>
            <a:r>
              <a:rPr lang="en-US" sz="55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).</a:t>
            </a:r>
            <a:r>
              <a:rPr lang="en-US" sz="5500" dirty="0" err="1" smtClean="0">
                <a:latin typeface="Menlo Regular"/>
                <a:cs typeface="Menlo Regular"/>
              </a:rPr>
              <a:t>reduceGroup</a:t>
            </a:r>
            <a:r>
              <a:rPr lang="en-US" sz="55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>
                <a:latin typeface="Menlo Regular"/>
                <a:cs typeface="Menlo Regular"/>
              </a:rPr>
              <a:t>).</a:t>
            </a:r>
            <a:r>
              <a:rPr lang="en-US" sz="5500" dirty="0" err="1">
                <a:latin typeface="Menlo Regular"/>
                <a:cs typeface="Menlo Regular"/>
              </a:rPr>
              <a:t>reduceGroup</a:t>
            </a:r>
            <a:r>
              <a:rPr lang="en-US" sz="5500" dirty="0">
                <a:latin typeface="Menlo Regular"/>
                <a:cs typeface="Menlo Regular"/>
              </a:rPr>
              <a:t>(…)</a:t>
            </a:r>
            <a:r>
              <a:rPr lang="en-US" sz="55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6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CoGroup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44830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types must match for </a:t>
            </a:r>
            <a:r>
              <a:rPr lang="en-US" sz="2800" dirty="0"/>
              <a:t>binary operations</a:t>
            </a:r>
            <a:r>
              <a:rPr lang="en-US" sz="2800" dirty="0" smtClean="0"/>
              <a:t>!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&lt;Tuple2&lt;Long, String&gt;&gt; d1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Long&gt;&gt; d2 = …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works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works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does 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not</a:t>
            </a:r>
            <a:r>
              <a:rPr lang="en-US" sz="2200" dirty="0" smtClean="0">
                <a:latin typeface="Menlo Regular"/>
                <a:cs typeface="Menlo Regular"/>
              </a:rPr>
              <a:t> work!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d1.join(d2).where(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).with(…);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9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reduceGroup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1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(Reads 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(Wraps 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 and keys</a:t>
            </a:r>
          </a:p>
          <a:p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endParaRPr lang="en-US" dirty="0" smtClean="0"/>
          </a:p>
          <a:p>
            <a:r>
              <a:rPr lang="en-US" dirty="0" smtClean="0"/>
              <a:t>Further API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>
                <a:solidFill>
                  <a:srgbClr val="7F7F7F"/>
                </a:solidFill>
                <a:latin typeface="Menlo Regular"/>
                <a:cs typeface="Menlo Regular"/>
              </a:rPr>
              <a:t>/ use regular Flink </a:t>
            </a:r>
            <a:r>
              <a:rPr lang="en-US" sz="2800" dirty="0" err="1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env.createInput</a:t>
            </a:r>
            <a:r>
              <a:rPr lang="en-US" sz="2800" dirty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Basics presented:</a:t>
            </a:r>
          </a:p>
          <a:p>
            <a:pPr lvl="1"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GroupReduce</a:t>
            </a:r>
            <a:r>
              <a:rPr lang="en-US" dirty="0" smtClean="0"/>
              <a:t>, Join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 (Hadoop-style)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GroupReduceFunction</a:t>
            </a:r>
            <a:r>
              <a:rPr lang="en-US" sz="2800" dirty="0"/>
              <a:t> </a:t>
            </a:r>
            <a:r>
              <a:rPr lang="en-US" sz="2800" dirty="0" smtClean="0"/>
              <a:t>gives iterator over  elements of group</a:t>
            </a:r>
          </a:p>
          <a:p>
            <a:pPr lvl="1"/>
            <a:r>
              <a:rPr lang="en-US" sz="2400" dirty="0" smtClean="0"/>
              <a:t>Elements are streamed (possibly from disk), </a:t>
            </a:r>
            <a:br>
              <a:rPr lang="en-US" sz="2400" dirty="0" smtClean="0"/>
            </a:br>
            <a:r>
              <a:rPr lang="en-US" sz="2400" dirty="0" smtClean="0"/>
              <a:t>not materialized in memory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Group </a:t>
            </a:r>
            <a:r>
              <a:rPr lang="en-US" sz="2400" dirty="0">
                <a:sym typeface="Wingdings" panose="05000000000000000000" pitchFamily="2" charset="2"/>
              </a:rPr>
              <a:t>size can exceed available </a:t>
            </a:r>
            <a:r>
              <a:rPr lang="en-US" sz="2400" dirty="0" smtClean="0">
                <a:sym typeface="Wingdings" panose="05000000000000000000" pitchFamily="2" charset="2"/>
              </a:rPr>
              <a:t>JVM heap</a:t>
            </a:r>
            <a:endParaRPr lang="en-US" sz="2400" dirty="0"/>
          </a:p>
          <a:p>
            <a:endParaRPr lang="en-US" dirty="0" smtClean="0"/>
          </a:p>
          <a:p>
            <a:r>
              <a:rPr lang="en-US" sz="2800" dirty="0" smtClean="0"/>
              <a:t>Input type and output type may be different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(FP-style)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 like in functional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Less generic </a:t>
            </a:r>
            <a:r>
              <a:rPr lang="en-US" dirty="0"/>
              <a:t>compared to </a:t>
            </a:r>
            <a:r>
              <a:rPr lang="en-US" dirty="0" err="1" smtClean="0"/>
              <a:t>GroupReduce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 must be commutative and associative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type == Output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can apply more </a:t>
            </a:r>
            <a:r>
              <a:rPr lang="en-US" dirty="0" smtClean="0"/>
              <a:t>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 combinable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May use a hash strategy for execution (future)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248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operation (two inputs)</a:t>
            </a:r>
          </a:p>
          <a:p>
            <a:pPr lvl="1"/>
            <a:r>
              <a:rPr lang="en-US" dirty="0" smtClean="0"/>
              <a:t>Groups both inputs on a key</a:t>
            </a:r>
          </a:p>
          <a:p>
            <a:pPr lvl="1"/>
            <a:r>
              <a:rPr lang="en-US" dirty="0" smtClean="0"/>
              <a:t>Processes groups with matching keys of both inputs</a:t>
            </a:r>
          </a:p>
          <a:p>
            <a:endParaRPr lang="en-US" sz="1200" dirty="0" smtClean="0"/>
          </a:p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GroupReduce</a:t>
            </a:r>
            <a:r>
              <a:rPr lang="en-US" dirty="0"/>
              <a:t> on two inputs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2" y="3950021"/>
            <a:ext cx="6304796" cy="2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9" y="1474375"/>
            <a:ext cx="8790068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d1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d2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d3 =   </a:t>
            </a:r>
            <a:b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d1.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(d2).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(0).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equalTo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(1).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with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CoGroupFunction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&gt;{</a:t>
            </a: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@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vs1,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 vs2, Collector&lt;String&gt; out)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if(!vs2.iterator.hasNext())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for(Tuple2&lt;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 : vs1)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(v1.f1);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}</a:t>
            </a:r>
          </a:p>
          <a:p>
            <a:pPr marL="0" indent="0"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 }</a:t>
            </a: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/>
          <a:lstStyle/>
          <a:p>
            <a:r>
              <a:rPr lang="en-US" sz="2800" dirty="0" smtClean="0"/>
              <a:t>Local pre-aggregation of data</a:t>
            </a:r>
          </a:p>
          <a:p>
            <a:pPr lvl="1"/>
            <a:r>
              <a:rPr lang="en-US" sz="2400" dirty="0" smtClean="0"/>
              <a:t>Before data is sent to </a:t>
            </a:r>
            <a:r>
              <a:rPr lang="en-US" sz="2400" dirty="0" err="1" smtClean="0"/>
              <a:t>GroupReduce</a:t>
            </a:r>
            <a:r>
              <a:rPr lang="en-US" sz="2400" dirty="0" smtClean="0"/>
              <a:t> or </a:t>
            </a:r>
            <a:r>
              <a:rPr lang="en-US" sz="2400" dirty="0" err="1" smtClean="0"/>
              <a:t>CoGroup</a:t>
            </a:r>
            <a:endParaRPr lang="en-US" sz="2400" dirty="0" smtClean="0"/>
          </a:p>
          <a:p>
            <a:pPr lvl="1"/>
            <a:r>
              <a:rPr lang="en-US" sz="2400" dirty="0" smtClean="0"/>
              <a:t>(functional) Reduce injects combiner automatically</a:t>
            </a:r>
          </a:p>
          <a:p>
            <a:pPr lvl="1"/>
            <a:r>
              <a:rPr lang="en-US" sz="2400" dirty="0" smtClean="0"/>
              <a:t>Similar to Hadoop Combiner</a:t>
            </a:r>
          </a:p>
          <a:p>
            <a:pPr marL="342900" lvl="1" indent="-342900">
              <a:buFont typeface="Wingdings" charset="2"/>
              <a:buChar char="§"/>
            </a:pPr>
            <a:endParaRPr lang="en-US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Optional </a:t>
            </a:r>
            <a:r>
              <a:rPr lang="en-US" dirty="0"/>
              <a:t>for semantics, crucial for performance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sz="2400" dirty="0" smtClean="0"/>
              <a:t>Reduces </a:t>
            </a:r>
            <a:r>
              <a:rPr lang="en-US" sz="2400" dirty="0"/>
              <a:t>data before it is sent over the network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30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Combiner 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3812" y="205894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3812" y="3715479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3812" y="540455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4027" y="205894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4027" y="371993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4027" y="540455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4460" y="290964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24460" y="4562757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457200" y="1861677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B A C 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457200" y="3526091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 A C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 A B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457200" y="5207286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 A A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C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22" name="Straight Arrow Connector 21"/>
          <p:cNvCxnSpPr>
            <a:stCxn id="17" idx="0"/>
            <a:endCxn id="5" idx="1"/>
          </p:cNvCxnSpPr>
          <p:nvPr/>
        </p:nvCxnSpPr>
        <p:spPr>
          <a:xfrm>
            <a:off x="1380924" y="2342508"/>
            <a:ext cx="332888" cy="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9" idx="1"/>
          </p:cNvCxnSpPr>
          <p:nvPr/>
        </p:nvCxnSpPr>
        <p:spPr>
          <a:xfrm flipV="1">
            <a:off x="1380924" y="4005211"/>
            <a:ext cx="332888" cy="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0" idx="1"/>
          </p:cNvCxnSpPr>
          <p:nvPr/>
        </p:nvCxnSpPr>
        <p:spPr>
          <a:xfrm>
            <a:off x="1380924" y="5688117"/>
            <a:ext cx="332888" cy="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1164" y="1588365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2823" y="3214081"/>
            <a:ext cx="6119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endParaRPr lang="en-US" sz="14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2823" y="4940140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2626209" y="569428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2626209" y="4006922"/>
            <a:ext cx="1027818" cy="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2626209" y="234867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4" idx="1"/>
          </p:cNvCxnSpPr>
          <p:nvPr/>
        </p:nvCxnSpPr>
        <p:spPr>
          <a:xfrm>
            <a:off x="5129146" y="2348673"/>
            <a:ext cx="1695314" cy="85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5" idx="1"/>
          </p:cNvCxnSpPr>
          <p:nvPr/>
        </p:nvCxnSpPr>
        <p:spPr>
          <a:xfrm>
            <a:off x="5129146" y="2348673"/>
            <a:ext cx="1695314" cy="2503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5" idx="1"/>
          </p:cNvCxnSpPr>
          <p:nvPr/>
        </p:nvCxnSpPr>
        <p:spPr>
          <a:xfrm>
            <a:off x="5129146" y="4009664"/>
            <a:ext cx="1695314" cy="84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4" idx="1"/>
          </p:cNvCxnSpPr>
          <p:nvPr/>
        </p:nvCxnSpPr>
        <p:spPr>
          <a:xfrm flipV="1">
            <a:off x="5129146" y="3199374"/>
            <a:ext cx="1695314" cy="81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1"/>
          </p:cNvCxnSpPr>
          <p:nvPr/>
        </p:nvCxnSpPr>
        <p:spPr>
          <a:xfrm flipV="1">
            <a:off x="5129146" y="3199374"/>
            <a:ext cx="1695314" cy="24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5" idx="1"/>
          </p:cNvCxnSpPr>
          <p:nvPr/>
        </p:nvCxnSpPr>
        <p:spPr>
          <a:xfrm flipV="1">
            <a:off x="5129146" y="4852489"/>
            <a:ext cx="1695314" cy="84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3021" y="1905187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8821" y="3264481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2)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2)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2845" y="4809344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926" y="2718766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3444" y="4250665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28174" y="5504662"/>
            <a:ext cx="60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19174" y="2891910"/>
            <a:ext cx="6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8)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4)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1148" y="4541563"/>
            <a:ext cx="60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5)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cxnSp>
        <p:nvCxnSpPr>
          <p:cNvPr id="67" name="Straight Arrow Connector 66"/>
          <p:cNvCxnSpPr>
            <a:stCxn id="14" idx="3"/>
          </p:cNvCxnSpPr>
          <p:nvPr/>
        </p:nvCxnSpPr>
        <p:spPr>
          <a:xfrm>
            <a:off x="8299579" y="3199374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99579" y="4852489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400" dirty="0" err="1" smtClean="0">
                <a:latin typeface="Menlo Regular"/>
                <a:cs typeface="Menlo Regular"/>
              </a:rPr>
              <a:t>RichGroupReduceFunction</a:t>
            </a:r>
            <a:r>
              <a:rPr lang="en-US" sz="2400" dirty="0" smtClean="0">
                <a:latin typeface="Menlo Regular"/>
                <a:cs typeface="Menlo Regular"/>
              </a:rPr>
              <a:t>&lt;I,O&gt;</a:t>
            </a:r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Override </a:t>
            </a:r>
            <a:r>
              <a:rPr lang="en-US" sz="2000" dirty="0" smtClean="0">
                <a:latin typeface="Menlo Regular"/>
                <a:cs typeface="Menlo Regular"/>
              </a:rPr>
              <a:t>combine(</a:t>
            </a:r>
            <a:r>
              <a:rPr lang="en-US" sz="2000" dirty="0" err="1" smtClean="0">
                <a:latin typeface="Menlo Regular"/>
                <a:cs typeface="Menlo Regular"/>
              </a:rPr>
              <a:t>Iterable</a:t>
            </a:r>
            <a:r>
              <a:rPr lang="en-US" sz="2000" dirty="0" smtClean="0">
                <a:latin typeface="Menlo Regular"/>
                <a:cs typeface="Menlo Regular"/>
              </a:rPr>
              <a:t>&lt;I&gt; in, Collector&lt;O&gt;);</a:t>
            </a: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smtClean="0">
                <a:latin typeface="Menlo Regular"/>
                <a:cs typeface="Menlo Regular"/>
              </a:rPr>
              <a:t>reduce()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Annotate your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r>
              <a:rPr lang="en-US" sz="2400" dirty="0" smtClean="0"/>
              <a:t> with </a:t>
            </a:r>
            <a:r>
              <a:rPr lang="en-US" sz="2000" dirty="0" smtClean="0">
                <a:latin typeface="Menlo Regular"/>
                <a:cs typeface="Menlo Regular"/>
              </a:rPr>
              <a:t>@Combinable</a:t>
            </a:r>
          </a:p>
          <a:p>
            <a:pPr lvl="1"/>
            <a:r>
              <a:rPr lang="en-US" sz="2400" dirty="0" smtClean="0"/>
              <a:t>Combiner will be automatically injected into Flink program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Implement a </a:t>
            </a:r>
            <a:r>
              <a:rPr lang="en-US" sz="2400" dirty="0" err="1" smtClean="0">
                <a:latin typeface="Menlo Regular"/>
                <a:cs typeface="Menlo Regular"/>
              </a:rPr>
              <a:t>GroupCombineFunction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000" dirty="0" err="1" smtClean="0">
                <a:latin typeface="Menlo Regular"/>
                <a:cs typeface="Menlo Regular"/>
              </a:rPr>
              <a:t>DataSet.combineGroup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03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709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Sort groups before they are handed to </a:t>
            </a:r>
            <a:r>
              <a:rPr lang="en-US" sz="3000" dirty="0" err="1" smtClean="0"/>
              <a:t>GroupReduce</a:t>
            </a:r>
            <a:r>
              <a:rPr lang="en-US" sz="3000" dirty="0" smtClean="0"/>
              <a:t> or </a:t>
            </a:r>
            <a:r>
              <a:rPr lang="en-US" sz="3000" dirty="0" err="1" smtClean="0"/>
              <a:t>CoGroup</a:t>
            </a:r>
            <a:r>
              <a:rPr lang="en-US" sz="3000" dirty="0" smtClean="0"/>
              <a:t> functions</a:t>
            </a:r>
          </a:p>
          <a:p>
            <a:pPr lvl="1"/>
            <a:r>
              <a:rPr lang="en-US" sz="2600" dirty="0" smtClean="0"/>
              <a:t>More (resource-)efficient user code</a:t>
            </a:r>
          </a:p>
          <a:p>
            <a:pPr lvl="1"/>
            <a:r>
              <a:rPr lang="en-US" sz="2600" dirty="0" smtClean="0"/>
              <a:t>Easier user code implementation</a:t>
            </a:r>
          </a:p>
          <a:p>
            <a:pPr lvl="1"/>
            <a:r>
              <a:rPr lang="en-US" sz="2600" dirty="0" smtClean="0"/>
              <a:t>Comes (almost) for free</a:t>
            </a:r>
          </a:p>
          <a:p>
            <a:pPr lvl="1"/>
            <a:r>
              <a:rPr lang="en-US" sz="2600" dirty="0" smtClean="0"/>
              <a:t>Aka secondary sort (Hadoop)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20" y="4253501"/>
            <a:ext cx="8404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&lt;Tuple3&lt;</a:t>
            </a:r>
            <a:r>
              <a:rPr lang="en-US" sz="2400" dirty="0" err="1">
                <a:latin typeface="Menlo Regular"/>
                <a:cs typeface="Menlo Regular"/>
              </a:rPr>
              <a:t>Long,Long,Long</a:t>
            </a:r>
            <a:r>
              <a:rPr lang="en-US" sz="2400" dirty="0">
                <a:latin typeface="Menlo Regular"/>
                <a:cs typeface="Menlo Regular"/>
              </a:rPr>
              <a:t>&gt; data 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data.groupBy</a:t>
            </a:r>
            <a:r>
              <a:rPr lang="en-US" sz="2400" dirty="0">
                <a:latin typeface="Menlo Regular"/>
                <a:cs typeface="Menlo Regular"/>
              </a:rPr>
              <a:t>(0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b="1" dirty="0" smtClean="0">
                <a:latin typeface="Menlo Regular"/>
                <a:cs typeface="Menlo Regular"/>
              </a:rPr>
              <a:t>.</a:t>
            </a:r>
            <a:r>
              <a:rPr lang="en-US" sz="2400" b="1" dirty="0" err="1">
                <a:latin typeface="Menlo Regular"/>
                <a:cs typeface="Menlo Regular"/>
              </a:rPr>
              <a:t>sortGroup</a:t>
            </a:r>
            <a:r>
              <a:rPr lang="en-US" sz="2400" b="1" dirty="0">
                <a:latin typeface="Menlo Regular"/>
                <a:cs typeface="Menlo Regular"/>
              </a:rPr>
              <a:t>(1, </a:t>
            </a:r>
            <a:r>
              <a:rPr lang="en-US" sz="2400" b="1" dirty="0" err="1">
                <a:latin typeface="Menlo Regular"/>
                <a:cs typeface="Menlo Regular"/>
              </a:rPr>
              <a:t>Order.ASCENDING</a:t>
            </a:r>
            <a:r>
              <a:rPr lang="en-US" sz="2400" b="1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.</a:t>
            </a:r>
            <a:r>
              <a:rPr lang="en-US" sz="2400" dirty="0" err="1">
                <a:latin typeface="Menlo Regular"/>
                <a:cs typeface="Menlo Regular"/>
              </a:rPr>
              <a:t>groupReduce</a:t>
            </a:r>
            <a:r>
              <a:rPr lang="en-US" sz="2400" dirty="0">
                <a:latin typeface="Menlo Regular"/>
                <a:cs typeface="Menlo Regular"/>
              </a:rPr>
              <a:t>(new </a:t>
            </a:r>
            <a:r>
              <a:rPr lang="en-US" sz="2400" dirty="0" err="1">
                <a:latin typeface="Menlo Regular"/>
                <a:cs typeface="Menlo Regular"/>
              </a:rPr>
              <a:t>MyReducer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));</a:t>
            </a:r>
            <a:endParaRPr lang="en-US" sz="2400" dirty="0">
              <a:latin typeface="Menlo Regular"/>
              <a:cs typeface="Menlo Regular"/>
            </a:endParaRPr>
          </a:p>
          <a:p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347612"/>
          </a:xfrm>
        </p:spPr>
        <p:txBody>
          <a:bodyPr/>
          <a:lstStyle/>
          <a:p>
            <a:r>
              <a:rPr lang="en-US" dirty="0" smtClean="0"/>
              <a:t>Union two data set</a:t>
            </a:r>
          </a:p>
          <a:p>
            <a:pPr lvl="1"/>
            <a:r>
              <a:rPr lang="en-US" dirty="0" smtClean="0"/>
              <a:t>Binary operation, same data type required</a:t>
            </a:r>
          </a:p>
          <a:p>
            <a:pPr lvl="1"/>
            <a:r>
              <a:rPr lang="en-US" dirty="0" smtClean="0"/>
              <a:t>No duplicate elimination (SQL UNION ALL)</a:t>
            </a:r>
          </a:p>
          <a:p>
            <a:pPr lvl="1"/>
            <a:r>
              <a:rPr lang="en-US" dirty="0" smtClean="0"/>
              <a:t>Very cheap operation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20" y="4068566"/>
            <a:ext cx="840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</a:t>
            </a:r>
            <a:r>
              <a:rPr lang="en-US" sz="2400" dirty="0" smtClean="0">
                <a:latin typeface="Menlo Regular"/>
                <a:cs typeface="Menlo Regular"/>
              </a:rPr>
              <a:t>Tuple2&lt;String, Long&gt; d1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d2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d3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d1.union(d2);</a:t>
            </a:r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API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tool to compute stats on data</a:t>
            </a:r>
          </a:p>
          <a:p>
            <a:pPr lvl="1"/>
            <a:r>
              <a:rPr lang="en-US" sz="2400" dirty="0" err="1" smtClean="0"/>
              <a:t>Usuful</a:t>
            </a:r>
            <a:r>
              <a:rPr lang="en-US" sz="2400" dirty="0" smtClean="0"/>
              <a:t> to verify your assumptions about your data</a:t>
            </a:r>
          </a:p>
          <a:p>
            <a:pPr lvl="1"/>
            <a:r>
              <a:rPr lang="en-US" sz="2400" dirty="0" smtClean="0"/>
              <a:t>Similar to Counters </a:t>
            </a:r>
            <a:r>
              <a:rPr lang="en-US" sz="2400" dirty="0"/>
              <a:t>(Hadoop </a:t>
            </a:r>
            <a:r>
              <a:rPr lang="en-US" sz="2400" dirty="0" err="1"/>
              <a:t>MapReduce</a:t>
            </a:r>
            <a:r>
              <a:rPr lang="en-US" sz="24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Build in accumulators</a:t>
            </a:r>
            <a:endParaRPr lang="en-US" sz="2800" dirty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and Long counters</a:t>
            </a:r>
            <a:endParaRPr lang="en-US" sz="2400" dirty="0"/>
          </a:p>
          <a:p>
            <a:pPr lvl="1"/>
            <a:r>
              <a:rPr lang="en-US" sz="2400" dirty="0" err="1" smtClean="0"/>
              <a:t>Histogramm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Easily customizable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3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94" y="1600200"/>
            <a:ext cx="8803392" cy="4384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Accumulators are available via </a:t>
            </a:r>
            <a:r>
              <a:rPr lang="en-US" sz="2800" dirty="0" err="1" smtClean="0"/>
              <a:t>JobExecutionResult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returned </a:t>
            </a:r>
            <a:r>
              <a:rPr lang="en-US" sz="2400" dirty="0"/>
              <a:t>by </a:t>
            </a:r>
            <a:r>
              <a:rPr lang="en-US" sz="2400" dirty="0" err="1"/>
              <a:t>env.execute</a:t>
            </a:r>
            <a:r>
              <a:rPr lang="en-US" sz="2400" dirty="0" smtClean="0"/>
              <a:t>()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Accumulators are displayed </a:t>
            </a:r>
          </a:p>
          <a:p>
            <a:pPr lvl="1"/>
            <a:r>
              <a:rPr lang="en-US" sz="2400" dirty="0" smtClean="0"/>
              <a:t>by CLI client</a:t>
            </a:r>
            <a:endParaRPr lang="en-US" sz="2400" dirty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err="1"/>
              <a:t>JobManager</a:t>
            </a:r>
            <a:r>
              <a:rPr lang="en-US" sz="2400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2936094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smtClean="0"/>
              <a:t>Flink groups, joins</a:t>
            </a:r>
            <a:r>
              <a:rPr lang="en-US" dirty="0"/>
              <a:t> </a:t>
            </a:r>
            <a:r>
              <a:rPr lang="en-US" dirty="0" smtClean="0"/>
              <a:t>&amp; sorts </a:t>
            </a:r>
            <a:r>
              <a:rPr lang="en-US" dirty="0" err="1" smtClean="0"/>
              <a:t>DataSets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762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</a:t>
            </a:r>
            <a:r>
              <a:rPr lang="en-US" sz="2200" dirty="0">
                <a:latin typeface="Menlo Regular"/>
                <a:cs typeface="Menlo Regular"/>
              </a:rPr>
              <a:t>Tuple3(1,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groupReduce</a:t>
            </a:r>
            <a:r>
              <a:rPr lang="en-US" sz="22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groupReduce</a:t>
            </a:r>
            <a:r>
              <a:rPr lang="en-US" sz="2200" dirty="0">
                <a:latin typeface="Menlo Regular"/>
                <a:cs typeface="Menlo Regular"/>
              </a:rPr>
              <a:t>(…)</a:t>
            </a:r>
            <a:r>
              <a:rPr lang="en-US" sz="2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44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1827</Words>
  <Application>Microsoft Macintosh PowerPoint</Application>
  <PresentationFormat>On-screen Show (4:3)</PresentationFormat>
  <Paragraphs>491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1_Office Theme</vt:lpstr>
      <vt:lpstr>Apache Flink® Training</vt:lpstr>
      <vt:lpstr>Agenda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Join &amp; CoGroup Keys</vt:lpstr>
      <vt:lpstr>KeySelectors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Transformations</vt:lpstr>
      <vt:lpstr>GroupReduce (Hadoop-style)</vt:lpstr>
      <vt:lpstr>Reduce (FP-style)</vt:lpstr>
      <vt:lpstr>Reduce (FP-style)</vt:lpstr>
      <vt:lpstr>CoGroup</vt:lpstr>
      <vt:lpstr>CoGroup</vt:lpstr>
      <vt:lpstr>Combiner</vt:lpstr>
      <vt:lpstr>Combiner WordCount Example</vt:lpstr>
      <vt:lpstr>Use a combiner</vt:lpstr>
      <vt:lpstr>GroupSort</vt:lpstr>
      <vt:lpstr>AllReduce / AllGroupReduce</vt:lpstr>
      <vt:lpstr>Union</vt:lpstr>
      <vt:lpstr>RichFunctions</vt:lpstr>
      <vt:lpstr>RichFunctions &amp; RuntimeContext</vt:lpstr>
      <vt:lpstr>Further API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387</cp:revision>
  <dcterms:created xsi:type="dcterms:W3CDTF">2015-01-22T00:00:06Z</dcterms:created>
  <dcterms:modified xsi:type="dcterms:W3CDTF">2015-06-15T15:49:00Z</dcterms:modified>
</cp:coreProperties>
</file>