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63" r:id="rId3"/>
    <p:sldId id="271" r:id="rId4"/>
    <p:sldId id="264" r:id="rId5"/>
    <p:sldId id="259" r:id="rId6"/>
    <p:sldId id="272" r:id="rId7"/>
    <p:sldId id="273" r:id="rId8"/>
    <p:sldId id="274" r:id="rId9"/>
    <p:sldId id="266" r:id="rId10"/>
    <p:sldId id="267" r:id="rId11"/>
    <p:sldId id="275" r:id="rId12"/>
    <p:sldId id="276" r:id="rId13"/>
    <p:sldId id="278" r:id="rId14"/>
    <p:sldId id="279" r:id="rId15"/>
    <p:sldId id="277" r:id="rId16"/>
    <p:sldId id="280" r:id="rId17"/>
    <p:sldId id="281" r:id="rId18"/>
    <p:sldId id="282" r:id="rId19"/>
    <p:sldId id="260" r:id="rId20"/>
    <p:sldId id="283" r:id="rId21"/>
    <p:sldId id="286" r:id="rId22"/>
    <p:sldId id="268" r:id="rId23"/>
    <p:sldId id="285" r:id="rId24"/>
    <p:sldId id="287" r:id="rId25"/>
    <p:sldId id="269" r:id="rId26"/>
    <p:sldId id="2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  <a:srgbClr val="34AD92"/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104" y="-1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29/05/15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link.apache.org/doc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Explain each transformation in detail</a:t>
            </a:r>
          </a:p>
          <a:p>
            <a:endParaRPr lang="en-US" dirty="0"/>
          </a:p>
          <a:p>
            <a:r>
              <a:rPr lang="en-US" dirty="0" smtClean="0"/>
              <a:t>Map</a:t>
            </a:r>
          </a:p>
          <a:p>
            <a:r>
              <a:rPr lang="en-US" dirty="0" err="1" smtClean="0"/>
              <a:t>FlatMap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err="1" smtClean="0"/>
              <a:t>GroupBy</a:t>
            </a:r>
            <a:endParaRPr lang="en-US" dirty="0" smtClean="0"/>
          </a:p>
          <a:p>
            <a:r>
              <a:rPr lang="en-US" dirty="0" err="1" smtClean="0"/>
              <a:t>GroupReduce</a:t>
            </a:r>
            <a:endParaRPr lang="en-US" dirty="0" smtClean="0"/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65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2157"/>
            <a:ext cx="9144000" cy="5605843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 smtClean="0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integers = </a:t>
            </a:r>
            <a:r>
              <a:rPr lang="en-US" dirty="0" err="1">
                <a:latin typeface="Menlo"/>
              </a:rPr>
              <a:t>env.fromElements</a:t>
            </a:r>
            <a:r>
              <a:rPr lang="en-US" dirty="0">
                <a:latin typeface="Menlo"/>
              </a:rPr>
              <a:t>(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Courier"/>
                <a:cs typeface="Courier"/>
              </a:rPr>
              <a:t>// Regular Map - 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Takes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and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produces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one</a:t>
            </a:r>
            <a:r>
              <a:rPr lang="de-DE" altLang="de-DE" dirty="0">
                <a:solidFill>
                  <a:srgbClr val="6D6D6D"/>
                </a:solidFill>
                <a:latin typeface="Courier"/>
                <a:cs typeface="Courier"/>
              </a:rPr>
              <a:t> </a:t>
            </a:r>
            <a:r>
              <a:rPr lang="de-DE" altLang="de-DE" dirty="0" err="1">
                <a:solidFill>
                  <a:srgbClr val="6D6D6D"/>
                </a:solidFill>
                <a:latin typeface="Courier"/>
                <a:cs typeface="Courier"/>
              </a:rPr>
              <a:t>element</a:t>
            </a:r>
            <a:endParaRPr lang="en-US" dirty="0" smtClean="0">
              <a:solidFill>
                <a:srgbClr val="6D6D6D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&lt;Integer&gt;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doubleIntegers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integers.map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Integer map(Integer value)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6D6D6D"/>
                </a:solidFill>
                <a:latin typeface="Menlo"/>
              </a:rPr>
              <a:t>// </a:t>
            </a:r>
            <a:r>
              <a:rPr lang="en-US" dirty="0">
                <a:solidFill>
                  <a:srgbClr val="6D6D6D"/>
                </a:solidFill>
                <a:latin typeface="Menlo"/>
              </a:rPr>
              <a:t>Flat Map - Takes one element and produces zero, one, or more elements.</a:t>
            </a:r>
            <a:endParaRPr lang="en-US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dirty="0" err="1">
                <a:latin typeface="Menlo"/>
              </a:rPr>
              <a:t>DataSet</a:t>
            </a:r>
            <a:r>
              <a:rPr lang="en-US" dirty="0">
                <a:latin typeface="Menlo"/>
              </a:rPr>
              <a:t>&lt;Integer&gt; doubleIntegers2 = </a:t>
            </a:r>
            <a:r>
              <a:rPr lang="en-US" dirty="0" err="1">
                <a:latin typeface="Menlo"/>
              </a:rPr>
              <a:t>integers.flatMap</a:t>
            </a:r>
            <a:r>
              <a:rPr lang="en-US" dirty="0">
                <a:latin typeface="Menlo"/>
              </a:rPr>
              <a:t>(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&lt;Integer, Integer&gt;() {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dirty="0">
                <a:solidFill>
                  <a:srgbClr val="808000"/>
                </a:solidFill>
                <a:latin typeface="Menlo"/>
              </a:rPr>
            </a:br>
            <a:r>
              <a:rPr lang="en-US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flatMap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(Integer value, Collector&lt;Integer&gt; out) 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{</a:t>
            </a:r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(value * </a:t>
            </a:r>
            <a:r>
              <a:rPr lang="en-US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r>
              <a:rPr lang="en-US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2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Transformations: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171"/>
            <a:ext cx="8032943" cy="4120572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The </a:t>
            </a:r>
            <a:r>
              <a:rPr lang="en-US" sz="1800" dirty="0" err="1" smtClean="0">
                <a:solidFill>
                  <a:srgbClr val="6D6D6D"/>
                </a:solidFill>
                <a:latin typeface="Menlo"/>
              </a:rPr>
              <a:t>DataSet</a:t>
            </a:r>
            <a:endParaRPr lang="en-US" sz="1800" dirty="0" smtClean="0">
              <a:solidFill>
                <a:srgbClr val="6D6D6D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>
                <a:latin typeface="Menlo"/>
              </a:rPr>
              <a:t>&lt;Integer&gt; integers = </a:t>
            </a:r>
            <a:r>
              <a:rPr lang="en-US" sz="1800" dirty="0" err="1">
                <a:latin typeface="Menlo"/>
              </a:rPr>
              <a:t>env.fromElements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err="1">
                <a:latin typeface="Menlo"/>
              </a:rPr>
              <a:t>integers.filter</a:t>
            </a:r>
            <a:r>
              <a:rPr lang="en-US" sz="1800" dirty="0"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FilterFunction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&lt;Integer&gt;()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boolean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filter(Integer value)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Exception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value !=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})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80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 Java Types</a:t>
            </a:r>
          </a:p>
          <a:p>
            <a:pPr lvl="1"/>
            <a:r>
              <a:rPr lang="en-US" sz="2000" dirty="0" smtClean="0"/>
              <a:t>String, Long, Integer, Boolean,…</a:t>
            </a:r>
          </a:p>
          <a:p>
            <a:pPr lvl="1"/>
            <a:r>
              <a:rPr lang="en-US" sz="2000" dirty="0" smtClean="0"/>
              <a:t>Arrays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Composite Types</a:t>
            </a:r>
          </a:p>
          <a:p>
            <a:pPr lvl="1"/>
            <a:r>
              <a:rPr lang="en-US" sz="2000" dirty="0" smtClean="0"/>
              <a:t>Tuples</a:t>
            </a:r>
          </a:p>
          <a:p>
            <a:pPr lvl="1"/>
            <a:r>
              <a:rPr lang="en-US" sz="2000" dirty="0" err="1" smtClean="0"/>
              <a:t>PoJos</a:t>
            </a:r>
            <a:r>
              <a:rPr lang="en-US" sz="2000" dirty="0" smtClean="0"/>
              <a:t> (Java classes)</a:t>
            </a:r>
          </a:p>
          <a:p>
            <a:pPr lvl="1"/>
            <a:r>
              <a:rPr lang="en-US" sz="2000" dirty="0" smtClean="0"/>
              <a:t>Case Classes (</a:t>
            </a:r>
            <a:r>
              <a:rPr lang="en-US" sz="2000" dirty="0" err="1" smtClean="0"/>
              <a:t>Scala</a:t>
            </a:r>
            <a:r>
              <a:rPr lang="en-US" sz="2000" dirty="0" smtClean="0"/>
              <a:t> only)</a:t>
            </a:r>
          </a:p>
          <a:p>
            <a:pPr lvl="1"/>
            <a:r>
              <a:rPr lang="en-US" sz="2000" dirty="0" smtClean="0"/>
              <a:t>Value (</a:t>
            </a:r>
            <a:r>
              <a:rPr lang="en-US" sz="2000" dirty="0" err="1" smtClean="0"/>
              <a:t>Flink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Writable (</a:t>
            </a:r>
            <a:r>
              <a:rPr lang="en-US" sz="2000" dirty="0" err="1" smtClean="0"/>
              <a:t>Hadoop</a:t>
            </a:r>
            <a:r>
              <a:rPr lang="en-US" sz="2000" dirty="0" smtClean="0"/>
              <a:t> interface)</a:t>
            </a:r>
          </a:p>
          <a:p>
            <a:pPr lvl="1"/>
            <a:r>
              <a:rPr lang="en-US" sz="2000" dirty="0" smtClean="0"/>
              <a:t>Generic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375"/>
            <a:ext cx="8229600" cy="5106107"/>
          </a:xfrm>
        </p:spPr>
        <p:txBody>
          <a:bodyPr>
            <a:normAutofit/>
          </a:bodyPr>
          <a:lstStyle/>
          <a:p>
            <a:r>
              <a:rPr lang="en-US" dirty="0" smtClean="0"/>
              <a:t>The easiest and most lightweight way of encapsulating data in </a:t>
            </a:r>
            <a:r>
              <a:rPr lang="en-US" dirty="0" err="1" smtClean="0"/>
              <a:t>Flink</a:t>
            </a:r>
            <a:endParaRPr lang="en-US" dirty="0" smtClean="0"/>
          </a:p>
          <a:p>
            <a:r>
              <a:rPr lang="en-US" dirty="0" smtClean="0"/>
              <a:t>Tuple1 up to Tuple25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lvl="0" indent="0">
              <a:buNone/>
            </a:pPr>
            <a:r>
              <a:rPr lang="en-US" sz="1300" dirty="0" smtClean="0">
                <a:solidFill>
                  <a:prstClr val="black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prstClr val="black"/>
                </a:solidFill>
                <a:latin typeface="Menlo"/>
              </a:rPr>
              <a:t>String&gt; </a:t>
            </a:r>
            <a:r>
              <a:rPr lang="en-US" sz="1300" dirty="0">
                <a:solidFill>
                  <a:prstClr val="black"/>
                </a:solidFill>
                <a:latin typeface="Menlo"/>
              </a:rPr>
              <a:t>person = </a:t>
            </a:r>
          </a:p>
          <a:p>
            <a:pPr marL="0" lv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Tuple2&lt;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String&gt;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 smtClean="0">
                <a:solidFill>
                  <a:srgbClr val="008000"/>
                </a:solidFill>
                <a:latin typeface="Menlo"/>
              </a:rPr>
              <a:t>”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lv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Tuple3</a:t>
            </a:r>
            <a:r>
              <a:rPr lang="en-US" sz="1300" dirty="0">
                <a:latin typeface="Menlo"/>
              </a:rPr>
              <a:t>&lt;String, String, Integer&gt; person = </a:t>
            </a:r>
            <a:endParaRPr lang="en-US" sz="1300" dirty="0" smtClean="0">
              <a:latin typeface="Menlo"/>
            </a:endParaRP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Tuple3&lt;String, String, Integer&gt;(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 smtClean="0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>
                <a:solidFill>
                  <a:srgbClr val="0000FF"/>
                </a:solidFill>
                <a:latin typeface="Menlo"/>
              </a:rPr>
              <a:t>42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latin typeface="Menlo"/>
              </a:rPr>
              <a:t>Tuple4&lt;</a:t>
            </a:r>
            <a:r>
              <a:rPr lang="en-US" sz="1300" dirty="0">
                <a:latin typeface="Menlo"/>
              </a:rPr>
              <a:t>String, String, </a:t>
            </a:r>
            <a:r>
              <a:rPr lang="en-US" sz="1300" dirty="0" smtClean="0">
                <a:latin typeface="Menlo"/>
              </a:rPr>
              <a:t>Integer, Boolean&gt; </a:t>
            </a:r>
            <a:r>
              <a:rPr lang="en-US" sz="1300" dirty="0">
                <a:latin typeface="Menlo"/>
              </a:rPr>
              <a:t>person = </a:t>
            </a:r>
          </a:p>
          <a:p>
            <a:pPr marL="0" indent="0">
              <a:buNone/>
            </a:pPr>
            <a:r>
              <a:rPr lang="en-US" sz="1300" b="1" dirty="0" smtClean="0">
                <a:solidFill>
                  <a:srgbClr val="000080"/>
                </a:solidFill>
                <a:latin typeface="Menlo"/>
              </a:rPr>
              <a:t>  new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Tuple4&lt;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String, String,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Integer, Boolean&gt;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"Max"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b="1" dirty="0" err="1">
                <a:solidFill>
                  <a:srgbClr val="008000"/>
                </a:solidFill>
                <a:latin typeface="Menlo"/>
              </a:rPr>
              <a:t>Mustermann</a:t>
            </a:r>
            <a:r>
              <a:rPr lang="en-US" sz="13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300" dirty="0" smtClean="0">
                <a:solidFill>
                  <a:srgbClr val="0000FF"/>
                </a:solidFill>
                <a:latin typeface="Menlo"/>
              </a:rPr>
              <a:t>42, true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);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endParaRPr lang="en-US" sz="13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6D6D6D"/>
                </a:solidFill>
                <a:latin typeface="Menlo"/>
              </a:rPr>
              <a:t>// zero based index!</a:t>
            </a:r>
          </a:p>
          <a:p>
            <a:pPr marL="0" indent="0">
              <a:buNone/>
            </a:pPr>
            <a:r>
              <a:rPr lang="en-US" sz="1300" dirty="0">
                <a:latin typeface="Menlo"/>
              </a:rPr>
              <a:t>String </a:t>
            </a:r>
            <a:r>
              <a:rPr lang="en-US" sz="1300" dirty="0" err="1">
                <a:latin typeface="Menlo"/>
              </a:rPr>
              <a:t>firstName</a:t>
            </a:r>
            <a:r>
              <a:rPr lang="en-US" sz="1300" dirty="0"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300" dirty="0">
                <a:solidFill>
                  <a:srgbClr val="000000"/>
                </a:solidFill>
                <a:latin typeface="Menlo"/>
              </a:rPr>
            </a:br>
            <a:r>
              <a:rPr lang="en-US" sz="1300" dirty="0">
                <a:solidFill>
                  <a:srgbClr val="000000"/>
                </a:solidFill>
                <a:latin typeface="Menlo"/>
              </a:rPr>
              <a:t>String </a:t>
            </a:r>
            <a:r>
              <a:rPr lang="en-US" sz="1300" dirty="0" err="1">
                <a:solidFill>
                  <a:srgbClr val="000000"/>
                </a:solidFill>
                <a:latin typeface="Menlo"/>
              </a:rPr>
              <a:t>secondName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3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Integer age </a:t>
            </a:r>
            <a:r>
              <a:rPr lang="en-US" sz="1300" dirty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f2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Boolean fired = person.</a:t>
            </a:r>
            <a:r>
              <a:rPr lang="en-US" sz="1300" b="1" dirty="0" smtClean="0">
                <a:solidFill>
                  <a:srgbClr val="660E7A"/>
                </a:solidFill>
                <a:latin typeface="Menlo"/>
              </a:rPr>
              <a:t>f4</a:t>
            </a:r>
            <a:r>
              <a:rPr lang="en-US" sz="1300" dirty="0" smtClean="0">
                <a:solidFill>
                  <a:srgbClr val="000000"/>
                </a:solidFill>
                <a:latin typeface="Menlo"/>
              </a:rPr>
              <a:t>;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6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Groupings and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r>
              <a:rPr lang="en-US" dirty="0" smtClean="0"/>
              <a:t> can be split into groups</a:t>
            </a:r>
          </a:p>
          <a:p>
            <a:r>
              <a:rPr lang="en-US" dirty="0" smtClean="0"/>
              <a:t>Groups are defined using a common key</a:t>
            </a:r>
          </a:p>
          <a:p>
            <a:pPr marL="0" indent="0">
              <a:buNone/>
            </a:pP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(name, age) of employees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&lt;Tuple2&lt;String, Integer&gt;&gt; employees = ...</a:t>
            </a:r>
            <a:br>
              <a:rPr lang="en-US" sz="1800" dirty="0" smtClean="0">
                <a:latin typeface="Menlo"/>
              </a:rPr>
            </a:br>
            <a:endParaRPr lang="en-US" sz="1800" dirty="0" smtClean="0"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6D6D6D"/>
                </a:solidFill>
                <a:latin typeface="Menlo"/>
              </a:rPr>
              <a:t>// group by second field (age)</a:t>
            </a:r>
          </a:p>
          <a:p>
            <a:pPr marL="0" indent="0">
              <a:buNone/>
            </a:pPr>
            <a:r>
              <a:rPr lang="en-US" sz="1800" dirty="0" err="1" smtClean="0">
                <a:latin typeface="Menlo"/>
              </a:rPr>
              <a:t>DataSet</a:t>
            </a:r>
            <a:r>
              <a:rPr lang="en-US" sz="1800" dirty="0" smtClean="0">
                <a:latin typeface="Menlo"/>
              </a:rPr>
              <a:t>&lt;Integer, Integer&gt; = </a:t>
            </a:r>
            <a:r>
              <a:rPr lang="en-US" sz="1800" dirty="0" err="1" smtClean="0">
                <a:latin typeface="Menlo"/>
              </a:rPr>
              <a:t>employees.groupBy</a:t>
            </a:r>
            <a:r>
              <a:rPr lang="en-US" sz="1800" dirty="0">
                <a:latin typeface="Menlo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// return a list of age groups with its counts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.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(new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4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CountSameAge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Integer&gt;, Tuple2&lt;Integer, Integer&gt;&gt;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5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500" dirty="0">
                <a:solidFill>
                  <a:srgbClr val="808000"/>
                </a:solidFill>
                <a:latin typeface="Menlo"/>
              </a:rPr>
            </a:br>
            <a:r>
              <a:rPr lang="en-US" sz="15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&lt;Tuple2&lt;String, Integer&gt;&gt; values, Collector&lt;Tuple2&lt;Integer, Integer&gt;&gt; out) 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Integer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5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(Tuple2&lt;String, Integer&gt; person : values) {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 = person.</a:t>
            </a:r>
            <a:r>
              <a:rPr lang="en-US" sz="15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++;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5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Tuple2&lt;Integer, Integer&gt;(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ageGroup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Menlo"/>
              </a:rPr>
              <a:t>countsInGroup</a:t>
            </a:r>
            <a:r>
              <a:rPr lang="en-US" sz="1500" dirty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1500" dirty="0">
                <a:solidFill>
                  <a:srgbClr val="000000"/>
                </a:solidFill>
                <a:latin typeface="Menlo"/>
              </a:rPr>
            </a:br>
            <a:r>
              <a:rPr lang="en-US" sz="15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5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13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Joins two </a:t>
            </a:r>
            <a:r>
              <a:rPr lang="en-US" dirty="0" err="1" smtClean="0"/>
              <a:t>DataSets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&lt;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&lt;Integer, String, String&gt;, </a:t>
            </a: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Tuple3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&lt;String, String, Integer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&gt;&gt;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=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19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with join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006"/>
            <a:ext cx="8229600" cy="49443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authors (id, name, email)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&lt;Tuple3&lt;Integer, String, String&gt;&gt; authors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posts (title, content, 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author_id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)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&lt;Tuple3&lt;String, String, Integer&gt;&gt; posts = ..;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endParaRPr lang="en-US" sz="16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// (title, author name)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&lt;String, String&gt;&gt;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archive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= 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authors.join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(posts).where(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).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equalTo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Menlo"/>
              </a:rPr>
              <a:t>2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.with(new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());</a:t>
            </a:r>
            <a:endParaRPr lang="en-US" sz="21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2100" dirty="0" smtClean="0"/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2100" dirty="0" err="1">
                <a:solidFill>
                  <a:srgbClr val="000000"/>
                </a:solidFill>
                <a:latin typeface="Menlo"/>
              </a:rPr>
              <a:t>PostsByUser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2100" dirty="0" err="1" smtClean="0">
                <a:solidFill>
                  <a:srgbClr val="000000"/>
                </a:solidFill>
                <a:latin typeface="Menlo"/>
              </a:rPr>
              <a:t>JoinFunction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&lt;Tuple3&lt;Integer, String, String&gt;,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Tuple2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String&gt;&gt;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21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2100" dirty="0">
                <a:solidFill>
                  <a:srgbClr val="808000"/>
                </a:solidFill>
                <a:latin typeface="Menlo"/>
              </a:rPr>
            </a:br>
            <a:r>
              <a:rPr lang="en-US" sz="2100" dirty="0">
                <a:solidFill>
                  <a:srgbClr val="808000"/>
                </a:solidFill>
                <a:latin typeface="Menlo"/>
              </a:rPr>
              <a:t>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 join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&lt;Integer, String, String&gt; left, </a:t>
            </a:r>
            <a:endParaRPr lang="en-US" sz="21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Menlo"/>
              </a:rPr>
              <a:t>    Tuple3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&lt;String, String, Integer&gt; right) </a:t>
            </a:r>
            <a:r>
              <a:rPr lang="en-US" sz="2100" b="1" dirty="0" smtClean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2100" b="1" dirty="0">
                <a:solidFill>
                  <a:srgbClr val="000080"/>
                </a:solidFill>
                <a:latin typeface="Menlo"/>
              </a:rPr>
              <a:t>return new 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Tuple2&lt;String, String&gt;(left.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f1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, right.</a:t>
            </a:r>
            <a:r>
              <a:rPr lang="en-US" sz="21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21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	}</a:t>
            </a:r>
            <a:br>
              <a:rPr lang="en-US" sz="2100" dirty="0">
                <a:solidFill>
                  <a:srgbClr val="000000"/>
                </a:solidFill>
                <a:latin typeface="Menlo"/>
              </a:rPr>
            </a:br>
            <a:r>
              <a:rPr lang="en-US" sz="2100" dirty="0">
                <a:solidFill>
                  <a:srgbClr val="000000"/>
                </a:solidFill>
                <a:latin typeface="Menlo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71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CSV</a:t>
            </a:r>
          </a:p>
          <a:p>
            <a:r>
              <a:rPr lang="en-US" dirty="0" smtClean="0"/>
              <a:t>Collection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0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45-60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readTextFile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readCsvFile</a:t>
            </a:r>
            <a:r>
              <a:rPr lang="en-US" dirty="0" smtClean="0">
                <a:latin typeface="Menlo Regular"/>
                <a:cs typeface="Menlo Regular"/>
              </a:rPr>
              <a:t>(“/path/to/file”)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Collection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fromCollection</a:t>
            </a:r>
            <a:r>
              <a:rPr lang="en-US" dirty="0" smtClean="0">
                <a:latin typeface="Menlo Regular"/>
                <a:cs typeface="Menlo Regular"/>
              </a:rPr>
              <a:t>(collection)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fromElements</a:t>
            </a:r>
            <a:r>
              <a:rPr lang="en-US" dirty="0" smtClean="0">
                <a:latin typeface="Menlo Regular"/>
                <a:cs typeface="Menlo Regular"/>
              </a:rPr>
              <a:t>(1,2,3,4,5)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2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679"/>
            <a:ext cx="8229600" cy="55703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ExecutionEnvironment</a:t>
            </a:r>
            <a:r>
              <a:rPr lang="en-US" sz="1400" dirty="0">
                <a:latin typeface="Menlo"/>
              </a:rPr>
              <a:t> </a:t>
            </a:r>
            <a:r>
              <a:rPr lang="en-US" sz="1400" dirty="0" err="1" smtClean="0">
                <a:latin typeface="Menlo"/>
              </a:rPr>
              <a:t>env</a:t>
            </a:r>
            <a:r>
              <a:rPr lang="en-US" sz="1400" dirty="0" smtClean="0">
                <a:latin typeface="Menlo"/>
              </a:rPr>
              <a:t> </a:t>
            </a:r>
            <a:r>
              <a:rPr lang="en-US" sz="1400" dirty="0">
                <a:latin typeface="Menlo"/>
              </a:rPr>
              <a:t>= </a:t>
            </a:r>
            <a:r>
              <a:rPr lang="en-US" sz="1400" dirty="0" err="1" smtClean="0">
                <a:latin typeface="Menlo"/>
              </a:rPr>
              <a:t>ExecutionEnvironment.</a:t>
            </a:r>
            <a:r>
              <a:rPr lang="en-US" sz="1400" i="1" dirty="0" err="1" smtClean="0">
                <a:latin typeface="Menlo"/>
              </a:rPr>
              <a:t>getExecutionEnvironment</a:t>
            </a:r>
            <a:r>
              <a:rPr lang="en-US" sz="1400" dirty="0">
                <a:latin typeface="Menlo"/>
              </a:rPr>
              <a:t>();</a:t>
            </a:r>
            <a:br>
              <a:rPr lang="en-US" sz="1400" dirty="0">
                <a:latin typeface="Menlo"/>
              </a:rPr>
            </a:b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// read from elements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DataSet</a:t>
            </a:r>
            <a:r>
              <a:rPr lang="en-US" sz="1400" dirty="0" smtClean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env.fromElements</a:t>
            </a:r>
            <a:r>
              <a:rPr lang="en-US" sz="1400" dirty="0" smtClean="0"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“Some”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“Example”</a:t>
            </a:r>
            <a:r>
              <a:rPr lang="en-US" sz="1400" dirty="0" smtClean="0">
                <a:latin typeface="Menlo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“Strings”</a:t>
            </a:r>
            <a:r>
              <a:rPr lang="en-US" sz="1400" dirty="0" smtClean="0"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D6D6D"/>
                </a:solidFill>
                <a:latin typeface="Menlo"/>
              </a:rPr>
              <a:t>// read from Java </a:t>
            </a:r>
            <a:r>
              <a:rPr lang="en-US" sz="1400" dirty="0" smtClean="0">
                <a:solidFill>
                  <a:srgbClr val="6D6D6D"/>
                </a:solidFill>
                <a:latin typeface="Menlo"/>
              </a:rPr>
              <a:t>collection</a:t>
            </a:r>
          </a:p>
          <a:p>
            <a:pPr marL="0" indent="0">
              <a:buNone/>
            </a:pPr>
            <a:r>
              <a:rPr lang="en-US" sz="1400" dirty="0" smtClean="0">
                <a:latin typeface="Menlo"/>
              </a:rPr>
              <a:t>List&lt;String&gt; list = new </a:t>
            </a:r>
            <a:r>
              <a:rPr lang="en-US" sz="1400" dirty="0" err="1" smtClean="0">
                <a:latin typeface="Menlo"/>
              </a:rPr>
              <a:t>ArrayList</a:t>
            </a:r>
            <a:r>
              <a:rPr lang="en-US" sz="1400" dirty="0" smtClean="0">
                <a:latin typeface="Menlo"/>
              </a:rPr>
              <a:t>(); </a:t>
            </a:r>
          </a:p>
          <a:p>
            <a:pPr marL="0" indent="0">
              <a:buNone/>
            </a:pP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(“Some”);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(“Example”); </a:t>
            </a:r>
            <a:r>
              <a:rPr lang="en-US" sz="1400" dirty="0" err="1" smtClean="0">
                <a:latin typeface="Menlo"/>
              </a:rPr>
              <a:t>list.add</a:t>
            </a:r>
            <a:r>
              <a:rPr lang="en-US" sz="1400" dirty="0" smtClean="0">
                <a:latin typeface="Menlo"/>
              </a:rPr>
              <a:t>(“Strings”);</a:t>
            </a:r>
            <a:endParaRPr lang="en-US" sz="1400" dirty="0">
              <a:latin typeface="Menlo"/>
            </a:endParaRPr>
          </a:p>
          <a:p>
            <a:pPr marL="0" indent="0">
              <a:buNone/>
            </a:pPr>
            <a:r>
              <a:rPr lang="en-US" sz="1400" dirty="0" err="1">
                <a:latin typeface="Menlo"/>
              </a:rPr>
              <a:t>DataSet</a:t>
            </a:r>
            <a:r>
              <a:rPr lang="en-US" sz="1400" dirty="0">
                <a:latin typeface="Menlo"/>
              </a:rPr>
              <a:t>&lt;String&gt; names = </a:t>
            </a:r>
            <a:r>
              <a:rPr lang="en-US" sz="1400" dirty="0" err="1" smtClean="0">
                <a:latin typeface="Menlo"/>
              </a:rPr>
              <a:t>env.fromCollection</a:t>
            </a:r>
            <a:r>
              <a:rPr lang="en-US" sz="1400" dirty="0" smtClean="0">
                <a:latin typeface="Menlo"/>
              </a:rPr>
              <a:t>(list);</a:t>
            </a:r>
          </a:p>
          <a:p>
            <a:pPr marL="0" indent="0">
              <a:buNone/>
            </a:pPr>
            <a:endParaRPr lang="en-US" sz="1400" dirty="0" smtClean="0">
              <a:latin typeface="Menlo"/>
            </a:endParaRP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read text file from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local or distributed file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system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localLines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”/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path/to/my/</a:t>
            </a:r>
            <a:r>
              <a:rPr lang="en-US" sz="1400" b="1" dirty="0" err="1">
                <a:solidFill>
                  <a:srgbClr val="008000"/>
                </a:solidFill>
                <a:latin typeface="Menlo"/>
              </a:rPr>
              <a:t>textfile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three fields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&lt;Tuple3&lt;Integer, 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     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Integer.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i="1" dirty="0">
                <a:solidFill>
                  <a:srgbClr val="808080"/>
                </a:solidFill>
                <a:latin typeface="Menlo"/>
              </a:rPr>
              <a:t>// read a CSV file with five fields, taking only two of them</a:t>
            </a:r>
            <a:br>
              <a:rPr lang="en-US" sz="1400" i="1" dirty="0">
                <a:solidFill>
                  <a:srgbClr val="808080"/>
                </a:solidFill>
                <a:latin typeface="Menlo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&lt;Tuple2&lt;String, Double&gt;&gt;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csvInput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 = </a:t>
            </a:r>
            <a:endParaRPr lang="en-US" sz="14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400" dirty="0" err="1" smtClean="0">
                <a:solidFill>
                  <a:srgbClr val="000000"/>
                </a:solidFill>
                <a:latin typeface="Menlo"/>
              </a:rPr>
              <a:t>env.readCsvFile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 smtClean="0">
                <a:solidFill>
                  <a:srgbClr val="008000"/>
                </a:solidFill>
                <a:latin typeface="Menlo"/>
              </a:rPr>
              <a:t>“/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the/CSV/file"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                 /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/ take the first and the fourth </a:t>
            </a:r>
            <a:r>
              <a:rPr lang="en-US" sz="1400" i="1" dirty="0" smtClean="0">
                <a:solidFill>
                  <a:srgbClr val="808080"/>
                </a:solidFill>
                <a:latin typeface="Menlo"/>
              </a:rPr>
              <a:t>field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Menlo"/>
              </a:rPr>
            </a:br>
            <a:r>
              <a:rPr lang="en-US" sz="1400" dirty="0">
                <a:solidFill>
                  <a:srgbClr val="000000"/>
                </a:solidFill>
                <a:latin typeface="Menlo"/>
              </a:rPr>
              <a:t>				.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includeFields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Menlo"/>
              </a:rPr>
              <a:t>"10010"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400" i="1" dirty="0">
                <a:solidFill>
                  <a:srgbClr val="808080"/>
                </a:solidFill>
                <a:latin typeface="Menlo"/>
              </a:rPr>
              <a:t>				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.types(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String.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enlo"/>
              </a:rPr>
              <a:t>Double.</a:t>
            </a:r>
            <a:r>
              <a:rPr lang="en-US" sz="1400" b="1" dirty="0" err="1">
                <a:solidFill>
                  <a:srgbClr val="000080"/>
                </a:solidFill>
                <a:latin typeface="Menl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Menlo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7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</a:t>
            </a:r>
            <a:r>
              <a:rPr lang="en-US" dirty="0"/>
              <a:t>, </a:t>
            </a:r>
            <a:r>
              <a:rPr lang="en-US" dirty="0" smtClean="0"/>
              <a:t>CSV</a:t>
            </a:r>
          </a:p>
          <a:p>
            <a:pPr lvl="1"/>
            <a:r>
              <a:rPr lang="en-US" dirty="0" smtClean="0"/>
              <a:t>Overwrite Mode</a:t>
            </a:r>
          </a:p>
          <a:p>
            <a:pPr lvl="1"/>
            <a:r>
              <a:rPr lang="en-US" dirty="0" smtClean="0"/>
              <a:t>Parallel output (</a:t>
            </a:r>
            <a:r>
              <a:rPr lang="en-US" dirty="0" err="1" smtClean="0"/>
              <a:t>dir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Print</a:t>
            </a:r>
            <a:r>
              <a:rPr lang="en-US" dirty="0"/>
              <a:t>()</a:t>
            </a:r>
          </a:p>
          <a:p>
            <a:r>
              <a:rPr lang="en-US" dirty="0"/>
              <a:t>Collect()</a:t>
            </a:r>
          </a:p>
          <a:p>
            <a:endParaRPr lang="en-US" dirty="0"/>
          </a:p>
          <a:p>
            <a:r>
              <a:rPr lang="en-US" dirty="0"/>
              <a:t>Vs. lazy execution via </a:t>
            </a:r>
            <a:r>
              <a:rPr lang="en-US" dirty="0" err="1"/>
              <a:t>ExecEnv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2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Avenir Book"/>
                <a:cs typeface="Avenir Book"/>
              </a:rPr>
              <a:t>Text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writeAsText</a:t>
            </a:r>
            <a:r>
              <a:rPr lang="en-US" dirty="0">
                <a:latin typeface="Menlo Regular"/>
                <a:cs typeface="Menlo Regular"/>
              </a:rPr>
              <a:t>(“/path/to/file”</a:t>
            </a:r>
            <a:r>
              <a:rPr lang="en-US" dirty="0" smtClean="0">
                <a:latin typeface="Menlo Regular"/>
                <a:cs typeface="Menlo Regular"/>
              </a:rPr>
              <a:t>)</a:t>
            </a:r>
          </a:p>
          <a:p>
            <a:r>
              <a:rPr lang="en-US" dirty="0" err="1" smtClean="0">
                <a:latin typeface="Menlo Regular"/>
                <a:cs typeface="Menlo Regular"/>
              </a:rPr>
              <a:t>writeAsFormattedText</a:t>
            </a:r>
            <a:r>
              <a:rPr lang="en-US" dirty="0" smtClean="0">
                <a:latin typeface="Menlo Regular"/>
                <a:cs typeface="Menlo Regular"/>
              </a:rPr>
              <a:t>()</a:t>
            </a:r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CSV</a:t>
            </a:r>
          </a:p>
          <a:p>
            <a:r>
              <a:rPr lang="en-US" dirty="0" err="1">
                <a:latin typeface="Menlo Regular"/>
                <a:cs typeface="Menlo Regular"/>
              </a:rPr>
              <a:t>writeAsCsv</a:t>
            </a:r>
            <a:r>
              <a:rPr lang="en-US" dirty="0">
                <a:latin typeface="Menlo Regular"/>
                <a:cs typeface="Menlo Regular"/>
              </a:rPr>
              <a:t>(</a:t>
            </a:r>
            <a:r>
              <a:rPr lang="en-US" dirty="0" smtClean="0">
                <a:latin typeface="Menlo Regular"/>
                <a:cs typeface="Menlo Regular"/>
              </a:rPr>
              <a:t>“/path/to/file”)</a:t>
            </a:r>
          </a:p>
          <a:p>
            <a:endParaRPr lang="en-US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b="1" dirty="0">
                <a:latin typeface="Avenir Book"/>
                <a:cs typeface="Avenir Book"/>
              </a:rPr>
              <a:t>Return data to the Client</a:t>
            </a:r>
          </a:p>
          <a:p>
            <a:r>
              <a:rPr lang="en-US" dirty="0">
                <a:latin typeface="Menlo Regular"/>
                <a:cs typeface="Menlo Regular"/>
              </a:rPr>
              <a:t>Print()</a:t>
            </a:r>
          </a:p>
          <a:p>
            <a:r>
              <a:rPr lang="en-US" dirty="0">
                <a:latin typeface="Menlo Regular"/>
                <a:cs typeface="Menlo Regular"/>
              </a:rPr>
              <a:t>Collect(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r>
              <a:rPr lang="en-US" dirty="0">
                <a:latin typeface="Menlo Regular"/>
                <a:cs typeface="Menlo Regular"/>
              </a:rPr>
              <a:t>Count()</a:t>
            </a:r>
            <a:endParaRPr lang="en-US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6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93" y="1474376"/>
            <a:ext cx="8445740" cy="4651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&lt;…&gt; result;</a:t>
            </a:r>
          </a:p>
          <a:p>
            <a:pPr marL="0" indent="0">
              <a:buNone/>
            </a:pPr>
            <a:endParaRPr lang="en-US" sz="1600" i="1" dirty="0" smtClean="0">
              <a:solidFill>
                <a:srgbClr val="80808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on the local file system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“/path/to/file"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// write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DataSet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to a file and overwrite the file if it exists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file”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,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FileSystem.WriteMode.</a:t>
            </a:r>
            <a:r>
              <a:rPr lang="en-US" sz="1600" b="1" i="1" dirty="0" err="1" smtClean="0">
                <a:solidFill>
                  <a:srgbClr val="660E7A"/>
                </a:solidFill>
                <a:latin typeface="Menlo"/>
              </a:rPr>
              <a:t>OVERWRITE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tuples as lines with pipe as the separator "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a|b|</a:t>
            </a:r>
            <a:r>
              <a:rPr lang="en-US" sz="1600" i="1" dirty="0" err="1" smtClean="0">
                <a:solidFill>
                  <a:srgbClr val="808080"/>
                </a:solidFill>
                <a:latin typeface="Menlo"/>
              </a:rPr>
              <a:t>c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”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result.writeAsCsv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"|"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808080"/>
                </a:solidFill>
                <a:latin typeface="Menlo"/>
              </a:rPr>
              <a:t>// this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wites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values as strings using a user-defined </a:t>
            </a:r>
            <a:r>
              <a:rPr lang="en-US" sz="1600" i="1" dirty="0" err="1">
                <a:solidFill>
                  <a:srgbClr val="808080"/>
                </a:solidFill>
                <a:latin typeface="Menlo"/>
              </a:rPr>
              <a:t>TextFormatter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 object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000000"/>
                </a:solidFill>
                <a:latin typeface="Menlo"/>
              </a:rPr>
              <a:t>result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.writeAsFormattedText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/path/to/file</a:t>
            </a:r>
            <a:r>
              <a:rPr lang="en-US" sz="16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TextFormatter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&lt;Tuple2&lt;Integer, Integer&gt;&gt;()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String format (Tuple2&lt;Integer, Integer&gt; value)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	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f1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- "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+ value.</a:t>
            </a:r>
            <a:r>
              <a:rPr lang="en-US" sz="16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	}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		});</a:t>
            </a:r>
          </a:p>
          <a:p>
            <a:pPr marL="0" indent="0">
              <a:buNone/>
            </a:pPr>
            <a:endParaRPr lang="en-US" sz="16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2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38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Source</a:t>
            </a:r>
          </a:p>
          <a:p>
            <a:r>
              <a:rPr lang="en-US" dirty="0" smtClean="0"/>
              <a:t>Print()</a:t>
            </a:r>
          </a:p>
          <a:p>
            <a:endParaRPr lang="en-US" dirty="0"/>
          </a:p>
          <a:p>
            <a:r>
              <a:rPr lang="en-US" dirty="0" smtClean="0"/>
              <a:t>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Batch Processing</a:t>
            </a:r>
          </a:p>
          <a:p>
            <a:r>
              <a:rPr lang="en-US" dirty="0" smtClean="0"/>
              <a:t>Java, </a:t>
            </a:r>
            <a:r>
              <a:rPr lang="en-US" dirty="0" err="1" smtClean="0"/>
              <a:t>Scala</a:t>
            </a:r>
            <a:r>
              <a:rPr lang="en-US" dirty="0" smtClean="0"/>
              <a:t>, and Python</a:t>
            </a:r>
          </a:p>
          <a:p>
            <a:r>
              <a:rPr lang="en-US" dirty="0" smtClean="0"/>
              <a:t>All examples here in Java</a:t>
            </a:r>
          </a:p>
          <a:p>
            <a:r>
              <a:rPr lang="en-US" dirty="0" smtClean="0"/>
              <a:t>Documentation available on </a:t>
            </a:r>
            <a:r>
              <a:rPr lang="en-US" dirty="0" smtClean="0">
                <a:hlinkClick r:id="rId2" action="ppaction://hlinkfile"/>
              </a:rPr>
              <a:t>flink.apache.org/docs/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14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by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11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Show full </a:t>
            </a:r>
            <a:r>
              <a:rPr lang="en-US" dirty="0" err="1" smtClean="0"/>
              <a:t>MapReduce</a:t>
            </a:r>
            <a:r>
              <a:rPr lang="en-US" dirty="0" smtClean="0"/>
              <a:t> example with </a:t>
            </a:r>
            <a:r>
              <a:rPr lang="en-US" dirty="0" err="1" smtClean="0"/>
              <a:t>groupReduce</a:t>
            </a:r>
            <a:r>
              <a:rPr lang="en-US" dirty="0" smtClean="0"/>
              <a:t>, </a:t>
            </a:r>
            <a:r>
              <a:rPr lang="en-US" dirty="0" err="1" smtClean="0"/>
              <a:t>execEnv</a:t>
            </a:r>
            <a:r>
              <a:rPr lang="en-US" dirty="0" smtClean="0"/>
              <a:t> + main()</a:t>
            </a:r>
          </a:p>
          <a:p>
            <a:endParaRPr lang="en-US" dirty="0"/>
          </a:p>
          <a:p>
            <a:r>
              <a:rPr lang="en-US" dirty="0" smtClean="0"/>
              <a:t>Explain in detail</a:t>
            </a:r>
          </a:p>
          <a:p>
            <a:pPr lvl="1"/>
            <a:r>
              <a:rPr lang="en-US" dirty="0" smtClean="0"/>
              <a:t>Structure of program</a:t>
            </a:r>
          </a:p>
          <a:p>
            <a:pPr lvl="1"/>
            <a:r>
              <a:rPr lang="en-US" dirty="0" err="1" smtClean="0"/>
              <a:t>ExecEnv</a:t>
            </a:r>
            <a:endParaRPr lang="en-US" dirty="0" smtClean="0"/>
          </a:p>
          <a:p>
            <a:pPr lvl="1"/>
            <a:r>
              <a:rPr lang="en-US" dirty="0" err="1" smtClean="0"/>
              <a:t>DataTypes</a:t>
            </a:r>
            <a:r>
              <a:rPr lang="en-US" dirty="0" smtClean="0"/>
              <a:t> (Only Tuples + Primitives)</a:t>
            </a:r>
          </a:p>
          <a:p>
            <a:pPr lvl="1"/>
            <a:r>
              <a:rPr lang="en-US" dirty="0" smtClean="0"/>
              <a:t>Keys (Only field position keys)</a:t>
            </a:r>
          </a:p>
          <a:p>
            <a:pPr lvl="1"/>
            <a:r>
              <a:rPr lang="en-US" dirty="0" smtClean="0"/>
              <a:t>Transformation &amp;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761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main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3" y="1270735"/>
            <a:ext cx="8792095" cy="5238704"/>
          </a:xfrm>
        </p:spPr>
        <p:txBody>
          <a:bodyPr numCol="1" spcCol="216000"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latin typeface="Menlo"/>
              </a:rPr>
              <a:t>public static void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main(String[]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set up the execution environment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final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ExecutionEnvironment.</a:t>
            </a:r>
            <a:r>
              <a:rPr lang="en-US" sz="1600" i="1" dirty="0" err="1">
                <a:solidFill>
                  <a:srgbClr val="000000"/>
                </a:solidFill>
                <a:latin typeface="Menlo"/>
              </a:rPr>
              <a:t>getExecutionEnvironment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get input data either from file or use example data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&lt;String&gt;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inputText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env.readTextFile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DataSet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&lt;Tuple2&lt;String, Integer&gt;&gt; counts =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split up the lines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in tuples containing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: (word,1)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inputText.flatMap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group by the tuple field "0"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groupBy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//sum up tuple field "1"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reduceGroup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());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// emit result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counts.writeAsCsv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[</a:t>
            </a:r>
            <a:r>
              <a:rPr lang="en-US" sz="1600" dirty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],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>
                <a:solidFill>
                  <a:srgbClr val="000080"/>
                </a:solidFill>
                <a:latin typeface="Menlo"/>
              </a:rPr>
              <a:t>\n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, 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Menlo"/>
              </a:rPr>
            </a:br>
            <a:r>
              <a:rPr lang="en-US" sz="16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600" i="1" dirty="0" smtClean="0">
                <a:solidFill>
                  <a:srgbClr val="808080"/>
                </a:solidFill>
                <a:latin typeface="Menlo"/>
              </a:rPr>
              <a:t>/</a:t>
            </a:r>
            <a:r>
              <a:rPr lang="en-US" sz="1600" i="1" dirty="0">
                <a:solidFill>
                  <a:srgbClr val="808080"/>
                </a:solidFill>
                <a:latin typeface="Menlo"/>
              </a:rPr>
              <a:t>/ execute program</a:t>
            </a:r>
            <a:br>
              <a:rPr lang="en-US" sz="1600" i="1" dirty="0">
                <a:solidFill>
                  <a:srgbClr val="808080"/>
                </a:solidFill>
                <a:latin typeface="Menlo"/>
              </a:rPr>
            </a:br>
            <a:r>
              <a:rPr lang="en-US" sz="1600" i="1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Menlo"/>
              </a:rPr>
              <a:t>env.execute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600" b="1" dirty="0" err="1">
                <a:solidFill>
                  <a:srgbClr val="008000"/>
                </a:solidFill>
                <a:latin typeface="Menlo"/>
              </a:rPr>
              <a:t>WordCount</a:t>
            </a:r>
            <a:r>
              <a:rPr lang="en-US" sz="1600" b="1" dirty="0">
                <a:solidFill>
                  <a:srgbClr val="008000"/>
                </a:solidFill>
                <a:latin typeface="Menlo"/>
              </a:rPr>
              <a:t> Example"</a:t>
            </a:r>
            <a:r>
              <a:rPr lang="en-US" sz="1600" dirty="0">
                <a:solidFill>
                  <a:srgbClr val="000000"/>
                </a:solidFill>
                <a:latin typeface="Menl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endParaRPr lang="en-US" sz="1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7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74374"/>
            <a:ext cx="9144000" cy="5383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static class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Tokenizer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FlatMapFunction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&lt;String, Tuple2&lt;String, Integer&gt;&gt;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</a:t>
            </a: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 smtClean="0">
                <a:solidFill>
                  <a:srgbClr val="808000"/>
                </a:solidFill>
                <a:latin typeface="Menlo"/>
              </a:rPr>
            </a:br>
            <a:r>
              <a:rPr lang="en-US" sz="1800" dirty="0" smtClean="0">
                <a:solidFill>
                  <a:srgbClr val="808000"/>
                </a:solidFill>
                <a:latin typeface="Menlo"/>
              </a:rPr>
              <a:t>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flatMap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value,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						  Collector&lt;Tuple2&lt;String, Integer&gt;&gt; out)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</a:t>
            </a:r>
            <a:r>
              <a:rPr lang="en-US" sz="1800" i="1" dirty="0" smtClean="0">
                <a:solidFill>
                  <a:srgbClr val="6D6D6D"/>
                </a:solidFill>
                <a:latin typeface="Menlo"/>
              </a:rPr>
              <a:t>normalize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and split the line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String[] tokens =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value.toLowerCase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().split(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"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\\</a:t>
            </a:r>
            <a:r>
              <a:rPr lang="en-US" sz="1800" b="1" dirty="0" smtClean="0">
                <a:solidFill>
                  <a:srgbClr val="008000"/>
                </a:solidFill>
                <a:latin typeface="Menlo"/>
              </a:rPr>
              <a:t>W+"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// emit the pairs</a:t>
            </a:r>
            <a:br>
              <a:rPr lang="en-US" sz="1800" i="1" dirty="0" smtClean="0">
                <a:solidFill>
                  <a:srgbClr val="808080"/>
                </a:solidFill>
                <a:latin typeface="Menlo"/>
              </a:rPr>
            </a:br>
            <a:r>
              <a:rPr lang="en-US" sz="1800" i="1" dirty="0" smtClean="0">
                <a:solidFill>
                  <a:srgbClr val="808080"/>
                </a:solidFill>
                <a:latin typeface="Menlo"/>
              </a:rPr>
              <a:t>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(String token : tokens)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if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token.length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() &gt;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 {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(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Menlo"/>
              </a:rPr>
              <a:t>                  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Tuple2&lt;String, Integer&gt;(token, </a:t>
            </a:r>
            <a:r>
              <a:rPr lang="en-US" sz="1800" dirty="0" smtClean="0">
                <a:solidFill>
                  <a:srgbClr val="0000FF"/>
                </a:solidFill>
                <a:latin typeface="Menlo"/>
              </a:rPr>
              <a:t>1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));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}</a:t>
            </a:r>
            <a:br>
              <a:rPr lang="en-US" sz="1800" dirty="0" smtClean="0">
                <a:solidFill>
                  <a:srgbClr val="000000"/>
                </a:solidFill>
                <a:latin typeface="Menlo"/>
              </a:rPr>
            </a:br>
            <a:r>
              <a:rPr lang="en-US" sz="1600" dirty="0" smtClean="0">
                <a:solidFill>
                  <a:srgbClr val="000000"/>
                </a:solidFill>
                <a:latin typeface="Menlo"/>
              </a:rPr>
              <a:t>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30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WordCount</a:t>
            </a:r>
            <a:r>
              <a:rPr lang="en-US" dirty="0" smtClean="0"/>
              <a:t>: 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8798"/>
            <a:ext cx="9144000" cy="5579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public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static class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SumWords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implements </a:t>
            </a:r>
            <a:r>
              <a:rPr lang="en-US" sz="1800" b="1" dirty="0" smtClean="0">
                <a:solidFill>
                  <a:srgbClr val="000080"/>
                </a:solidFill>
                <a:latin typeface="Menlo"/>
              </a:rPr>
              <a:t>   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enlo"/>
              </a:rPr>
              <a:t>GroupReduceFunction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Integer&gt;, </a:t>
            </a: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            Tuple2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&lt;String, Integer&gt;&gt;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/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808000"/>
                </a:solidFill>
                <a:latin typeface="Menlo"/>
              </a:rPr>
              <a:t>@Override</a:t>
            </a:r>
            <a:br>
              <a:rPr lang="en-US" sz="1800" dirty="0">
                <a:solidFill>
                  <a:srgbClr val="808000"/>
                </a:solidFill>
                <a:latin typeface="Menlo"/>
              </a:rPr>
            </a:br>
            <a:r>
              <a:rPr lang="en-US" sz="1800" dirty="0">
                <a:solidFill>
                  <a:srgbClr val="808000"/>
                </a:solidFill>
                <a:latin typeface="Menl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public void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reduce(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Iterable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values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enl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Collector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&lt;Tuple2&lt;String, Integer&gt;&gt; out)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throws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Exception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endParaRPr lang="en-US" sz="1800" dirty="0" smtClean="0">
              <a:solidFill>
                <a:srgbClr val="000000"/>
              </a:solidFill>
              <a:latin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b="1" dirty="0" err="1">
                <a:solidFill>
                  <a:srgbClr val="000080"/>
                </a:solidFill>
                <a:latin typeface="Menlo"/>
              </a:rPr>
              <a:t>int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count = </a:t>
            </a:r>
            <a:r>
              <a:rPr lang="en-US" sz="1800" dirty="0">
                <a:solidFill>
                  <a:srgbClr val="0000FF"/>
                </a:solidFill>
                <a:latin typeface="Menlo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String word =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(Tuple2&lt;String, Integer&gt; tuple : values) {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   word = tuple.</a:t>
            </a:r>
            <a:r>
              <a:rPr lang="en-US" sz="1800" b="1" dirty="0">
                <a:solidFill>
                  <a:srgbClr val="660E7A"/>
                </a:solidFill>
                <a:latin typeface="Menlo"/>
              </a:rPr>
              <a:t>f0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    count++;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}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Menlo"/>
              </a:rPr>
              <a:t>out.collect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(</a:t>
            </a:r>
            <a:r>
              <a:rPr lang="en-US" sz="1800" b="1" dirty="0">
                <a:solidFill>
                  <a:srgbClr val="000080"/>
                </a:solidFill>
                <a:latin typeface="Menlo"/>
              </a:rPr>
              <a:t>new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Tuple2&lt;String, Integer&gt;(word, count));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 smtClean="0">
                <a:solidFill>
                  <a:srgbClr val="000000"/>
                </a:solidFill>
                <a:latin typeface="Menlo"/>
              </a:rPr>
              <a:t>    </a:t>
            </a: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  <a:br>
              <a:rPr lang="en-US" sz="1800" dirty="0">
                <a:solidFill>
                  <a:srgbClr val="000000"/>
                </a:solidFill>
                <a:latin typeface="Menlo"/>
              </a:rPr>
            </a:br>
            <a:r>
              <a:rPr lang="en-US" sz="1800" dirty="0">
                <a:solidFill>
                  <a:srgbClr val="000000"/>
                </a:solidFill>
                <a:latin typeface="Menlo"/>
              </a:rPr>
              <a:t>}</a:t>
            </a:r>
            <a:endParaRPr lang="en-US" sz="1800" dirty="0">
              <a:solidFill>
                <a:srgbClr val="000000"/>
              </a:solidFill>
              <a:latin typeface="Menl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9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Concepts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69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5425</TotalTime>
  <Words>630</Words>
  <Application>Microsoft Macintosh PowerPoint</Application>
  <PresentationFormat>On-screen Show (4:3)</PresentationFormat>
  <Paragraphs>206</Paragraphs>
  <Slides>26</Slides>
  <Notes>0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Apache Flink® Training</vt:lpstr>
      <vt:lpstr>PowerPoint Presentation</vt:lpstr>
      <vt:lpstr>DataSet API</vt:lpstr>
      <vt:lpstr>DataSet API by Example</vt:lpstr>
      <vt:lpstr>PowerPoint Presentation</vt:lpstr>
      <vt:lpstr>WordCount: main method</vt:lpstr>
      <vt:lpstr>WordCount: Map</vt:lpstr>
      <vt:lpstr>WordCount: Reduce</vt:lpstr>
      <vt:lpstr>DataSet API Concepts</vt:lpstr>
      <vt:lpstr>Transformations</vt:lpstr>
      <vt:lpstr>Transformations: Map</vt:lpstr>
      <vt:lpstr>Transformations: Filter</vt:lpstr>
      <vt:lpstr>Data Types</vt:lpstr>
      <vt:lpstr>Tuples</vt:lpstr>
      <vt:lpstr>Groupings and Reduce</vt:lpstr>
      <vt:lpstr>GroupReduce</vt:lpstr>
      <vt:lpstr>Join</vt:lpstr>
      <vt:lpstr>Join with join function</vt:lpstr>
      <vt:lpstr>DataSources</vt:lpstr>
      <vt:lpstr>Data Sources</vt:lpstr>
      <vt:lpstr>Data Sources</vt:lpstr>
      <vt:lpstr>DataSinks</vt:lpstr>
      <vt:lpstr>Data Sinks</vt:lpstr>
      <vt:lpstr>Data Sinks</vt:lpstr>
      <vt:lpstr>Best Practices</vt:lpstr>
      <vt:lpstr>PowerPoint Presentation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Max</cp:lastModifiedBy>
  <cp:revision>242</cp:revision>
  <dcterms:created xsi:type="dcterms:W3CDTF">2015-01-22T00:00:06Z</dcterms:created>
  <dcterms:modified xsi:type="dcterms:W3CDTF">2015-05-29T16:34:16Z</dcterms:modified>
</cp:coreProperties>
</file>