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  <p:sldMasterId id="2147483696" r:id="rId3"/>
    <p:sldMasterId id="2147483697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2" r:id="rId15"/>
    <p:sldId id="283" r:id="rId16"/>
    <p:sldId id="28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3" r:id="rId26"/>
    <p:sldId id="275" r:id="rId27"/>
    <p:sldId id="276" r:id="rId28"/>
    <p:sldId id="277" r:id="rId29"/>
    <p:sldId id="281" r:id="rId30"/>
    <p:sldId id="278" r:id="rId31"/>
    <p:sldId id="279" r:id="rId32"/>
    <p:sldId id="28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7254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1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376026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371600" y="5240883"/>
            <a:ext cx="6400800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" name="Shape 58" descr="flink_squirrel_white_10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357" y="1305832"/>
            <a:ext cx="1829700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8718" y="331587"/>
            <a:ext cx="3695100" cy="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Shape 70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8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Shape 17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/>
          </p:nvPr>
        </p:nvSpPr>
        <p:spPr>
          <a:xfrm>
            <a:off x="685800" y="2130439"/>
            <a:ext cx="77724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venir"/>
              <a:buNone/>
              <a:defRPr sz="44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 rot="5400000">
            <a:off x="4732350" y="2171690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90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5" name="Shape 235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venir"/>
              <a:buNone/>
              <a:defRPr sz="4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Shape 241" descr="avatar_white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4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6" name="Shape 246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2" name="Shape 2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3" name="Shape 25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4"/>
          </p:nvPr>
        </p:nvSpPr>
        <p:spPr>
          <a:xfrm>
            <a:off x="4645032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3" name="Shape 26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4" name="Shape 264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72" name="Shape 27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3" name="Shape 273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18" y="273049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575050" y="273065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457218" y="1435104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792288" y="5367352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 rot="5400000">
            <a:off x="2246250" y="-314671"/>
            <a:ext cx="4651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venir"/>
              <a:buNone/>
              <a:defRPr sz="4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jp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jp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400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1357204" y="719535"/>
            <a:ext cx="6429600" cy="19968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4400">
                <a:solidFill>
                  <a:schemeClr val="lt1"/>
                </a:solidFill>
              </a:rPr>
              <a:t>Apache Flink® Training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Overview</a:t>
            </a:r>
          </a:p>
        </p:txBody>
      </p:sp>
      <p:sp>
        <p:nvSpPr>
          <p:cNvPr id="300" name="Shape 300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185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870185" y="5475925"/>
            <a:ext cx="3202199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13.03.2017</a:t>
            </a: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computation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lang="en" sz="296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processing is not an accurate computation model for continuous data</a:t>
            </a:r>
          </a:p>
          <a:p>
            <a:pPr marL="742950" marR="0" lvl="1" indent="-273685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Misses the right concepts and primitives</a:t>
            </a:r>
          </a:p>
          <a:p>
            <a:pPr marL="742950" marR="0" lvl="1" indent="-273685" algn="l" rtl="0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handling, state across batch boundaries</a:t>
            </a:r>
          </a:p>
          <a:p>
            <a:pPr marL="3886200" marR="0" lvl="8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lang="en" sz="296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 stream processing a better model</a:t>
            </a:r>
          </a:p>
          <a:p>
            <a:pPr marR="0" lvl="1" indent="-274320" algn="l" rtl="0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dirty="0" smtClean="0"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achieve high throughput and low latency while robustly delivering accurate results</a:t>
            </a:r>
          </a:p>
          <a:p>
            <a:pPr marL="742950" marR="0" lvl="1" indent="-273685" algn="l" rtl="0">
              <a:spcBef>
                <a:spcPts val="518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Real-time/low-latency is the </a:t>
            </a:r>
            <a:r>
              <a:rPr lang="en" sz="2400" b="0" i="0" u="none" strike="noStrike" cap="none" dirty="0">
                <a:solidFill>
                  <a:srgbClr val="34AD91"/>
                </a:solidFill>
                <a:latin typeface="Arial"/>
                <a:ea typeface="Arial"/>
                <a:cs typeface="Arial"/>
                <a:sym typeface="Arial"/>
              </a:rPr>
              <a:t>icing on the cake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10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latin typeface="+mj-lt"/>
              </a:rPr>
              <a:t>(Re)processing data (in batch)</a:t>
            </a:r>
            <a:endParaRPr lang="en-US" b="0" dirty="0">
              <a:latin typeface="+mj-lt"/>
            </a:endParaRPr>
          </a:p>
        </p:txBody>
      </p:sp>
      <p:sp>
        <p:nvSpPr>
          <p:cNvPr id="19" name="Inhaltsplatzhalt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4320"/>
            <a:r>
              <a:rPr lang="en-US" sz="2400" dirty="0">
                <a:latin typeface="+mn-lt"/>
              </a:rPr>
              <a:t>Re-processing data </a:t>
            </a:r>
            <a:r>
              <a:rPr lang="en-US" sz="2400" dirty="0" smtClean="0">
                <a:latin typeface="+mn-lt"/>
              </a:rPr>
              <a:t>(what-if </a:t>
            </a:r>
            <a:r>
              <a:rPr lang="en-US" sz="2400" dirty="0">
                <a:latin typeface="+mn-lt"/>
              </a:rPr>
              <a:t>exploration, to correct </a:t>
            </a:r>
            <a:r>
              <a:rPr lang="en-US" sz="2400" dirty="0" smtClean="0">
                <a:latin typeface="+mn-lt"/>
              </a:rPr>
              <a:t>bugs, etc.)</a:t>
            </a:r>
            <a:endParaRPr lang="en-US" sz="2400" dirty="0">
              <a:latin typeface="+mn-lt"/>
            </a:endParaRPr>
          </a:p>
          <a:p>
            <a:pPr indent="-274320"/>
            <a:r>
              <a:rPr lang="en-US" sz="2400" dirty="0" smtClean="0">
                <a:latin typeface="+mn-lt"/>
              </a:rPr>
              <a:t>Usually by running </a:t>
            </a:r>
            <a:r>
              <a:rPr lang="en-US" sz="2400" dirty="0">
                <a:latin typeface="+mn-lt"/>
              </a:rPr>
              <a:t>a batch job with a set of old </a:t>
            </a:r>
            <a:r>
              <a:rPr lang="en-US" sz="2400" dirty="0" smtClean="0">
                <a:latin typeface="+mn-lt"/>
              </a:rPr>
              <a:t>files</a:t>
            </a:r>
          </a:p>
          <a:p>
            <a:pPr indent="-274320"/>
            <a:r>
              <a:rPr lang="en-US" sz="2400" dirty="0" smtClean="0">
                <a:latin typeface="+mn-lt"/>
              </a:rPr>
              <a:t>Tools that map files to times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1027898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12:00 am</a:t>
            </a:r>
            <a:endParaRPr lang="en-US" sz="1400" dirty="0"/>
          </a:p>
        </p:txBody>
      </p:sp>
      <p:sp>
        <p:nvSpPr>
          <p:cNvPr id="5" name="Gefaltete Ecke 4"/>
          <p:cNvSpPr/>
          <p:nvPr/>
        </p:nvSpPr>
        <p:spPr>
          <a:xfrm>
            <a:off x="1958200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1:00 am</a:t>
            </a:r>
            <a:endParaRPr lang="en-US" sz="1400" dirty="0"/>
          </a:p>
        </p:txBody>
      </p:sp>
      <p:sp>
        <p:nvSpPr>
          <p:cNvPr id="6" name="Gefaltete Ecke 5"/>
          <p:cNvSpPr/>
          <p:nvPr/>
        </p:nvSpPr>
        <p:spPr>
          <a:xfrm>
            <a:off x="2888502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2:00 am</a:t>
            </a:r>
            <a:endParaRPr lang="en-US" sz="1400" dirty="0"/>
          </a:p>
        </p:txBody>
      </p:sp>
      <p:sp>
        <p:nvSpPr>
          <p:cNvPr id="7" name="Gefaltete Ecke 6"/>
          <p:cNvSpPr/>
          <p:nvPr/>
        </p:nvSpPr>
        <p:spPr>
          <a:xfrm>
            <a:off x="5521375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2016-3-11</a:t>
            </a:r>
            <a:br>
              <a:rPr lang="en-US" sz="1400" dirty="0" smtClean="0"/>
            </a:br>
            <a:r>
              <a:rPr lang="en-US" sz="1400" dirty="0" smtClean="0"/>
              <a:t>11:00pm</a:t>
            </a:r>
            <a:endParaRPr lang="en-US" sz="1400" dirty="0"/>
          </a:p>
        </p:txBody>
      </p:sp>
      <p:sp>
        <p:nvSpPr>
          <p:cNvPr id="8" name="Gefaltete Ecke 7"/>
          <p:cNvSpPr/>
          <p:nvPr/>
        </p:nvSpPr>
        <p:spPr>
          <a:xfrm>
            <a:off x="6451677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2016-3-12</a:t>
            </a:r>
            <a:br>
              <a:rPr lang="en-US" sz="1400" dirty="0" smtClean="0"/>
            </a:br>
            <a:r>
              <a:rPr lang="en-US" sz="1400" dirty="0" smtClean="0"/>
              <a:t>12:00am</a:t>
            </a:r>
            <a:endParaRPr lang="en-US" sz="1400" dirty="0"/>
          </a:p>
        </p:txBody>
      </p:sp>
      <p:sp>
        <p:nvSpPr>
          <p:cNvPr id="9" name="Gefaltete Ecke 8"/>
          <p:cNvSpPr/>
          <p:nvPr/>
        </p:nvSpPr>
        <p:spPr>
          <a:xfrm>
            <a:off x="7381979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2016-3-12</a:t>
            </a:r>
            <a:br>
              <a:rPr lang="en-US" sz="1400" dirty="0" smtClean="0"/>
            </a:br>
            <a:r>
              <a:rPr lang="en-US" sz="1400" dirty="0" smtClean="0"/>
              <a:t>1:00am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4042233" y="41536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530680" y="5010387"/>
            <a:ext cx="298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 of files, by ingestion time</a:t>
            </a:r>
            <a:endParaRPr lang="en-US" dirty="0"/>
          </a:p>
        </p:txBody>
      </p:sp>
      <p:sp>
        <p:nvSpPr>
          <p:cNvPr id="13" name="Gefaltete Ecke 12"/>
          <p:cNvSpPr/>
          <p:nvPr/>
        </p:nvSpPr>
        <p:spPr>
          <a:xfrm>
            <a:off x="4591073" y="390158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2016-3-11</a:t>
            </a:r>
            <a:br>
              <a:rPr lang="en-US" sz="1400" dirty="0" smtClean="0"/>
            </a:br>
            <a:r>
              <a:rPr lang="en-US" sz="1400" dirty="0" smtClean="0"/>
              <a:t>10:00pm</a:t>
            </a:r>
            <a:endParaRPr lang="en-US" sz="1400" dirty="0"/>
          </a:p>
        </p:txBody>
      </p:sp>
      <p:sp>
        <p:nvSpPr>
          <p:cNvPr id="14" name="Rechteck 13"/>
          <p:cNvSpPr/>
          <p:nvPr/>
        </p:nvSpPr>
        <p:spPr>
          <a:xfrm>
            <a:off x="1893311" y="3751805"/>
            <a:ext cx="6417932" cy="1203484"/>
          </a:xfrm>
          <a:prstGeom prst="rect">
            <a:avLst/>
          </a:prstGeom>
          <a:noFill/>
          <a:ln w="22225">
            <a:solidFill>
              <a:srgbClr val="935F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winkelte Verbindung 15"/>
          <p:cNvCxnSpPr>
            <a:stCxn id="14" idx="2"/>
          </p:cNvCxnSpPr>
          <p:nvPr/>
        </p:nvCxnSpPr>
        <p:spPr>
          <a:xfrm rot="16200000" flipH="1">
            <a:off x="5971635" y="4085930"/>
            <a:ext cx="751792" cy="2490508"/>
          </a:xfrm>
          <a:prstGeom prst="bentConnector2">
            <a:avLst/>
          </a:prstGeom>
          <a:noFill/>
          <a:ln w="22225">
            <a:solidFill>
              <a:srgbClr val="935F1C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7586270" y="5291390"/>
            <a:ext cx="1374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 the batch</a:t>
            </a:r>
            <a:br>
              <a:rPr lang="en-US" sz="1600" i="1" dirty="0" smtClean="0"/>
            </a:br>
            <a:r>
              <a:rPr lang="en-US" sz="1600" i="1" dirty="0" smtClean="0"/>
              <a:t>processor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1150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j-lt"/>
              </a:rPr>
              <a:t>Unclear Batch Boundaries</a:t>
            </a:r>
            <a:endParaRPr lang="en-US" b="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1122584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12:00 am</a:t>
            </a:r>
            <a:endParaRPr lang="en-US" sz="1400" dirty="0"/>
          </a:p>
        </p:txBody>
      </p:sp>
      <p:sp>
        <p:nvSpPr>
          <p:cNvPr id="5" name="Gefaltete Ecke 4"/>
          <p:cNvSpPr/>
          <p:nvPr/>
        </p:nvSpPr>
        <p:spPr>
          <a:xfrm>
            <a:off x="2052886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1:00 am</a:t>
            </a:r>
            <a:endParaRPr lang="en-US" sz="1400" dirty="0"/>
          </a:p>
        </p:txBody>
      </p:sp>
      <p:sp>
        <p:nvSpPr>
          <p:cNvPr id="6" name="Gefaltete Ecke 5"/>
          <p:cNvSpPr/>
          <p:nvPr/>
        </p:nvSpPr>
        <p:spPr>
          <a:xfrm>
            <a:off x="2983188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</a:t>
            </a:r>
            <a:br>
              <a:rPr lang="en-US" sz="1400" dirty="0" smtClean="0"/>
            </a:br>
            <a:r>
              <a:rPr lang="en-US" sz="1400" dirty="0" smtClean="0"/>
              <a:t>2:00 am</a:t>
            </a:r>
            <a:endParaRPr lang="en-US" sz="1400" dirty="0"/>
          </a:p>
        </p:txBody>
      </p:sp>
      <p:sp>
        <p:nvSpPr>
          <p:cNvPr id="7" name="Gefaltete Ecke 6"/>
          <p:cNvSpPr/>
          <p:nvPr/>
        </p:nvSpPr>
        <p:spPr>
          <a:xfrm>
            <a:off x="5616060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2016-3-11</a:t>
            </a:r>
            <a:br>
              <a:rPr lang="en-US" sz="1400" dirty="0" smtClean="0"/>
            </a:br>
            <a:r>
              <a:rPr lang="en-US" sz="1400" dirty="0" smtClean="0"/>
              <a:t>11:00pm</a:t>
            </a:r>
            <a:endParaRPr lang="en-US" sz="1400" dirty="0"/>
          </a:p>
        </p:txBody>
      </p:sp>
      <p:sp>
        <p:nvSpPr>
          <p:cNvPr id="8" name="Gefaltete Ecke 7"/>
          <p:cNvSpPr/>
          <p:nvPr/>
        </p:nvSpPr>
        <p:spPr>
          <a:xfrm>
            <a:off x="6546363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2016-3-12</a:t>
            </a:r>
            <a:br>
              <a:rPr lang="en-US" sz="1400" dirty="0" smtClean="0"/>
            </a:br>
            <a:r>
              <a:rPr lang="en-US" sz="1400" dirty="0" smtClean="0"/>
              <a:t>12:00am</a:t>
            </a:r>
            <a:endParaRPr lang="en-US" sz="1400" dirty="0"/>
          </a:p>
        </p:txBody>
      </p:sp>
      <p:sp>
        <p:nvSpPr>
          <p:cNvPr id="9" name="Gefaltete Ecke 8"/>
          <p:cNvSpPr/>
          <p:nvPr/>
        </p:nvSpPr>
        <p:spPr>
          <a:xfrm>
            <a:off x="7476665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2016-3-12</a:t>
            </a:r>
            <a:br>
              <a:rPr lang="en-US" sz="1400" dirty="0" smtClean="0"/>
            </a:br>
            <a:r>
              <a:rPr lang="en-US" sz="1400" dirty="0" smtClean="0"/>
              <a:t>1:00am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4136919" y="24204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Gefaltete Ecke 12"/>
          <p:cNvSpPr/>
          <p:nvPr/>
        </p:nvSpPr>
        <p:spPr>
          <a:xfrm>
            <a:off x="4685759" y="2168391"/>
            <a:ext cx="795131" cy="996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/>
              <a:t>2016-3-11</a:t>
            </a:r>
            <a:br>
              <a:rPr lang="en-US" sz="1400" dirty="0" smtClean="0"/>
            </a:br>
            <a:r>
              <a:rPr lang="en-US" sz="1400" dirty="0" smtClean="0"/>
              <a:t>10:00pm</a:t>
            </a:r>
            <a:endParaRPr lang="en-US" sz="1400" dirty="0"/>
          </a:p>
        </p:txBody>
      </p:sp>
      <p:sp>
        <p:nvSpPr>
          <p:cNvPr id="14" name="Rechteck 13"/>
          <p:cNvSpPr/>
          <p:nvPr/>
        </p:nvSpPr>
        <p:spPr>
          <a:xfrm>
            <a:off x="1987998" y="2018615"/>
            <a:ext cx="6364067" cy="1203484"/>
          </a:xfrm>
          <a:prstGeom prst="rect">
            <a:avLst/>
          </a:prstGeom>
          <a:noFill/>
          <a:ln w="22225">
            <a:solidFill>
              <a:srgbClr val="935F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winkelte Verbindung 15"/>
          <p:cNvCxnSpPr>
            <a:stCxn id="14" idx="2"/>
          </p:cNvCxnSpPr>
          <p:nvPr/>
        </p:nvCxnSpPr>
        <p:spPr>
          <a:xfrm rot="16200000" flipH="1">
            <a:off x="6052855" y="2339275"/>
            <a:ext cx="751792" cy="2517440"/>
          </a:xfrm>
          <a:prstGeom prst="bentConnector2">
            <a:avLst/>
          </a:prstGeom>
          <a:noFill/>
          <a:ln w="22225">
            <a:solidFill>
              <a:srgbClr val="935F1C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7680955" y="3558201"/>
            <a:ext cx="1374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 the batch</a:t>
            </a:r>
            <a:br>
              <a:rPr lang="en-US" sz="1600" i="1" dirty="0" smtClean="0"/>
            </a:br>
            <a:r>
              <a:rPr lang="en-US" sz="1600" i="1" dirty="0" smtClean="0"/>
              <a:t>processor</a:t>
            </a:r>
            <a:endParaRPr lang="en-US" sz="1600" i="1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423773" y="4179024"/>
            <a:ext cx="3562577" cy="1080344"/>
            <a:chOff x="-107150" y="3045019"/>
            <a:chExt cx="4442755" cy="1010443"/>
          </a:xfrm>
        </p:grpSpPr>
        <p:sp>
          <p:nvSpPr>
            <p:cNvPr id="17" name="Shape 581"/>
            <p:cNvSpPr/>
            <p:nvPr/>
          </p:nvSpPr>
          <p:spPr>
            <a:xfrm>
              <a:off x="1995228" y="3045019"/>
              <a:ext cx="2340377" cy="0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headEnd type="triangle" len="sm"/>
              <a:tailEnd type="triangle" len="sm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19" name="Shape 582"/>
            <p:cNvSpPr/>
            <p:nvPr/>
          </p:nvSpPr>
          <p:spPr>
            <a:xfrm>
              <a:off x="52614" y="3045019"/>
              <a:ext cx="1811252" cy="0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headEnd type="triangle" len="sm"/>
              <a:tailEnd type="triangle" len="sm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20" name="Shape 591"/>
            <p:cNvSpPr/>
            <p:nvPr/>
          </p:nvSpPr>
          <p:spPr>
            <a:xfrm>
              <a:off x="707238" y="3206217"/>
              <a:ext cx="357188" cy="357188"/>
            </a:xfrm>
            <a:prstGeom prst="rect">
              <a:avLst/>
            </a:prstGeom>
            <a:solidFill>
              <a:srgbClr val="F5A030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1" name="Shape 592"/>
            <p:cNvSpPr/>
            <p:nvPr/>
          </p:nvSpPr>
          <p:spPr>
            <a:xfrm>
              <a:off x="1421613" y="3206217"/>
              <a:ext cx="357188" cy="357188"/>
            </a:xfrm>
            <a:prstGeom prst="rect">
              <a:avLst/>
            </a:prstGeom>
            <a:solidFill>
              <a:srgbClr val="F5A030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2" name="Shape 593"/>
            <p:cNvSpPr/>
            <p:nvPr/>
          </p:nvSpPr>
          <p:spPr>
            <a:xfrm>
              <a:off x="2450313" y="3206217"/>
              <a:ext cx="357188" cy="357188"/>
            </a:xfrm>
            <a:prstGeom prst="rect">
              <a:avLst/>
            </a:prstGeom>
            <a:solidFill>
              <a:srgbClr val="F5A030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3" name="Shape 594"/>
            <p:cNvSpPr/>
            <p:nvPr/>
          </p:nvSpPr>
          <p:spPr>
            <a:xfrm>
              <a:off x="2986823" y="3206217"/>
              <a:ext cx="357188" cy="357188"/>
            </a:xfrm>
            <a:prstGeom prst="rect">
              <a:avLst/>
            </a:prstGeom>
            <a:solidFill>
              <a:srgbClr val="F5A030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4" name="Shape 595"/>
            <p:cNvSpPr/>
            <p:nvPr/>
          </p:nvSpPr>
          <p:spPr>
            <a:xfrm>
              <a:off x="-107150" y="3649130"/>
              <a:ext cx="357188" cy="357188"/>
            </a:xfrm>
            <a:prstGeom prst="rect">
              <a:avLst/>
            </a:prstGeom>
            <a:solidFill>
              <a:srgbClr val="E6526E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5" name="Shape 596"/>
            <p:cNvSpPr/>
            <p:nvPr/>
          </p:nvSpPr>
          <p:spPr>
            <a:xfrm>
              <a:off x="335763" y="3649130"/>
              <a:ext cx="357188" cy="357188"/>
            </a:xfrm>
            <a:prstGeom prst="rect">
              <a:avLst/>
            </a:prstGeom>
            <a:solidFill>
              <a:srgbClr val="E6526E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6" name="Shape 597"/>
            <p:cNvSpPr/>
            <p:nvPr/>
          </p:nvSpPr>
          <p:spPr>
            <a:xfrm>
              <a:off x="1121575" y="3649130"/>
              <a:ext cx="357188" cy="357188"/>
            </a:xfrm>
            <a:prstGeom prst="rect">
              <a:avLst/>
            </a:prstGeom>
            <a:solidFill>
              <a:srgbClr val="E6526E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7" name="Shape 598"/>
            <p:cNvSpPr/>
            <p:nvPr/>
          </p:nvSpPr>
          <p:spPr>
            <a:xfrm>
              <a:off x="2199967" y="3649130"/>
              <a:ext cx="357188" cy="357188"/>
            </a:xfrm>
            <a:prstGeom prst="rect">
              <a:avLst/>
            </a:prstGeom>
            <a:solidFill>
              <a:srgbClr val="E6526E"/>
            </a:solidFill>
            <a:ln w="3175"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endParaRPr sz="1125"/>
            </a:p>
          </p:txBody>
        </p:sp>
        <p:sp>
          <p:nvSpPr>
            <p:cNvPr id="29" name="Shape 600"/>
            <p:cNvSpPr/>
            <p:nvPr/>
          </p:nvSpPr>
          <p:spPr>
            <a:xfrm>
              <a:off x="1975103" y="3157071"/>
              <a:ext cx="342262" cy="45547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5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813"/>
                <a:t>?</a:t>
              </a:r>
            </a:p>
          </p:txBody>
        </p:sp>
        <p:sp>
          <p:nvSpPr>
            <p:cNvPr id="30" name="Shape 601"/>
            <p:cNvSpPr/>
            <p:nvPr/>
          </p:nvSpPr>
          <p:spPr>
            <a:xfrm>
              <a:off x="2248327" y="3384811"/>
              <a:ext cx="150520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31" name="Shape 602"/>
            <p:cNvSpPr/>
            <p:nvPr/>
          </p:nvSpPr>
          <p:spPr>
            <a:xfrm>
              <a:off x="1854289" y="3384811"/>
              <a:ext cx="150519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  <a:headEnd type="triangle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32" name="Shape 603"/>
            <p:cNvSpPr/>
            <p:nvPr/>
          </p:nvSpPr>
          <p:spPr>
            <a:xfrm>
              <a:off x="1687901" y="3599983"/>
              <a:ext cx="342262" cy="45547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anchor="ctr">
              <a:spAutoFit/>
            </a:bodyPr>
            <a:lstStyle>
              <a:lvl1pPr>
                <a:defRPr sz="5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813"/>
                <a:t>?</a:t>
              </a:r>
            </a:p>
          </p:txBody>
        </p:sp>
        <p:sp>
          <p:nvSpPr>
            <p:cNvPr id="33" name="Shape 604"/>
            <p:cNvSpPr/>
            <p:nvPr/>
          </p:nvSpPr>
          <p:spPr>
            <a:xfrm>
              <a:off x="1961124" y="3827723"/>
              <a:ext cx="150520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  <p:sp>
          <p:nvSpPr>
            <p:cNvPr id="34" name="Shape 605"/>
            <p:cNvSpPr/>
            <p:nvPr/>
          </p:nvSpPr>
          <p:spPr>
            <a:xfrm>
              <a:off x="1567086" y="3827723"/>
              <a:ext cx="150519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  <a:headEnd type="triangle"/>
            </a:ln>
          </p:spPr>
          <p:txBody>
            <a:bodyPr lIns="26789" tIns="26789" rIns="26789" bIns="26789" anchor="ctr"/>
            <a:lstStyle/>
            <a:p>
              <a:pPr>
                <a:defRPr sz="2000"/>
              </a:pPr>
              <a:endParaRPr sz="1125"/>
            </a:p>
          </p:txBody>
        </p:sp>
      </p:grpSp>
      <p:sp>
        <p:nvSpPr>
          <p:cNvPr id="35" name="Shape 599"/>
          <p:cNvSpPr/>
          <p:nvPr/>
        </p:nvSpPr>
        <p:spPr>
          <a:xfrm>
            <a:off x="347813" y="5523273"/>
            <a:ext cx="5647169" cy="4435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>
              <a:defRPr sz="4500"/>
            </a:pPr>
            <a:r>
              <a:rPr sz="2531" dirty="0"/>
              <a:t>What about </a:t>
            </a: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sessions</a:t>
            </a:r>
            <a:r>
              <a:rPr sz="2531" dirty="0"/>
              <a:t> </a:t>
            </a:r>
            <a:r>
              <a:rPr sz="2531" i="1" dirty="0"/>
              <a:t>across</a:t>
            </a:r>
            <a:r>
              <a:rPr sz="2531" dirty="0"/>
              <a:t> batches?</a:t>
            </a:r>
          </a:p>
        </p:txBody>
      </p:sp>
    </p:spTree>
    <p:extLst>
      <p:ext uri="{BB962C8B-B14F-4D97-AF65-F5344CB8AC3E}">
        <p14:creationId xmlns:p14="http://schemas.microsoft.com/office/powerpoint/2010/main" val="46797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+mj-lt"/>
              </a:rPr>
              <a:t>(Re)processing data </a:t>
            </a:r>
            <a:r>
              <a:rPr lang="en-US" b="0" dirty="0" smtClean="0">
                <a:latin typeface="+mj-lt"/>
              </a:rPr>
              <a:t>(strea</a:t>
            </a:r>
            <a:r>
              <a:rPr lang="en-US" b="0" dirty="0">
                <a:latin typeface="+mj-lt"/>
              </a:rPr>
              <a:t>m</a:t>
            </a:r>
            <a:r>
              <a:rPr lang="en-US" b="0" dirty="0" smtClean="0">
                <a:latin typeface="+mj-lt"/>
              </a:rPr>
              <a:t>ing)</a:t>
            </a:r>
            <a:endParaRPr lang="en-US" b="0" dirty="0">
              <a:latin typeface="+mj-lt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474379"/>
            <a:ext cx="8229600" cy="2900911"/>
          </a:xfrm>
        </p:spPr>
        <p:txBody>
          <a:bodyPr>
            <a:normAutofit/>
          </a:bodyPr>
          <a:lstStyle/>
          <a:p>
            <a:pPr indent="-274320">
              <a:lnSpc>
                <a:spcPct val="120000"/>
              </a:lnSpc>
            </a:pPr>
            <a:r>
              <a:rPr lang="en-US" sz="2400" dirty="0" smtClean="0">
                <a:latin typeface="+mn-lt"/>
              </a:rPr>
              <a:t>Draw </a:t>
            </a:r>
            <a:r>
              <a:rPr lang="en-US" sz="2400" dirty="0" err="1" smtClean="0">
                <a:latin typeface="+mn-lt"/>
              </a:rPr>
              <a:t>savepoints</a:t>
            </a:r>
            <a:r>
              <a:rPr lang="en-US" sz="2400" dirty="0" smtClean="0">
                <a:latin typeface="+mn-lt"/>
              </a:rPr>
              <a:t> at times that you will want to start new jobs from (daily, hourly, …)</a:t>
            </a:r>
          </a:p>
          <a:p>
            <a:pPr indent="-274320">
              <a:lnSpc>
                <a:spcPct val="120000"/>
              </a:lnSpc>
            </a:pPr>
            <a:r>
              <a:rPr lang="en-US" sz="2400" dirty="0" smtClean="0">
                <a:latin typeface="+mn-lt"/>
              </a:rPr>
              <a:t>Reprocess by starting a new job from a </a:t>
            </a:r>
            <a:r>
              <a:rPr lang="en-US" sz="2400" dirty="0" err="1" smtClean="0">
                <a:latin typeface="+mn-lt"/>
              </a:rPr>
              <a:t>savepoint</a:t>
            </a:r>
            <a:endParaRPr lang="en-US" sz="2400" dirty="0" smtClean="0">
              <a:latin typeface="+mn-lt"/>
            </a:endParaRPr>
          </a:p>
          <a:p>
            <a:pPr lvl="1" indent="-274320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Defines start position in stream (for example Kafka offsets)</a:t>
            </a:r>
          </a:p>
          <a:p>
            <a:pPr lvl="1" indent="-274320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Initializes pending state (like partial sessions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 smtClean="0">
              <a:latin typeface="+mn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1887971" y="4361670"/>
            <a:ext cx="5638970" cy="1902193"/>
            <a:chOff x="1053093" y="1988298"/>
            <a:chExt cx="7098828" cy="1795985"/>
          </a:xfrm>
        </p:grpSpPr>
        <p:sp>
          <p:nvSpPr>
            <p:cNvPr id="34" name="Pfeil nach rechts 33"/>
            <p:cNvSpPr/>
            <p:nvPr/>
          </p:nvSpPr>
          <p:spPr>
            <a:xfrm>
              <a:off x="1053093" y="1988298"/>
              <a:ext cx="7098828" cy="960945"/>
            </a:xfrm>
            <a:prstGeom prst="rightArrow">
              <a:avLst>
                <a:gd name="adj1" fmla="val 61478"/>
                <a:gd name="adj2" fmla="val 50000"/>
              </a:avLst>
            </a:prstGeom>
            <a:solidFill>
              <a:srgbClr val="E4E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5313083" y="2161485"/>
              <a:ext cx="45719" cy="986971"/>
            </a:xfrm>
            <a:prstGeom prst="rect">
              <a:avLst/>
            </a:prstGeom>
            <a:solidFill>
              <a:srgbClr val="6E7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7268400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6951035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6102974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5483909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855300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3827868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4145077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509920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984981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288150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1509069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1171539" y="2335715"/>
              <a:ext cx="244658" cy="278969"/>
            </a:xfrm>
            <a:prstGeom prst="rect">
              <a:avLst/>
            </a:prstGeom>
            <a:solidFill>
              <a:srgbClr val="F5A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Flussdiagramm: Magnetplattenspeicher 48"/>
            <p:cNvSpPr/>
            <p:nvPr/>
          </p:nvSpPr>
          <p:spPr>
            <a:xfrm>
              <a:off x="4775746" y="3179984"/>
              <a:ext cx="1120392" cy="604299"/>
            </a:xfrm>
            <a:prstGeom prst="flowChartMagneticDisk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0" name="Gerade Verbindung mit Pfeil 9"/>
          <p:cNvCxnSpPr/>
          <p:nvPr/>
        </p:nvCxnSpPr>
        <p:spPr>
          <a:xfrm flipH="1">
            <a:off x="2085976" y="5379441"/>
            <a:ext cx="3185929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3" name="Textfeld 52"/>
          <p:cNvSpPr txBox="1"/>
          <p:nvPr/>
        </p:nvSpPr>
        <p:spPr>
          <a:xfrm>
            <a:off x="4841731" y="5804270"/>
            <a:ext cx="896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Savepoint</a:t>
            </a:r>
            <a:endParaRPr lang="en-US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284393" y="5343934"/>
            <a:ext cx="24003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Run new streaming</a:t>
            </a:r>
            <a:br>
              <a:rPr lang="en-US" sz="1600" i="1" dirty="0" smtClean="0"/>
            </a:br>
            <a:r>
              <a:rPr lang="en-US" sz="1600" i="1" dirty="0" smtClean="0"/>
              <a:t>program from </a:t>
            </a:r>
            <a:r>
              <a:rPr lang="en-US" sz="1600" i="1" dirty="0" err="1" smtClean="0"/>
              <a:t>savepoint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3207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How does Flink execute my application</a:t>
            </a:r>
            <a:r>
              <a:rPr lang="en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87" y="285487"/>
            <a:ext cx="8023624" cy="62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87" y="1517024"/>
            <a:ext cx="7833624" cy="5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Parallelism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557787"/>
            <a:ext cx="8105775" cy="58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 txBox="1">
            <a:spLocks noGrp="1"/>
          </p:cNvSpPr>
          <p:nvPr>
            <p:ph type="title" idx="4294967295"/>
          </p:nvPr>
        </p:nvSpPr>
        <p:spPr>
          <a:xfrm>
            <a:off x="457200" y="274674"/>
            <a:ext cx="2723400" cy="20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Distributed Execution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Deployment Options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Execution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52176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Starts local Flink cluster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All processes run in the same JVM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Behaves just like a regular Cluster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Local cluster can be started in your IDE!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Very useful for developing and debugging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5603850" y="1631890"/>
            <a:ext cx="3082949" cy="4494274"/>
            <a:chOff x="5603850" y="1631890"/>
            <a:chExt cx="3082949" cy="4494274"/>
          </a:xfrm>
        </p:grpSpPr>
        <p:sp>
          <p:nvSpPr>
            <p:cNvPr id="553" name="Shape 553"/>
            <p:cNvSpPr/>
            <p:nvPr/>
          </p:nvSpPr>
          <p:spPr>
            <a:xfrm>
              <a:off x="5603850" y="1631890"/>
              <a:ext cx="3082949" cy="449427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398298" y="1861313"/>
              <a:ext cx="1470180" cy="88805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5818110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7408357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5818110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7408357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grpSp>
          <p:nvGrpSpPr>
            <p:cNvPr id="559" name="Shape 559"/>
            <p:cNvGrpSpPr/>
            <p:nvPr/>
          </p:nvGrpSpPr>
          <p:grpSpPr>
            <a:xfrm>
              <a:off x="6374998" y="5343917"/>
              <a:ext cx="1493481" cy="720080"/>
              <a:chOff x="6021207" y="5343917"/>
              <a:chExt cx="1493481" cy="720080"/>
            </a:xfrm>
          </p:grpSpPr>
          <p:sp>
            <p:nvSpPr>
              <p:cNvPr id="560" name="Shape 560"/>
              <p:cNvSpPr txBox="1"/>
              <p:nvPr/>
            </p:nvSpPr>
            <p:spPr>
              <a:xfrm>
                <a:off x="6794118" y="5513528"/>
                <a:ext cx="72056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JVM</a:t>
                </a:r>
              </a:p>
            </p:txBody>
          </p:sp>
          <p:pic>
            <p:nvPicPr>
              <p:cNvPr id="561" name="Shape 561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6021207" y="5343917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Flink?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Execution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200" y="2650561"/>
            <a:ext cx="4143000" cy="34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Job to a remote</a:t>
            </a:r>
            <a:r>
              <a:rPr lang="en"/>
              <a:t>ly running cluster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lang="e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status of a job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1573225" y="1745049"/>
            <a:ext cx="1528591" cy="1017434"/>
            <a:chOff x="3373667" y="1260828"/>
            <a:chExt cx="1528591" cy="1017434"/>
          </a:xfrm>
        </p:grpSpPr>
        <p:sp>
          <p:nvSpPr>
            <p:cNvPr id="570" name="Shape 570"/>
            <p:cNvSpPr/>
            <p:nvPr/>
          </p:nvSpPr>
          <p:spPr>
            <a:xfrm>
              <a:off x="3892423" y="1260828"/>
              <a:ext cx="1009834" cy="621565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1" name="Shape 571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3373667" y="1558182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Shape 572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5372945" y="1389431"/>
            <a:ext cx="3313853" cy="5041491"/>
            <a:chOff x="5202800" y="1084671"/>
            <a:chExt cx="3313853" cy="5041491"/>
          </a:xfrm>
        </p:grpSpPr>
        <p:sp>
          <p:nvSpPr>
            <p:cNvPr id="574" name="Shape 574"/>
            <p:cNvSpPr/>
            <p:nvPr/>
          </p:nvSpPr>
          <p:spPr>
            <a:xfrm>
              <a:off x="5202800" y="1084671"/>
              <a:ext cx="3313853" cy="5041491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228153" y="1222041"/>
              <a:ext cx="1470180" cy="888054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6466735" y="5593701"/>
              <a:ext cx="106501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</a:t>
              </a:r>
            </a:p>
          </p:txBody>
        </p:sp>
        <p:grpSp>
          <p:nvGrpSpPr>
            <p:cNvPr id="577" name="Shape 577"/>
            <p:cNvGrpSpPr/>
            <p:nvPr/>
          </p:nvGrpSpPr>
          <p:grpSpPr>
            <a:xfrm>
              <a:off x="5378712" y="4171554"/>
              <a:ext cx="1351831" cy="1411072"/>
              <a:chOff x="5343188" y="3469955"/>
              <a:chExt cx="1351831" cy="1411072"/>
            </a:xfrm>
          </p:grpSpPr>
          <p:sp>
            <p:nvSpPr>
              <p:cNvPr id="578" name="Shape 578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79" name="Shape 579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0" name="Shape 580"/>
            <p:cNvGrpSpPr/>
            <p:nvPr/>
          </p:nvGrpSpPr>
          <p:grpSpPr>
            <a:xfrm>
              <a:off x="5378712" y="2619802"/>
              <a:ext cx="1351831" cy="1411072"/>
              <a:chOff x="5343188" y="3469955"/>
              <a:chExt cx="1351831" cy="1411072"/>
            </a:xfrm>
          </p:grpSpPr>
          <p:sp>
            <p:nvSpPr>
              <p:cNvPr id="581" name="Shape 581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2" name="Shape 582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3" name="Shape 583"/>
            <p:cNvGrpSpPr/>
            <p:nvPr/>
          </p:nvGrpSpPr>
          <p:grpSpPr>
            <a:xfrm>
              <a:off x="6821013" y="2619802"/>
              <a:ext cx="1351831" cy="1411072"/>
              <a:chOff x="5343188" y="3469955"/>
              <a:chExt cx="1351831" cy="1411072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5" name="Shape 585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6" name="Shape 586"/>
            <p:cNvGrpSpPr/>
            <p:nvPr/>
          </p:nvGrpSpPr>
          <p:grpSpPr>
            <a:xfrm>
              <a:off x="6821013" y="4171554"/>
              <a:ext cx="1351831" cy="1411072"/>
              <a:chOff x="5343188" y="3469955"/>
              <a:chExt cx="1351831" cy="1411072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id="588" name="Shape 588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9" name="Shape 589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806174" y="1750056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" name="Shape 590"/>
          <p:cNvGrpSpPr/>
          <p:nvPr/>
        </p:nvGrpSpPr>
        <p:grpSpPr>
          <a:xfrm>
            <a:off x="3301966" y="2075538"/>
            <a:ext cx="2552190" cy="369332"/>
            <a:chOff x="3060849" y="1906799"/>
            <a:chExt cx="3049212" cy="369332"/>
          </a:xfrm>
        </p:grpSpPr>
        <p:cxnSp>
          <p:nvCxnSpPr>
            <p:cNvPr id="591" name="Shape 591"/>
            <p:cNvCxnSpPr/>
            <p:nvPr/>
          </p:nvCxnSpPr>
          <p:spPr>
            <a:xfrm>
              <a:off x="3060849" y="1906800"/>
              <a:ext cx="3049212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92" name="Shape 592"/>
            <p:cNvSpPr txBox="1"/>
            <p:nvPr/>
          </p:nvSpPr>
          <p:spPr>
            <a:xfrm>
              <a:off x="3830701" y="1906799"/>
              <a:ext cx="1198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Submit job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Shape 646" descr="hadoop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Job Mode</a:t>
            </a: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4289700" cy="281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Brings up a Flink cluster in YARN to run a single job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Better isolation than session mode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Shape 650"/>
          <p:cNvGrpSpPr/>
          <p:nvPr/>
        </p:nvGrpSpPr>
        <p:grpSpPr>
          <a:xfrm>
            <a:off x="2071325" y="5254157"/>
            <a:ext cx="1576808" cy="1058948"/>
            <a:chOff x="3325548" y="1232986"/>
            <a:chExt cx="1576808" cy="1058948"/>
          </a:xfrm>
        </p:grpSpPr>
        <p:sp>
          <p:nvSpPr>
            <p:cNvPr id="651" name="Shape 651"/>
            <p:cNvSpPr/>
            <p:nvPr/>
          </p:nvSpPr>
          <p:spPr>
            <a:xfrm>
              <a:off x="3879057" y="1232986"/>
              <a:ext cx="1023300" cy="6990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2" name="Shape 652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325548" y="1571934"/>
              <a:ext cx="8439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 txBox="1"/>
            <p:nvPr/>
          </p:nvSpPr>
          <p:spPr>
            <a:xfrm>
              <a:off x="4045932" y="1389432"/>
              <a:ext cx="72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54" name="Shape 654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4822597" y="2836630"/>
            <a:ext cx="1860827" cy="1506850"/>
            <a:chOff x="4692733" y="2889171"/>
            <a:chExt cx="1860827" cy="1506850"/>
          </a:xfrm>
        </p:grpSpPr>
        <p:grpSp>
          <p:nvGrpSpPr>
            <p:cNvPr id="656" name="Shape 656"/>
            <p:cNvGrpSpPr/>
            <p:nvPr/>
          </p:nvGrpSpPr>
          <p:grpSpPr>
            <a:xfrm>
              <a:off x="4692733" y="2889171"/>
              <a:ext cx="1860827" cy="1506850"/>
              <a:chOff x="5576107" y="1909316"/>
              <a:chExt cx="2710206" cy="2363316"/>
            </a:xfrm>
          </p:grpSpPr>
          <p:grpSp>
            <p:nvGrpSpPr>
              <p:cNvPr id="657" name="Shape 657"/>
              <p:cNvGrpSpPr/>
              <p:nvPr/>
            </p:nvGrpSpPr>
            <p:grpSpPr>
              <a:xfrm>
                <a:off x="5576107" y="1909316"/>
                <a:ext cx="2710206" cy="2363316"/>
                <a:chOff x="5576107" y="1909316"/>
                <a:chExt cx="2710206" cy="2363316"/>
              </a:xfrm>
            </p:grpSpPr>
            <p:sp>
              <p:nvSpPr>
                <p:cNvPr id="658" name="Shape 65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59" name="Shape 659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60" name="Shape 66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61" name="Shape 66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62" name="Shape 662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5203681" y="1752061"/>
            <a:ext cx="2699108" cy="1027971"/>
            <a:chOff x="5515505" y="1909316"/>
            <a:chExt cx="2699108" cy="1027971"/>
          </a:xfrm>
        </p:grpSpPr>
        <p:grpSp>
          <p:nvGrpSpPr>
            <p:cNvPr id="664" name="Shape 664"/>
            <p:cNvGrpSpPr/>
            <p:nvPr/>
          </p:nvGrpSpPr>
          <p:grpSpPr>
            <a:xfrm>
              <a:off x="5515505" y="1909316"/>
              <a:ext cx="2699108" cy="1027971"/>
              <a:chOff x="5515505" y="1909316"/>
              <a:chExt cx="2699108" cy="1027971"/>
            </a:xfrm>
          </p:grpSpPr>
          <p:sp>
            <p:nvSpPr>
              <p:cNvPr id="665" name="Shape 665"/>
              <p:cNvSpPr/>
              <p:nvPr/>
            </p:nvSpPr>
            <p:spPr>
              <a:xfrm>
                <a:off x="6039014" y="1909316"/>
                <a:ext cx="2175600" cy="586200"/>
              </a:xfrm>
              <a:prstGeom prst="rect">
                <a:avLst/>
              </a:prstGeom>
              <a:solidFill>
                <a:srgbClr val="FFC44F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6" name="Shape 666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5515505" y="2217288"/>
                <a:ext cx="8439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7" name="Shape 667"/>
            <p:cNvSpPr txBox="1"/>
            <p:nvPr/>
          </p:nvSpPr>
          <p:spPr>
            <a:xfrm>
              <a:off x="6157671" y="1990558"/>
              <a:ext cx="194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747134" y="4506518"/>
            <a:ext cx="1860828" cy="1506850"/>
            <a:chOff x="4692732" y="2889171"/>
            <a:chExt cx="1860828" cy="1506850"/>
          </a:xfrm>
        </p:grpSpPr>
        <p:grpSp>
          <p:nvGrpSpPr>
            <p:cNvPr id="669" name="Shape 669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0" name="Shape 670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1" name="Shape 671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2" name="Shape 672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73" name="Shape 673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74" name="Shape 674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634560" y="2836630"/>
            <a:ext cx="1860828" cy="1506850"/>
            <a:chOff x="4692732" y="2889171"/>
            <a:chExt cx="1860828" cy="1506850"/>
          </a:xfrm>
        </p:grpSpPr>
        <p:grpSp>
          <p:nvGrpSpPr>
            <p:cNvPr id="676" name="Shape 676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7" name="Shape 677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8" name="Shape 67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9" name="Shape 679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0" name="Shape 68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1" name="Shape 68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634560" y="4554789"/>
            <a:ext cx="1860828" cy="1506850"/>
            <a:chOff x="4692732" y="2889171"/>
            <a:chExt cx="1860828" cy="1506850"/>
          </a:xfrm>
        </p:grpSpPr>
        <p:grpSp>
          <p:nvGrpSpPr>
            <p:cNvPr id="683" name="Shape 683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84" name="Shape 684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85" name="Shape 685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6" name="Shape 686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7" name="Shape 687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8" name="Shape 688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92CCDC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89" name="Shape 689"/>
          <p:cNvCxnSpPr/>
          <p:nvPr/>
        </p:nvCxnSpPr>
        <p:spPr>
          <a:xfrm rot="10800000" flipH="1">
            <a:off x="3518853" y="2442257"/>
            <a:ext cx="1814700" cy="28119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90" name="Shape 690"/>
          <p:cNvCxnSpPr/>
          <p:nvPr/>
        </p:nvCxnSpPr>
        <p:spPr>
          <a:xfrm rot="10800000" flipH="1">
            <a:off x="3648035" y="4343203"/>
            <a:ext cx="1289700" cy="1067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Shape 597" descr="hadoop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Session Mode</a:t>
            </a:r>
            <a:r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42897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dirty="0"/>
              <a:t>Starts a Flink cluster in YARN containers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Multi-user scenario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Resource sharing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>
                <a:solidFill>
                  <a:schemeClr val="dk1"/>
                </a:solidFill>
                <a:sym typeface="Arial"/>
              </a:rPr>
              <a:t>Easy to setup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2071267" y="5254157"/>
            <a:ext cx="1576767" cy="1059028"/>
            <a:chOff x="3325490" y="1232986"/>
            <a:chExt cx="1576767" cy="1059028"/>
          </a:xfrm>
        </p:grpSpPr>
        <p:sp>
          <p:nvSpPr>
            <p:cNvPr id="602" name="Shape 602"/>
            <p:cNvSpPr/>
            <p:nvPr/>
          </p:nvSpPr>
          <p:spPr>
            <a:xfrm>
              <a:off x="3879057" y="1232986"/>
              <a:ext cx="1023200" cy="69898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3" name="Shape 603" descr="C:\Users\warneke\AppData\Local\Microsoft\Windows\Temporary Internet Files\Content.IE5\X8LGV7F5\MCj04348450000[1]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325490" y="1571934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Shape 604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05" name="Shape 605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4822329" y="2836539"/>
            <a:ext cx="1860734" cy="1506788"/>
            <a:chOff x="4692465" y="2889080"/>
            <a:chExt cx="1860734" cy="1506788"/>
          </a:xfrm>
        </p:grpSpPr>
        <p:grpSp>
          <p:nvGrpSpPr>
            <p:cNvPr id="607" name="Shape 607"/>
            <p:cNvGrpSpPr/>
            <p:nvPr/>
          </p:nvGrpSpPr>
          <p:grpSpPr>
            <a:xfrm>
              <a:off x="4692465" y="2889080"/>
              <a:ext cx="1860734" cy="1506788"/>
              <a:chOff x="5576049" y="1909316"/>
              <a:chExt cx="2710231" cy="2363396"/>
            </a:xfrm>
          </p:grpSpPr>
          <p:grpSp>
            <p:nvGrpSpPr>
              <p:cNvPr id="608" name="Shape 608"/>
              <p:cNvGrpSpPr/>
              <p:nvPr/>
            </p:nvGrpSpPr>
            <p:grpSpPr>
              <a:xfrm>
                <a:off x="5576049" y="1909316"/>
                <a:ext cx="2710231" cy="2363396"/>
                <a:chOff x="5576049" y="1909316"/>
                <a:chExt cx="2710231" cy="2363396"/>
              </a:xfrm>
            </p:grpSpPr>
            <p:sp>
              <p:nvSpPr>
                <p:cNvPr id="609" name="Shape 60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10" name="Shape 610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11" name="Shape 61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12" name="Shape 61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13" name="Shape 613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14" name="Shape 614"/>
          <p:cNvGrpSpPr/>
          <p:nvPr/>
        </p:nvGrpSpPr>
        <p:grpSpPr>
          <a:xfrm>
            <a:off x="5203623" y="1752061"/>
            <a:ext cx="2699151" cy="1028051"/>
            <a:chOff x="5515447" y="1909316"/>
            <a:chExt cx="2699151" cy="1028051"/>
          </a:xfrm>
        </p:grpSpPr>
        <p:grpSp>
          <p:nvGrpSpPr>
            <p:cNvPr id="615" name="Shape 615"/>
            <p:cNvGrpSpPr/>
            <p:nvPr/>
          </p:nvGrpSpPr>
          <p:grpSpPr>
            <a:xfrm>
              <a:off x="5515447" y="1909316"/>
              <a:ext cx="2699151" cy="1028051"/>
              <a:chOff x="5515447" y="1909316"/>
              <a:chExt cx="2699151" cy="1028051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6039014" y="1909316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  <a:ln w="9525" cap="flat" cmpd="sng">
                <a:solidFill>
                  <a:srgbClr val="4A7DBA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7" name="Shape 617" descr="C:\Users\warneke\AppData\Local\Microsoft\Windows\Temporary Internet Files\Content.IE5\X8LGV7F5\MCj04348450000[1]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5515447" y="221728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8" name="Shape 618"/>
            <p:cNvSpPr txBox="1"/>
            <p:nvPr/>
          </p:nvSpPr>
          <p:spPr>
            <a:xfrm>
              <a:off x="6157671" y="1990558"/>
              <a:ext cx="1947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746868" y="4506427"/>
            <a:ext cx="1860735" cy="1506788"/>
            <a:chOff x="4692466" y="2889080"/>
            <a:chExt cx="1860735" cy="1506788"/>
          </a:xfrm>
        </p:grpSpPr>
        <p:grpSp>
          <p:nvGrpSpPr>
            <p:cNvPr id="620" name="Shape 620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1" name="Shape 621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2" name="Shape 622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23" name="Shape 623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24" name="Shape 624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25" name="Shape 625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634294" y="2836539"/>
            <a:ext cx="1860735" cy="1506788"/>
            <a:chOff x="4692466" y="2889080"/>
            <a:chExt cx="1860735" cy="1506788"/>
          </a:xfrm>
        </p:grpSpPr>
        <p:grpSp>
          <p:nvGrpSpPr>
            <p:cNvPr id="627" name="Shape 627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8" name="Shape 628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9" name="Shape 62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30" name="Shape 630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1" name="Shape 63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2" name="Shape 63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6634294" y="4554698"/>
            <a:ext cx="1860735" cy="1506788"/>
            <a:chOff x="4692466" y="2889080"/>
            <a:chExt cx="1860735" cy="1506788"/>
          </a:xfrm>
        </p:grpSpPr>
        <p:grpSp>
          <p:nvGrpSpPr>
            <p:cNvPr id="634" name="Shape 634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35" name="Shape 635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9999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37" name="Shape 637" descr="C:\Users\warneke\AppData\Local\Microsoft\Windows\Temporary Internet Files\Content.IE5\X8LGV7F5\MCj04348450000[1]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8" name="Shape 638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9" name="Shape 639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92CCDC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40" name="Shape 640"/>
          <p:cNvCxnSpPr/>
          <p:nvPr/>
        </p:nvCxnSpPr>
        <p:spPr>
          <a:xfrm rot="10800000" flipH="1">
            <a:off x="3518853" y="2442257"/>
            <a:ext cx="1814700" cy="28119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41" name="Shape 641"/>
          <p:cNvCxnSpPr/>
          <p:nvPr/>
        </p:nvCxnSpPr>
        <p:spPr>
          <a:xfrm rot="10800000" flipH="1">
            <a:off x="3648035" y="4343203"/>
            <a:ext cx="1289700" cy="1067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Deployment Options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Apache Mesos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Either with or without DC/</a:t>
            </a:r>
            <a:r>
              <a:rPr lang="en-US" dirty="0" smtClean="0"/>
              <a:t>OS</a:t>
            </a:r>
          </a:p>
          <a:p>
            <a:pPr marL="51435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Amazon </a:t>
            </a:r>
            <a:r>
              <a:rPr lang="en" dirty="0"/>
              <a:t>Elastic MapReduce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Available in EMR 5.1.0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Google Compute Engine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Available via bdutil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venir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Flink in the real world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24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community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25</a:t>
            </a:fld>
            <a:endParaRPr lang="en" sz="1200" dirty="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 descr="github-stats-20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2" y="1669252"/>
            <a:ext cx="8190633" cy="2269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07" y="4186543"/>
            <a:ext cx="5327138" cy="2171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117" y="4361014"/>
            <a:ext cx="153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 </a:t>
            </a:r>
            <a:r>
              <a:rPr lang="en-US" dirty="0" err="1" smtClean="0"/>
              <a:t>meetups</a:t>
            </a:r>
            <a:endParaRPr lang="en-US" dirty="0" smtClean="0"/>
          </a:p>
          <a:p>
            <a:r>
              <a:rPr lang="en-US" dirty="0" smtClean="0"/>
              <a:t>16,544 members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22" y="1311216"/>
            <a:ext cx="71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Shape 749" descr="logo-mgm-tp-we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4644" y="5809016"/>
            <a:ext cx="12060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Shape 750" descr="imgre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052" y="2993742"/>
            <a:ext cx="1524299" cy="3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Shape 751" descr="imgre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052" y="3797064"/>
            <a:ext cx="1474499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Shape 752" descr="imgre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4217" y="1656101"/>
            <a:ext cx="870600" cy="7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Shape 753" descr="imgre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80358" y="3934506"/>
            <a:ext cx="13899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Shape 754" descr="imgr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61165" y="2819930"/>
            <a:ext cx="1396200" cy="5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 descr="imgres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01632" y="3921581"/>
            <a:ext cx="1478400" cy="6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Shape 756" descr="imgr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52864" y="2915157"/>
            <a:ext cx="1127400" cy="4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 descr="imgres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3129" y="1660081"/>
            <a:ext cx="1303800" cy="9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Shape 758" descr="imgres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84465" y="3843655"/>
            <a:ext cx="1266600" cy="7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Shape 759" descr="imgres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7052" y="2078967"/>
            <a:ext cx="17013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Shape 760" descr="imgres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665191" y="1821594"/>
            <a:ext cx="1345799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Shape 761" descr="imgre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685742" y="1660081"/>
            <a:ext cx="731400" cy="7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 descr="imgres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62926" y="1821594"/>
            <a:ext cx="12291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Shape 763" descr="imgres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21575" y="4915528"/>
            <a:ext cx="1479900" cy="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Shape 764" descr="imgres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104421" y="5809016"/>
            <a:ext cx="1127400" cy="5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Shape 765" descr="imgres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879846" y="5101393"/>
            <a:ext cx="18024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Shape 766" descr="imgres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891667" y="4969214"/>
            <a:ext cx="868200" cy="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Shape 767" descr="imgre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2504116" y="4915528"/>
            <a:ext cx="12470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 descr="imgres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643976" y="3921581"/>
            <a:ext cx="114720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Shape 769" descr="imgres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682105" y="2659698"/>
            <a:ext cx="13049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Shape 770" descr="ScaDS_Logo_Angepasst_150x60.png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948301" y="5920830"/>
            <a:ext cx="8115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Shape 771" descr="imgres.png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448195" y="5685176"/>
            <a:ext cx="614100" cy="7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Shape 772" descr="imgres.pn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010944" y="2765811"/>
            <a:ext cx="1446600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Shape 773" descr="imgres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051471" y="4972398"/>
            <a:ext cx="8223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Shape 774" descr="CRS4-colori_piccola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4333101" y="5809016"/>
            <a:ext cx="1349100" cy="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Forward 2016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Powered by Flink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27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1428" y="1715426"/>
            <a:ext cx="24717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/>
          <p:nvPr/>
        </p:nvSpPr>
        <p:spPr>
          <a:xfrm>
            <a:off x="457222" y="2404378"/>
            <a:ext cx="41040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Zalando, one of the largest ecommerce companies in Europe, uses Flink for real-time business process monitoring. 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1396" y="1308701"/>
            <a:ext cx="1135200" cy="10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4507337" y="2404378"/>
            <a:ext cx="4179599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King, the creators of Candy Crush Saga, uses Flink to provide data science teams with real-time analytics.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5496" y="3512374"/>
            <a:ext cx="971400" cy="9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/>
          <p:nvPr/>
        </p:nvSpPr>
        <p:spPr>
          <a:xfrm>
            <a:off x="4445166" y="4730090"/>
            <a:ext cx="44331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Bouygues Telecom uses Flink for real-time event processing over billions of Kafka messages per day. 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8550" y="3714569"/>
            <a:ext cx="18963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/>
          <p:nvPr/>
        </p:nvSpPr>
        <p:spPr>
          <a:xfrm>
            <a:off x="330365" y="4790045"/>
            <a:ext cx="41148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Alibaba, the world's largest retailer, built a Flink-based system (Blink) to optimize search rankings in real time. 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61300" y="6110130"/>
            <a:ext cx="5638200" cy="53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See more at flink.apache.org/poweredby.html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28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450" y="1361350"/>
            <a:ext cx="7373100" cy="4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Shape 738" descr="imgr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341" y="1150653"/>
            <a:ext cx="2226600" cy="1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 descr="imgre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8357" y="2853676"/>
            <a:ext cx="1372500" cy="12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 descr="imgre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341" y="4840156"/>
            <a:ext cx="2177400" cy="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/>
        </p:nvSpPr>
        <p:spPr>
          <a:xfrm>
            <a:off x="3175000" y="4840156"/>
            <a:ext cx="5511900" cy="8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30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Flink applications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in production for more than one year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10 billion events (2TB) processed daily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3175000" y="2853676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Complex jobs of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&gt; 30 operators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running 24/7, processing 30 billion events daily, maintaining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state of 100s of GB with exactly-once guarantees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3175000" y="1150653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Largest job has &gt; 20 operators, runs on &gt;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5000 vCores in 1000-node cluster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processes millions of events per second</a:t>
            </a:r>
          </a:p>
        </p:txBody>
      </p:sp>
      <p:sp>
        <p:nvSpPr>
          <p:cNvPr id="744" name="Shape 74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29</a:t>
            </a:fld>
            <a:endParaRPr lang="en" sz="120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2493358" y="2694817"/>
            <a:ext cx="3924300" cy="11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" sz="2800" b="0" i="1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lang="en" sz="2800" b="0" i="1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many applications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160233" y="4292180"/>
            <a:ext cx="6809397" cy="1182079"/>
            <a:chOff x="511495" y="4413017"/>
            <a:chExt cx="6809397" cy="1182079"/>
          </a:xfrm>
        </p:grpSpPr>
        <p:sp>
          <p:nvSpPr>
            <p:cNvPr id="317" name="Shape 317"/>
            <p:cNvSpPr/>
            <p:nvPr/>
          </p:nvSpPr>
          <p:spPr>
            <a:xfrm>
              <a:off x="511495" y="4413017"/>
              <a:ext cx="6809397" cy="1182079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47757" y="4546553"/>
              <a:ext cx="31357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Streaming dataflow runtime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98318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359637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1" name="Shape 321"/>
            <p:cNvCxnSpPr>
              <a:stCxn id="319" idx="6"/>
              <a:endCxn id="320" idx="2"/>
            </p:cNvCxnSpPr>
            <p:nvPr/>
          </p:nvCxnSpPr>
          <p:spPr>
            <a:xfrm>
              <a:off x="932017" y="5036414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2" name="Shape 322"/>
            <p:cNvSpPr/>
            <p:nvPr/>
          </p:nvSpPr>
          <p:spPr>
            <a:xfrm>
              <a:off x="69831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Shape 323"/>
            <p:cNvCxnSpPr>
              <a:stCxn id="322" idx="6"/>
              <a:endCxn id="324" idx="2"/>
            </p:cNvCxnSpPr>
            <p:nvPr/>
          </p:nvCxnSpPr>
          <p:spPr>
            <a:xfrm>
              <a:off x="932017" y="4648835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4" name="Shape 324"/>
            <p:cNvSpPr/>
            <p:nvPr/>
          </p:nvSpPr>
          <p:spPr>
            <a:xfrm>
              <a:off x="135963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" name="Shape 325"/>
            <p:cNvCxnSpPr>
              <a:stCxn id="326" idx="6"/>
              <a:endCxn id="327" idx="2"/>
            </p:cNvCxnSpPr>
            <p:nvPr/>
          </p:nvCxnSpPr>
          <p:spPr>
            <a:xfrm>
              <a:off x="2629894" y="5353849"/>
              <a:ext cx="282000" cy="3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8" name="Shape 328"/>
            <p:cNvSpPr/>
            <p:nvPr/>
          </p:nvSpPr>
          <p:spPr>
            <a:xfrm>
              <a:off x="69831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359637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Shape 330"/>
            <p:cNvCxnSpPr>
              <a:stCxn id="328" idx="6"/>
              <a:endCxn id="329" idx="2"/>
            </p:cNvCxnSpPr>
            <p:nvPr/>
          </p:nvCxnSpPr>
          <p:spPr>
            <a:xfrm>
              <a:off x="932017" y="535610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31" name="Shape 331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396196" y="5251567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" name="Shape 332"/>
            <p:cNvCxnSpPr>
              <a:stCxn id="331" idx="6"/>
              <a:endCxn id="333" idx="2"/>
            </p:cNvCxnSpPr>
            <p:nvPr/>
          </p:nvCxnSpPr>
          <p:spPr>
            <a:xfrm rot="10800000" flipH="1">
              <a:off x="2626987" y="5036493"/>
              <a:ext cx="284700" cy="2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4" name="Shape 334"/>
            <p:cNvCxnSpPr>
              <a:stCxn id="320" idx="6"/>
              <a:endCxn id="331" idx="2"/>
            </p:cNvCxnSpPr>
            <p:nvPr/>
          </p:nvCxnSpPr>
          <p:spPr>
            <a:xfrm>
              <a:off x="1593335" y="5036414"/>
              <a:ext cx="800100" cy="21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5" name="Shape 335"/>
            <p:cNvCxnSpPr>
              <a:stCxn id="329" idx="6"/>
              <a:endCxn id="326" idx="2"/>
            </p:cNvCxnSpPr>
            <p:nvPr/>
          </p:nvCxnSpPr>
          <p:spPr>
            <a:xfrm rot="10800000" flipH="1">
              <a:off x="1593335" y="5353706"/>
              <a:ext cx="802800" cy="2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6" name="Shape 336"/>
            <p:cNvCxnSpPr>
              <a:stCxn id="320" idx="6"/>
              <a:endCxn id="326" idx="2"/>
            </p:cNvCxnSpPr>
            <p:nvPr/>
          </p:nvCxnSpPr>
          <p:spPr>
            <a:xfrm>
              <a:off x="1593335" y="5036414"/>
              <a:ext cx="802800" cy="317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37" name="Shape 337"/>
            <p:cNvCxnSpPr>
              <a:stCxn id="329" idx="7"/>
              <a:endCxn id="331" idx="3"/>
            </p:cNvCxnSpPr>
            <p:nvPr/>
          </p:nvCxnSpPr>
          <p:spPr>
            <a:xfrm rot="10800000" flipH="1">
              <a:off x="1559111" y="5110982"/>
              <a:ext cx="868500" cy="1728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38" name="Shape 338"/>
            <p:cNvSpPr/>
            <p:nvPr/>
          </p:nvSpPr>
          <p:spPr>
            <a:xfrm>
              <a:off x="3573105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911786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Shape 339"/>
            <p:cNvCxnSpPr>
              <a:stCxn id="327" idx="6"/>
              <a:endCxn id="338" idx="2"/>
            </p:cNvCxnSpPr>
            <p:nvPr/>
          </p:nvCxnSpPr>
          <p:spPr>
            <a:xfrm>
              <a:off x="3145484" y="535768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40" name="Shape 340"/>
            <p:cNvSpPr/>
            <p:nvPr/>
          </p:nvSpPr>
          <p:spPr>
            <a:xfrm>
              <a:off x="3573105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911786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Shape 341"/>
            <p:cNvCxnSpPr>
              <a:stCxn id="333" idx="6"/>
              <a:endCxn id="340" idx="2"/>
            </p:cNvCxnSpPr>
            <p:nvPr/>
          </p:nvCxnSpPr>
          <p:spPr>
            <a:xfrm>
              <a:off x="3145484" y="5036416"/>
              <a:ext cx="4275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2" name="Shape 342"/>
            <p:cNvCxnSpPr>
              <a:stCxn id="333" idx="5"/>
              <a:endCxn id="338" idx="1"/>
            </p:cNvCxnSpPr>
            <p:nvPr/>
          </p:nvCxnSpPr>
          <p:spPr>
            <a:xfrm>
              <a:off x="3111260" y="5108740"/>
              <a:ext cx="496200" cy="176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3" name="Shape 343"/>
            <p:cNvCxnSpPr>
              <a:stCxn id="327" idx="7"/>
              <a:endCxn id="340" idx="3"/>
            </p:cNvCxnSpPr>
            <p:nvPr/>
          </p:nvCxnSpPr>
          <p:spPr>
            <a:xfrm rot="10800000" flipH="1">
              <a:off x="3111260" y="5108662"/>
              <a:ext cx="496200" cy="1767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4" name="Shape 344"/>
            <p:cNvCxnSpPr>
              <a:stCxn id="324" idx="6"/>
            </p:cNvCxnSpPr>
            <p:nvPr/>
          </p:nvCxnSpPr>
          <p:spPr>
            <a:xfrm>
              <a:off x="1593336" y="4648835"/>
              <a:ext cx="91979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45" name="Shape 345"/>
            <p:cNvCxnSpPr>
              <a:endCxn id="333" idx="1"/>
            </p:cNvCxnSpPr>
            <p:nvPr/>
          </p:nvCxnSpPr>
          <p:spPr>
            <a:xfrm>
              <a:off x="2525411" y="4648792"/>
              <a:ext cx="420600" cy="315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id="346" name="Shape 346" descr="flink_squirrel_5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144" y="700241"/>
            <a:ext cx="1230600" cy="1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3339649" y="2046500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0"/>
              <a:t>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3959" b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istributed) streaming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4064001" y="1474378"/>
            <a:ext cx="4622699" cy="46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never-ending “streams” of data records (“events”)</a:t>
            </a:r>
          </a:p>
          <a:p>
            <a:pPr marL="38862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distributes the computation in a cluster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613938" y="1762202"/>
            <a:ext cx="726900" cy="709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56" name="Shape 356"/>
          <p:cNvCxnSpPr>
            <a:endCxn id="355" idx="2"/>
          </p:cNvCxnSpPr>
          <p:nvPr/>
        </p:nvCxnSpPr>
        <p:spPr>
          <a:xfrm>
            <a:off x="482038" y="2116802"/>
            <a:ext cx="113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>
            <a:off x="2340678" y="2116871"/>
            <a:ext cx="113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899360" y="1683947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766697" y="1683947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156723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32216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519313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022191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093202" y="3205093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65" name="Shape 365"/>
          <p:cNvCxnSpPr>
            <a:endCxn id="364" idx="2"/>
          </p:cNvCxnSpPr>
          <p:nvPr/>
        </p:nvCxnSpPr>
        <p:spPr>
          <a:xfrm>
            <a:off x="1126602" y="352219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6" name="Shape 366"/>
          <p:cNvCxnSpPr/>
          <p:nvPr/>
        </p:nvCxnSpPr>
        <p:spPr>
          <a:xfrm>
            <a:off x="2733775" y="352227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67" name="Shape 367"/>
          <p:cNvSpPr/>
          <p:nvPr/>
        </p:nvSpPr>
        <p:spPr>
          <a:xfrm>
            <a:off x="3097622" y="313509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88634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31583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093202" y="4092078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1" name="Shape 371"/>
          <p:cNvCxnSpPr>
            <a:endCxn id="370" idx="2"/>
          </p:cNvCxnSpPr>
          <p:nvPr/>
        </p:nvCxnSpPr>
        <p:spPr>
          <a:xfrm>
            <a:off x="1126602" y="4409178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2" name="Shape 372"/>
          <p:cNvCxnSpPr/>
          <p:nvPr/>
        </p:nvCxnSpPr>
        <p:spPr>
          <a:xfrm>
            <a:off x="2733775" y="4409258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3" name="Shape 373"/>
          <p:cNvSpPr/>
          <p:nvPr/>
        </p:nvSpPr>
        <p:spPr>
          <a:xfrm>
            <a:off x="3097622" y="4022084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88634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31583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093202" y="4962414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7" name="Shape 377"/>
          <p:cNvCxnSpPr>
            <a:endCxn id="376" idx="2"/>
          </p:cNvCxnSpPr>
          <p:nvPr/>
        </p:nvCxnSpPr>
        <p:spPr>
          <a:xfrm>
            <a:off x="1126602" y="5279514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2733775" y="5279593"/>
            <a:ext cx="96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/>
          <p:nvPr/>
        </p:nvSpPr>
        <p:spPr>
          <a:xfrm>
            <a:off x="3097622" y="489241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88634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1583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2" name="Shape 382"/>
          <p:cNvCxnSpPr>
            <a:endCxn id="370" idx="1"/>
          </p:cNvCxnSpPr>
          <p:nvPr/>
        </p:nvCxnSpPr>
        <p:spPr>
          <a:xfrm>
            <a:off x="1126801" y="3522255"/>
            <a:ext cx="1060199" cy="66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3" name="Shape 383"/>
          <p:cNvCxnSpPr>
            <a:endCxn id="376" idx="0"/>
          </p:cNvCxnSpPr>
          <p:nvPr/>
        </p:nvCxnSpPr>
        <p:spPr>
          <a:xfrm>
            <a:off x="1126752" y="3522114"/>
            <a:ext cx="1286700" cy="1440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4" name="Shape 384"/>
          <p:cNvCxnSpPr>
            <a:endCxn id="364" idx="3"/>
          </p:cNvCxnSpPr>
          <p:nvPr/>
        </p:nvCxnSpPr>
        <p:spPr>
          <a:xfrm rot="10800000" flipH="1">
            <a:off x="1126801" y="3746417"/>
            <a:ext cx="1060199" cy="66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5" name="Shape 385"/>
          <p:cNvCxnSpPr>
            <a:endCxn id="376" idx="1"/>
          </p:cNvCxnSpPr>
          <p:nvPr/>
        </p:nvCxnSpPr>
        <p:spPr>
          <a:xfrm>
            <a:off x="1126801" y="4409090"/>
            <a:ext cx="1060199" cy="64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6" name="Shape 386"/>
          <p:cNvCxnSpPr>
            <a:endCxn id="370" idx="3"/>
          </p:cNvCxnSpPr>
          <p:nvPr/>
        </p:nvCxnSpPr>
        <p:spPr>
          <a:xfrm rot="10800000" flipH="1">
            <a:off x="1126801" y="4633402"/>
            <a:ext cx="1060199" cy="64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7" name="Shape 387"/>
          <p:cNvCxnSpPr>
            <a:endCxn id="364" idx="4"/>
          </p:cNvCxnSpPr>
          <p:nvPr/>
        </p:nvCxnSpPr>
        <p:spPr>
          <a:xfrm rot="10800000" flipH="1">
            <a:off x="1126752" y="3839293"/>
            <a:ext cx="1286700" cy="1440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8" name="Shape 388"/>
          <p:cNvSpPr/>
          <p:nvPr/>
        </p:nvSpPr>
        <p:spPr>
          <a:xfrm>
            <a:off x="685382" y="3371351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905187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57225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85382" y="4258337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905187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57225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85382" y="5128673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905187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57225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tateful streaming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3163140" y="3010112"/>
            <a:ext cx="5773610" cy="3586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" sz="24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 </a:t>
            </a:r>
            <a:r>
              <a:rPr lang="en" sz="242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24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</a:t>
            </a:r>
          </a:p>
          <a:p>
            <a:pPr marL="742950" marR="0" lvl="1" indent="-279400" algn="l" rtl="0"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571"/>
              <a:buFont typeface="Arial"/>
              <a:buChar char="•"/>
            </a:pPr>
            <a:r>
              <a:rPr lang="en" sz="20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counters, windows of past events, state machines, trained ML models</a:t>
            </a:r>
          </a:p>
          <a:p>
            <a:pPr marL="29718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" sz="24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depend on history of stream</a:t>
            </a:r>
          </a:p>
          <a:p>
            <a:pPr marL="25146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lang="en" sz="24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stateful stream processor </a:t>
            </a:r>
            <a:r>
              <a:rPr lang="en" sz="2420" dirty="0">
                <a:latin typeface="Arial"/>
                <a:ea typeface="Arial"/>
                <a:cs typeface="Arial"/>
                <a:sym typeface="Arial"/>
              </a:rPr>
              <a:t>provides</a:t>
            </a:r>
            <a:r>
              <a:rPr lang="en" sz="24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tools to manage state</a:t>
            </a:r>
          </a:p>
          <a:p>
            <a:pPr marL="742950" marR="0" lvl="1" indent="-279400" algn="l" rtl="0">
              <a:spcBef>
                <a:spcPts val="434"/>
              </a:spcBef>
              <a:buClr>
                <a:srgbClr val="34AD91"/>
              </a:buClr>
              <a:buSzPct val="98571"/>
              <a:buFont typeface="Arial"/>
              <a:buChar char="•"/>
            </a:pPr>
            <a:r>
              <a:rPr lang="en" sz="20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Recover, roll back, version, upgrade, etc.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Shape 424"/>
          <p:cNvSpPr/>
          <p:nvPr/>
        </p:nvSpPr>
        <p:spPr>
          <a:xfrm>
            <a:off x="1683678" y="2104939"/>
            <a:ext cx="804194" cy="858136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21" name="Shape 425"/>
          <p:cNvCxnSpPr>
            <a:endCxn id="20" idx="2"/>
          </p:cNvCxnSpPr>
          <p:nvPr/>
        </p:nvCxnSpPr>
        <p:spPr>
          <a:xfrm>
            <a:off x="470042" y="2534007"/>
            <a:ext cx="12136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426"/>
          <p:cNvCxnSpPr/>
          <p:nvPr/>
        </p:nvCxnSpPr>
        <p:spPr>
          <a:xfrm>
            <a:off x="2487963" y="2533981"/>
            <a:ext cx="12136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Shape 427"/>
          <p:cNvSpPr/>
          <p:nvPr/>
        </p:nvSpPr>
        <p:spPr>
          <a:xfrm>
            <a:off x="1101847" y="2010259"/>
            <a:ext cx="169126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Shape 428"/>
          <p:cNvSpPr/>
          <p:nvPr/>
        </p:nvSpPr>
        <p:spPr>
          <a:xfrm>
            <a:off x="2652472" y="1995991"/>
            <a:ext cx="169126" cy="422731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Shape 429"/>
          <p:cNvSpPr/>
          <p:nvPr/>
        </p:nvSpPr>
        <p:spPr>
          <a:xfrm>
            <a:off x="1377828" y="2003126"/>
            <a:ext cx="169126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" name="Shape 430"/>
          <p:cNvSpPr/>
          <p:nvPr/>
        </p:nvSpPr>
        <p:spPr>
          <a:xfrm>
            <a:off x="815378" y="2003126"/>
            <a:ext cx="169124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" name="Shape 431"/>
          <p:cNvSpPr/>
          <p:nvPr/>
        </p:nvSpPr>
        <p:spPr>
          <a:xfrm>
            <a:off x="3259847" y="1996003"/>
            <a:ext cx="169126" cy="485357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" name="Shape 432"/>
          <p:cNvSpPr/>
          <p:nvPr/>
        </p:nvSpPr>
        <p:spPr>
          <a:xfrm>
            <a:off x="1300087" y="3841527"/>
            <a:ext cx="1548873" cy="650125"/>
          </a:xfrm>
          <a:prstGeom prst="can">
            <a:avLst>
              <a:gd name="adj" fmla="val 25000"/>
            </a:avLst>
          </a:prstGeom>
          <a:solidFill>
            <a:srgbClr val="FDB212"/>
          </a:solidFill>
          <a:ln w="9525" cap="flat" cmpd="sng">
            <a:solidFill>
              <a:srgbClr val="FDB21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</a:p>
        </p:txBody>
      </p:sp>
      <p:cxnSp>
        <p:nvCxnSpPr>
          <p:cNvPr id="29" name="Shape 433"/>
          <p:cNvCxnSpPr>
            <a:endCxn id="28" idx="1"/>
          </p:cNvCxnSpPr>
          <p:nvPr/>
        </p:nvCxnSpPr>
        <p:spPr>
          <a:xfrm>
            <a:off x="2074523" y="2973326"/>
            <a:ext cx="0" cy="8682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0" name="Shape 434"/>
          <p:cNvSpPr/>
          <p:nvPr/>
        </p:nvSpPr>
        <p:spPr>
          <a:xfrm>
            <a:off x="1790489" y="3156344"/>
            <a:ext cx="169126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" name="Shape 435"/>
          <p:cNvSpPr/>
          <p:nvPr/>
        </p:nvSpPr>
        <p:spPr>
          <a:xfrm>
            <a:off x="2189875" y="3156344"/>
            <a:ext cx="169126" cy="422731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" name="Shape 439"/>
          <p:cNvSpPr/>
          <p:nvPr/>
        </p:nvSpPr>
        <p:spPr>
          <a:xfrm>
            <a:off x="553084" y="1995991"/>
            <a:ext cx="169126" cy="422731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lang="en" sz="3959" b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39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vent-time streaming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3371273" y="2821980"/>
            <a:ext cx="5315399" cy="3836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" sz="224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records associated with timestamps (time series data)</a:t>
            </a:r>
          </a:p>
          <a:p>
            <a:pPr marL="25146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" sz="224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depends on timestamps</a:t>
            </a:r>
          </a:p>
          <a:p>
            <a:pPr marL="29718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lang="en" sz="224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event-time stream processor gives you the tools to reason about time</a:t>
            </a:r>
          </a:p>
          <a:p>
            <a:pPr marL="742950" marR="0" lvl="1" indent="-285750" algn="l" rtl="0"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8000"/>
              <a:buFont typeface="Arial"/>
              <a:buChar char="•"/>
            </a:pPr>
            <a:r>
              <a:rPr lang="en" sz="196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handle streams that are out of order</a:t>
            </a:r>
          </a:p>
          <a:p>
            <a:pPr marL="457200" marR="0" lvl="0" indent="0" algn="l" rtl="0">
              <a:spcBef>
                <a:spcPts val="392"/>
              </a:spcBef>
              <a:spcAft>
                <a:spcPts val="0"/>
              </a:spcAft>
              <a:buNone/>
            </a:pPr>
            <a:endParaRPr dirty="0" smtClean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8"/>
              </a:spcBef>
              <a:buClr>
                <a:srgbClr val="34AD91"/>
              </a:buClr>
              <a:buSzPct val="101818"/>
              <a:buFont typeface="Noto Sans Symbols"/>
              <a:buNone/>
            </a:pPr>
            <a:endParaRPr sz="22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1874" y="1474378"/>
            <a:ext cx="3288533" cy="3017274"/>
            <a:chOff x="431875" y="2184524"/>
            <a:chExt cx="2619152" cy="2428205"/>
          </a:xfrm>
        </p:grpSpPr>
        <p:sp>
          <p:nvSpPr>
            <p:cNvPr id="424" name="Shape 424"/>
            <p:cNvSpPr/>
            <p:nvPr/>
          </p:nvSpPr>
          <p:spPr>
            <a:xfrm>
              <a:off x="1428874" y="2691979"/>
              <a:ext cx="640500" cy="690600"/>
            </a:xfrm>
            <a:prstGeom prst="ellipse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 b="0" i="0" u="none" strike="noStrike" cap="none" dirty="0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Your code</a:t>
              </a:r>
            </a:p>
          </p:txBody>
        </p:sp>
        <p:cxnSp>
          <p:nvCxnSpPr>
            <p:cNvPr id="425" name="Shape 425"/>
            <p:cNvCxnSpPr>
              <a:endCxn id="424" idx="2"/>
            </p:cNvCxnSpPr>
            <p:nvPr/>
          </p:nvCxnSpPr>
          <p:spPr>
            <a:xfrm>
              <a:off x="462274" y="3037279"/>
              <a:ext cx="9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26" name="Shape 426"/>
            <p:cNvCxnSpPr/>
            <p:nvPr/>
          </p:nvCxnSpPr>
          <p:spPr>
            <a:xfrm>
              <a:off x="2069447" y="3037258"/>
              <a:ext cx="966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27" name="Shape 427"/>
            <p:cNvSpPr/>
            <p:nvPr/>
          </p:nvSpPr>
          <p:spPr>
            <a:xfrm>
              <a:off x="965475" y="2615784"/>
              <a:ext cx="134700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200470" y="2604301"/>
              <a:ext cx="134700" cy="34020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185280" y="2610043"/>
              <a:ext cx="134700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737317" y="2610043"/>
              <a:ext cx="134699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2684214" y="2604311"/>
              <a:ext cx="134700" cy="39060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123363" y="4089529"/>
              <a:ext cx="1233600" cy="523200"/>
            </a:xfrm>
            <a:prstGeom prst="can">
              <a:avLst>
                <a:gd name="adj" fmla="val 25000"/>
              </a:avLst>
            </a:prstGeom>
            <a:solidFill>
              <a:srgbClr val="FDB212"/>
            </a:solidFill>
            <a:ln w="9525" cap="flat" cmpd="sng">
              <a:solidFill>
                <a:srgbClr val="FDB21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state</a:t>
              </a:r>
            </a:p>
          </p:txBody>
        </p:sp>
        <p:cxnSp>
          <p:nvCxnSpPr>
            <p:cNvPr id="433" name="Shape 433"/>
            <p:cNvCxnSpPr>
              <a:endCxn id="432" idx="1"/>
            </p:cNvCxnSpPr>
            <p:nvPr/>
          </p:nvCxnSpPr>
          <p:spPr>
            <a:xfrm>
              <a:off x="1740163" y="3390829"/>
              <a:ext cx="0" cy="698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434" name="Shape 434"/>
            <p:cNvSpPr/>
            <p:nvPr/>
          </p:nvSpPr>
          <p:spPr>
            <a:xfrm>
              <a:off x="1513944" y="3538116"/>
              <a:ext cx="134700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832035" y="3538116"/>
              <a:ext cx="134700" cy="340200"/>
            </a:xfrm>
            <a:prstGeom prst="rect">
              <a:avLst/>
            </a:prstGeom>
            <a:solidFill>
              <a:srgbClr val="FDB21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640778" y="2192985"/>
              <a:ext cx="357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t3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893091" y="2188754"/>
              <a:ext cx="357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t1</a:t>
              </a:r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1104178" y="2184524"/>
              <a:ext cx="357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t2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528413" y="2604301"/>
              <a:ext cx="134700" cy="340200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" name="Shape 440"/>
            <p:cNvSpPr txBox="1"/>
            <p:nvPr/>
          </p:nvSpPr>
          <p:spPr>
            <a:xfrm>
              <a:off x="431875" y="2186395"/>
              <a:ext cx="3573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t4</a:t>
              </a: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2017903" y="2211163"/>
              <a:ext cx="543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t1-t2</a:t>
              </a: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2508027" y="2192985"/>
              <a:ext cx="5430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0" i="1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t3-t4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 lang="en" sz="1200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8" name="Shape 448"/>
          <p:cNvSpPr/>
          <p:nvPr/>
        </p:nvSpPr>
        <p:spPr>
          <a:xfrm rot="5400000">
            <a:off x="2036323" y="2226941"/>
            <a:ext cx="720900" cy="23871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79742" y="2266337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79742" y="3180969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Shape 451"/>
          <p:cNvCxnSpPr>
            <a:stCxn id="449" idx="3"/>
          </p:cNvCxnSpPr>
          <p:nvPr/>
        </p:nvCxnSpPr>
        <p:spPr>
          <a:xfrm>
            <a:off x="726942" y="2505887"/>
            <a:ext cx="476100" cy="740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2" name="Shape 452"/>
          <p:cNvCxnSpPr>
            <a:stCxn id="450" idx="3"/>
          </p:cNvCxnSpPr>
          <p:nvPr/>
        </p:nvCxnSpPr>
        <p:spPr>
          <a:xfrm>
            <a:off x="726942" y="3420519"/>
            <a:ext cx="443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3" name="Shape 453"/>
          <p:cNvSpPr/>
          <p:nvPr/>
        </p:nvSpPr>
        <p:spPr>
          <a:xfrm>
            <a:off x="179742" y="3935365"/>
            <a:ext cx="547200" cy="47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Shape 454"/>
          <p:cNvCxnSpPr>
            <a:stCxn id="453" idx="3"/>
          </p:cNvCxnSpPr>
          <p:nvPr/>
        </p:nvCxnSpPr>
        <p:spPr>
          <a:xfrm rot="10800000" flipH="1">
            <a:off x="726942" y="3647815"/>
            <a:ext cx="476100" cy="527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5" name="Shape 455"/>
          <p:cNvSpPr/>
          <p:nvPr/>
        </p:nvSpPr>
        <p:spPr>
          <a:xfrm>
            <a:off x="4407242" y="1193123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407242" y="3266429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407242" y="5355178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8830" y="2708789"/>
            <a:ext cx="375900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4318333" y="539004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318333" y="2627129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318333" y="4715878"/>
            <a:ext cx="1420800" cy="152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Shape 462"/>
          <p:cNvCxnSpPr>
            <a:stCxn id="448" idx="1"/>
            <a:endCxn id="460" idx="1"/>
          </p:cNvCxnSpPr>
          <p:nvPr/>
        </p:nvCxnSpPr>
        <p:spPr>
          <a:xfrm rot="10800000" flipH="1">
            <a:off x="3590323" y="3387191"/>
            <a:ext cx="728100" cy="33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3" name="Shape 463"/>
          <p:cNvCxnSpPr>
            <a:stCxn id="448" idx="1"/>
            <a:endCxn id="459" idx="1"/>
          </p:cNvCxnSpPr>
          <p:nvPr/>
        </p:nvCxnSpPr>
        <p:spPr>
          <a:xfrm rot="10800000" flipH="1">
            <a:off x="3590323" y="1299191"/>
            <a:ext cx="728100" cy="2121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64" name="Shape 464"/>
          <p:cNvCxnSpPr>
            <a:stCxn id="448" idx="1"/>
            <a:endCxn id="461" idx="1"/>
          </p:cNvCxnSpPr>
          <p:nvPr/>
        </p:nvCxnSpPr>
        <p:spPr>
          <a:xfrm>
            <a:off x="3590323" y="3420491"/>
            <a:ext cx="728100" cy="205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5" name="Shape 465"/>
          <p:cNvSpPr txBox="1"/>
          <p:nvPr/>
        </p:nvSpPr>
        <p:spPr>
          <a:xfrm>
            <a:off x="4407242" y="3524996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407242" y="5595440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407242" y="1421601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8830" y="618796"/>
            <a:ext cx="375900" cy="3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3212" y="4775622"/>
            <a:ext cx="375900" cy="3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 descr="http://hortonworks.com/wp-content/uploads/2014/08/kafka-logo-wid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5511" y="3157557"/>
            <a:ext cx="750300" cy="5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1203267" y="3210167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event log</a:t>
            </a:r>
          </a:p>
        </p:txBody>
      </p:sp>
      <p:pic>
        <p:nvPicPr>
          <p:cNvPr id="472" name="Shape 472" descr="http://s3.thinkaurelius.com/docs/titan/0.5.4/images/hdfs-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1240" y="705700"/>
            <a:ext cx="1008000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6553200" y="1193123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Shape 474"/>
          <p:cNvCxnSpPr>
            <a:endCxn id="473" idx="2"/>
          </p:cNvCxnSpPr>
          <p:nvPr/>
        </p:nvCxnSpPr>
        <p:spPr>
          <a:xfrm>
            <a:off x="5739000" y="1572923"/>
            <a:ext cx="81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475" name="Shape 4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92592" y="2768996"/>
            <a:ext cx="4347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6495142" y="3268067"/>
            <a:ext cx="1274100" cy="759600"/>
          </a:xfrm>
          <a:prstGeom prst="can">
            <a:avLst>
              <a:gd name="adj" fmla="val 25000"/>
            </a:avLst>
          </a:prstGeom>
          <a:solidFill>
            <a:srgbClr val="FDB21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Shape 477"/>
          <p:cNvCxnSpPr>
            <a:endCxn id="476" idx="2"/>
          </p:cNvCxnSpPr>
          <p:nvPr/>
        </p:nvCxnSpPr>
        <p:spPr>
          <a:xfrm rot="10800000" flipH="1">
            <a:off x="5739142" y="3647867"/>
            <a:ext cx="756000" cy="1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2423297" y="3780990"/>
            <a:ext cx="0" cy="2141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9" name="Shape 479"/>
          <p:cNvCxnSpPr/>
          <p:nvPr/>
        </p:nvCxnSpPr>
        <p:spPr>
          <a:xfrm rot="10800000">
            <a:off x="2423233" y="5922092"/>
            <a:ext cx="1895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Shape 480"/>
          <p:cNvCxnSpPr>
            <a:endCxn id="466" idx="3"/>
          </p:cNvCxnSpPr>
          <p:nvPr/>
        </p:nvCxnSpPr>
        <p:spPr>
          <a:xfrm rot="10800000">
            <a:off x="5681342" y="5800640"/>
            <a:ext cx="813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1" name="Shape 481"/>
          <p:cNvSpPr/>
          <p:nvPr/>
        </p:nvSpPr>
        <p:spPr>
          <a:xfrm>
            <a:off x="6501355" y="5382641"/>
            <a:ext cx="1267799" cy="839100"/>
          </a:xfrm>
          <a:prstGeom prst="rect">
            <a:avLst/>
          </a:prstGeom>
          <a:solidFill>
            <a:srgbClr val="2DA07E"/>
          </a:solidFill>
          <a:ln w="9525" cap="flat" cmpd="sng">
            <a:solidFill>
              <a:srgbClr val="2DA07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Query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000"/>
              <a:t>Native support for various workloads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518853" y="4863600"/>
            <a:ext cx="1725300" cy="604500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Flink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0261" y="1758941"/>
            <a:ext cx="2613900" cy="1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4">
            <a:alphaModFix/>
          </a:blip>
          <a:srcRect l="2030" t="24916" r="7823" b="20703"/>
          <a:stretch/>
        </p:blipFill>
        <p:spPr>
          <a:xfrm>
            <a:off x="5795857" y="1979178"/>
            <a:ext cx="2647800" cy="11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 descr="https://raw.githubusercontent.com/apache/flink/8db66cefc0810f8621e2042dbf073768db591284/docs/img/gelly-example-grap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2391" y="3855026"/>
            <a:ext cx="2354400" cy="14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 descr="Data-driven windowing semantic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850" y="3152125"/>
            <a:ext cx="3865500" cy="81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3015258" y="3928646"/>
            <a:ext cx="561300" cy="7302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4" name="Shape 494"/>
          <p:cNvCxnSpPr/>
          <p:nvPr/>
        </p:nvCxnSpPr>
        <p:spPr>
          <a:xfrm>
            <a:off x="4408275" y="3276325"/>
            <a:ext cx="10800" cy="12750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5" name="Shape 495"/>
          <p:cNvCxnSpPr/>
          <p:nvPr/>
        </p:nvCxnSpPr>
        <p:spPr>
          <a:xfrm flipH="1">
            <a:off x="4856857" y="2777534"/>
            <a:ext cx="939000" cy="18069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6" name="Shape 496"/>
          <p:cNvCxnSpPr/>
          <p:nvPr/>
        </p:nvCxnSpPr>
        <p:spPr>
          <a:xfrm flipH="1">
            <a:off x="5583987" y="4569800"/>
            <a:ext cx="1123800" cy="203700"/>
          </a:xfrm>
          <a:prstGeom prst="straightConnector1">
            <a:avLst/>
          </a:prstGeom>
          <a:noFill/>
          <a:ln w="38100" cap="flat" cmpd="sng">
            <a:solidFill>
              <a:srgbClr val="2DA07E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457204" y="2505931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Stream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2630261" y="1507009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683307" y="1609846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Machine Learning at scale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988932" y="3474237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Graph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0" dirty="0">
                <a:latin typeface="Arial"/>
                <a:ea typeface="Arial"/>
                <a:cs typeface="Arial"/>
                <a:sym typeface="Arial"/>
              </a:rPr>
              <a:t>Benefits of a streaming architecture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More real-time reaction to events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Robust continuous applications</a:t>
            </a:r>
          </a:p>
          <a:p>
            <a:pPr marR="0" lvl="1" indent="-347472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Continuous batch apps are duck-taped together from many tools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4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Process both real-time and historical data</a:t>
            </a:r>
          </a:p>
          <a:p>
            <a:pPr marR="0" lvl="1" indent="-347472" algn="l" rtl="0">
              <a:lnSpc>
                <a:spcPct val="115000"/>
              </a:lnSpc>
              <a:spcBef>
                <a:spcPts val="64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Using exactly the same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846</Words>
  <Application>Microsoft Macintosh PowerPoint</Application>
  <PresentationFormat>On-screen Show (4:3)</PresentationFormat>
  <Paragraphs>207</Paragraphs>
  <Slides>29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simple-light-2</vt:lpstr>
      <vt:lpstr>1_Office Theme</vt:lpstr>
      <vt:lpstr>1_Office Theme</vt:lpstr>
      <vt:lpstr>1_Office Theme</vt:lpstr>
      <vt:lpstr>PowerPoint Presentation</vt:lpstr>
      <vt:lpstr>What is Flink?</vt:lpstr>
      <vt:lpstr>PowerPoint Presentation</vt:lpstr>
      <vt:lpstr>(Distributed) streaming</vt:lpstr>
      <vt:lpstr>Stateful streaming</vt:lpstr>
      <vt:lpstr>Event-time streaming</vt:lpstr>
      <vt:lpstr>PowerPoint Presentation</vt:lpstr>
      <vt:lpstr>Native support for various workloads</vt:lpstr>
      <vt:lpstr>Benefits of a streaming architecture</vt:lpstr>
      <vt:lpstr>Accurate computation</vt:lpstr>
      <vt:lpstr>(Re)processing data (in batch)</vt:lpstr>
      <vt:lpstr>Unclear Batch Boundaries</vt:lpstr>
      <vt:lpstr>(Re)processing data (streaming)</vt:lpstr>
      <vt:lpstr>How does Flink execute my application?</vt:lpstr>
      <vt:lpstr>PowerPoint Presentation</vt:lpstr>
      <vt:lpstr>Parallelism</vt:lpstr>
      <vt:lpstr>Distributed Execution</vt:lpstr>
      <vt:lpstr>Deployment Options</vt:lpstr>
      <vt:lpstr>Local Execution</vt:lpstr>
      <vt:lpstr>Remote Execution</vt:lpstr>
      <vt:lpstr>YARN Job Mode </vt:lpstr>
      <vt:lpstr>YARN Session Mode </vt:lpstr>
      <vt:lpstr>Other Deployment Options</vt:lpstr>
      <vt:lpstr>Flink in the real world</vt:lpstr>
      <vt:lpstr>Flink community</vt:lpstr>
      <vt:lpstr>Flink Forward 2016</vt:lpstr>
      <vt:lpstr>Powered by Flink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6</cp:revision>
  <dcterms:modified xsi:type="dcterms:W3CDTF">2017-03-13T13:51:17Z</dcterms:modified>
</cp:coreProperties>
</file>