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90" r:id="rId10"/>
    <p:sldId id="267" r:id="rId11"/>
    <p:sldId id="268" r:id="rId12"/>
    <p:sldId id="269" r:id="rId13"/>
    <p:sldId id="270" r:id="rId14"/>
    <p:sldId id="271" r:id="rId15"/>
    <p:sldId id="278" r:id="rId16"/>
    <p:sldId id="273" r:id="rId17"/>
    <p:sldId id="274" r:id="rId18"/>
    <p:sldId id="275" r:id="rId19"/>
    <p:sldId id="291" r:id="rId20"/>
    <p:sldId id="277" r:id="rId21"/>
    <p:sldId id="272" r:id="rId22"/>
    <p:sldId id="280" r:id="rId23"/>
    <p:sldId id="281" r:id="rId24"/>
    <p:sldId id="293" r:id="rId25"/>
    <p:sldId id="282" r:id="rId26"/>
    <p:sldId id="283" r:id="rId27"/>
    <p:sldId id="284" r:id="rId28"/>
    <p:sldId id="285" r:id="rId29"/>
    <p:sldId id="286" r:id="rId30"/>
    <p:sldId id="296" r:id="rId31"/>
    <p:sldId id="294" r:id="rId32"/>
    <p:sldId id="295" r:id="rId33"/>
    <p:sldId id="292" r:id="rId34"/>
    <p:sldId id="288" r:id="rId35"/>
    <p:sldId id="287" r:id="rId36"/>
    <p:sldId id="289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40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0064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Folding</a:t>
            </a:r>
            <a:r>
              <a:rPr lang="en-US" baseline="0" dirty="0" smtClean="0"/>
              <a:t> has been deprecated, and will eventually be removed.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There’s also Kafka ingestion time (or stream storage time), which has the advantage (</a:t>
            </a:r>
            <a:r>
              <a:rPr lang="en-US" baseline="0" dirty="0" smtClean="0"/>
              <a:t>compared to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injestion</a:t>
            </a:r>
            <a:r>
              <a:rPr lang="en-US" baseline="0" dirty="0" smtClean="0"/>
              <a:t> time) of being consistent when replayed.</a:t>
            </a:r>
            <a:endParaRPr dirty="0"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8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2/dev/event_time.html" TargetMode="External"/><Relationship Id="rId4" Type="http://schemas.openxmlformats.org/officeDocument/2006/relationships/hyperlink" Target="https://ci.apache.org/projects/flink/flink-docs-release-1.2/dev/event_timestamps_watermarks.html" TargetMode="External"/><Relationship Id="rId5" Type="http://schemas.openxmlformats.org/officeDocument/2006/relationships/hyperlink" Target="https://ci.apache.org/projects/flink/flink-docs-release-1.2/dev/windows.html" TargetMode="External"/><Relationship Id="rId6" Type="http://schemas.openxmlformats.org/officeDocument/2006/relationships/hyperlink" Target="http://flink.apache.org/news/2015/12/04/Introducing-windows.html" TargetMode="External"/><Relationship Id="rId7" Type="http://schemas.openxmlformats.org/officeDocument/2006/relationships/hyperlink" Target="http://data-artisans.com/how-apache-flink-enables-new-streaming-applications-part-1/" TargetMode="External"/><Relationship Id="rId8" Type="http://schemas.openxmlformats.org/officeDocument/2006/relationships/hyperlink" Target="https://www.mapr.com/blog/essential-guide-streaming-first-processing-apache-flink" TargetMode="External"/><Relationship Id="rId9" Type="http://schemas.openxmlformats.org/officeDocument/2006/relationships/hyperlink" Target="http://data-artisans.com/session-windowing-in-flink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&amp;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" dirty="0"/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"/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"/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"/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"/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32075"/>
            <a:ext cx="8686800" cy="531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nput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“key”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new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MyReducingMax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reduce(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r1.value() &gt; r2.value() ?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r1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r2;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-US" sz="14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MyWindowFunction</a:t>
            </a:r>
            <a:r>
              <a:rPr lang="en-US" sz="14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apply(String key,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out) {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maxReadings.iterator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Tuple2&lt;Long,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window.getStart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90000"/>
              </a:lnSpc>
              <a:spcBef>
                <a:spcPts val="22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" dirty="0"/>
          </a:p>
        </p:txBody>
      </p:sp>
      <p:sp>
        <p:nvSpPr>
          <p:cNvPr id="241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7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8, 3, 9</a:t>
            </a: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"/>
          </a:p>
        </p:txBody>
      </p:sp>
      <p:sp>
        <p:nvSpPr>
          <p:cNvPr id="9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1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8, 3, 9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8, 3,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8,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19</a:t>
            </a:fld>
            <a:endParaRPr lang="en"/>
          </a:p>
        </p:txBody>
      </p:sp>
      <p:sp>
        <p:nvSpPr>
          <p:cNvPr id="8" name="Shape 241"/>
          <p:cNvSpPr txBox="1"/>
          <p:nvPr/>
        </p:nvSpPr>
        <p:spPr>
          <a:xfrm>
            <a:off x="5358970" y="2775031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  <p:sp>
        <p:nvSpPr>
          <p:cNvPr id="10" name="Shape 274"/>
          <p:cNvSpPr/>
          <p:nvPr/>
        </p:nvSpPr>
        <p:spPr>
          <a:xfrm>
            <a:off x="1485494" y="3291291"/>
            <a:ext cx="1378876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48"/>
          <p:cNvSpPr/>
          <p:nvPr/>
        </p:nvSpPr>
        <p:spPr>
          <a:xfrm>
            <a:off x="6498217" y="3258806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4"/>
          <p:cNvSpPr/>
          <p:nvPr/>
        </p:nvSpPr>
        <p:spPr>
          <a:xfrm>
            <a:off x="1126153" y="3291291"/>
            <a:ext cx="173821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5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"/>
          </a:p>
        </p:txBody>
      </p:sp>
      <p:sp>
        <p:nvSpPr>
          <p:cNvPr id="274" name="Shape 274"/>
          <p:cNvSpPr/>
          <p:nvPr/>
        </p:nvSpPr>
        <p:spPr>
          <a:xfrm>
            <a:off x="6498217" y="3272027"/>
            <a:ext cx="535997" cy="5475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45067" y="410617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14" name="Shape 273"/>
          <p:cNvSpPr/>
          <p:nvPr/>
        </p:nvSpPr>
        <p:spPr>
          <a:xfrm>
            <a:off x="5443026" y="3375625"/>
            <a:ext cx="570954" cy="32622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48"/>
          <p:cNvSpPr/>
          <p:nvPr/>
        </p:nvSpPr>
        <p:spPr>
          <a:xfrm>
            <a:off x="4357228" y="3272027"/>
            <a:ext cx="535997" cy="54759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en"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Windowed Streams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(reduceFunction)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functional reduce function to the window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b="0" i="0" u="none" strike="sng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lang="en" b="0" i="0" u="none" strike="sng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(initialVal, foldFunction)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sngStrike" cap="none" dirty="0">
                <a:solidFill>
                  <a:schemeClr val="dk1"/>
                </a:solidFill>
                <a:sym typeface="Calibri"/>
              </a:rPr>
              <a:t>Apply a functional fold function with a specified initial value to the window</a:t>
            </a:r>
          </a:p>
          <a:p>
            <a:pPr marL="342900" marR="0" lvl="0" indent="-342900" algn="l" rtl="0">
              <a:spcBef>
                <a:spcPts val="28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functions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16666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0" i="0" u="none" strike="noStrike" cap="none" dirty="0">
                <a:solidFill>
                  <a:srgbClr val="E46C0A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others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6769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endParaRPr sz="186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flexible, low-level window assignment scheme that can be used to implement custom windowing behaviors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useful if you explicitly specify triggering, otherwise nothing will happen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lang="en" sz="217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lang="en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lang="en" sz="2400" b="0" i="1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lang="en" sz="24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This part of the API requires a good understanding of the windowing mechanism!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Time Explicitly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23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784" y="2571750"/>
            <a:ext cx="8298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Avenir Next Regular"/>
              </a:rPr>
              <a:t>The </a:t>
            </a: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biggest change</a:t>
            </a:r>
            <a:r>
              <a:rPr lang="en-US" sz="3200" dirty="0" smtClean="0">
                <a:latin typeface="+mj-lt"/>
                <a:cs typeface="Avenir Next Regular"/>
              </a:rPr>
              <a:t> in moving from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dirty="0" smtClean="0">
                <a:latin typeface="+mj-lt"/>
                <a:cs typeface="Avenir Next Regular"/>
              </a:rPr>
              <a:t>batch to streaming is</a:t>
            </a:r>
            <a:br>
              <a:rPr lang="en-US" sz="3200" dirty="0" smtClean="0">
                <a:latin typeface="+mj-lt"/>
                <a:cs typeface="Avenir Next Regular"/>
              </a:rPr>
            </a:br>
            <a:r>
              <a:rPr lang="en-US" sz="3200" b="1" dirty="0">
                <a:solidFill>
                  <a:srgbClr val="2DA07E"/>
                </a:solidFill>
                <a:latin typeface="+mj-lt"/>
                <a:cs typeface="Avenir Next Regular"/>
              </a:rPr>
              <a:t>handling time explicitly</a:t>
            </a:r>
          </a:p>
        </p:txBody>
      </p:sp>
    </p:spTree>
    <p:extLst>
      <p:ext uri="{BB962C8B-B14F-4D97-AF65-F5344CB8AC3E}">
        <p14:creationId xmlns:p14="http://schemas.microsoft.com/office/powerpoint/2010/main" val="235837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1380694" y="2136610"/>
            <a:ext cx="6392090" cy="3136719"/>
            <a:chOff x="342287" y="1161296"/>
            <a:chExt cx="4726117" cy="2319196"/>
          </a:xfrm>
        </p:grpSpPr>
        <p:sp>
          <p:nvSpPr>
            <p:cNvPr id="312" name="Shape 312"/>
            <p:cNvSpPr/>
            <p:nvPr/>
          </p:nvSpPr>
          <p:spPr>
            <a:xfrm>
              <a:off x="1837609" y="1697211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837609" y="2434547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568822" y="2168140"/>
              <a:ext cx="563127" cy="683393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672703" y="1519147"/>
              <a:ext cx="360947" cy="529388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342287" y="1230546"/>
              <a:ext cx="1005487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84333" y="1230546"/>
              <a:ext cx="1036113" cy="20480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94943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936501" y="1161296"/>
              <a:ext cx="841737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3791419" y="1161296"/>
              <a:ext cx="1132493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94943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154950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154950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92110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207641" y="172402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392110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4207641" y="2479675"/>
              <a:ext cx="45718" cy="10343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287416" y="1690207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287416" y="2442726"/>
              <a:ext cx="152399" cy="17106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1938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193800" y="2525953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 flipH="1">
              <a:off x="1193800" y="1938602"/>
              <a:ext cx="542925" cy="50412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2562225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2562225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1837436" y="1707383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837436" y="2454446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3581400" y="1775739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3581400" y="2531390"/>
              <a:ext cx="51752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3581400" y="1809318"/>
              <a:ext cx="573549" cy="60471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 flipH="1">
              <a:off x="3581400" y="1938603"/>
              <a:ext cx="542925" cy="56579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412308" y="2986087"/>
              <a:ext cx="184653" cy="184653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4240818" y="2986087"/>
              <a:ext cx="184653" cy="184653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3020609" y="2986084"/>
              <a:ext cx="184653" cy="184653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32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3152550" y="3070883"/>
              <a:ext cx="707064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66650" y="3070883"/>
              <a:ext cx="496059" cy="3413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290339" y="3002615"/>
              <a:ext cx="778066" cy="4778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128785" y="1530629"/>
              <a:ext cx="1443213" cy="122672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rot="10800000" flipH="1">
              <a:off x="715879" y="2730909"/>
              <a:ext cx="129548" cy="25893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 rot="10800000" flipH="1">
              <a:off x="3303744" y="2652155"/>
              <a:ext cx="64774" cy="3248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4331781" y="2615339"/>
              <a:ext cx="148021" cy="3707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</p:grp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 Processing Time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26</a:t>
            </a:fld>
            <a:endParaRPr lang="en"/>
          </a:p>
        </p:txBody>
      </p:sp>
      <p:sp>
        <p:nvSpPr>
          <p:cNvPr id="389" name="Shape 389"/>
          <p:cNvSpPr/>
          <p:nvPr/>
        </p:nvSpPr>
        <p:spPr>
          <a:xfrm>
            <a:off x="622079" y="4084114"/>
            <a:ext cx="82288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0" name="Shape 390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1977</a:t>
            </a:r>
          </a:p>
        </p:txBody>
      </p:sp>
      <p:sp>
        <p:nvSpPr>
          <p:cNvPr id="391" name="Shape 391"/>
          <p:cNvSpPr/>
          <p:nvPr/>
        </p:nvSpPr>
        <p:spPr>
          <a:xfrm>
            <a:off x="174275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1980</a:t>
            </a:r>
          </a:p>
        </p:txBody>
      </p:sp>
      <p:sp>
        <p:nvSpPr>
          <p:cNvPr id="392" name="Shape 392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</a:p>
        </p:txBody>
      </p:sp>
      <p:sp>
        <p:nvSpPr>
          <p:cNvPr id="393" name="Shape 393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</a:p>
        </p:txBody>
      </p:sp>
      <p:sp>
        <p:nvSpPr>
          <p:cNvPr id="395" name="Shape 395"/>
          <p:cNvSpPr/>
          <p:nvPr/>
        </p:nvSpPr>
        <p:spPr>
          <a:xfrm>
            <a:off x="64958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</a:p>
        </p:txBody>
      </p:sp>
      <p:sp>
        <p:nvSpPr>
          <p:cNvPr id="396" name="Shape 396"/>
          <p:cNvSpPr/>
          <p:nvPr/>
        </p:nvSpPr>
        <p:spPr>
          <a:xfrm>
            <a:off x="77162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397" name="Shape 397"/>
          <p:cNvSpPr/>
          <p:nvPr/>
        </p:nvSpPr>
        <p:spPr>
          <a:xfrm rot="10800000" flipH="1">
            <a:off x="991079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398" name="Shape 398"/>
          <p:cNvSpPr/>
          <p:nvPr/>
        </p:nvSpPr>
        <p:spPr>
          <a:xfrm>
            <a:off x="355319" y="3322714"/>
            <a:ext cx="1270440" cy="5774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Hope</a:t>
            </a:r>
          </a:p>
        </p:txBody>
      </p:sp>
      <p:sp>
        <p:nvSpPr>
          <p:cNvPr id="399" name="Shape 399"/>
          <p:cNvSpPr/>
          <p:nvPr/>
        </p:nvSpPr>
        <p:spPr>
          <a:xfrm rot="10800000" flipH="1">
            <a:off x="2110319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0" name="Shape 400"/>
          <p:cNvSpPr/>
          <p:nvPr/>
        </p:nvSpPr>
        <p:spPr>
          <a:xfrm>
            <a:off x="1490040" y="3107434"/>
            <a:ext cx="128124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Strikes Back</a:t>
            </a:r>
          </a:p>
        </p:txBody>
      </p:sp>
      <p:sp>
        <p:nvSpPr>
          <p:cNvPr id="401" name="Shape 401"/>
          <p:cNvSpPr/>
          <p:nvPr/>
        </p:nvSpPr>
        <p:spPr>
          <a:xfrm>
            <a:off x="2693159" y="3107434"/>
            <a:ext cx="125820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Jedi</a:t>
            </a:r>
          </a:p>
        </p:txBody>
      </p:sp>
      <p:sp>
        <p:nvSpPr>
          <p:cNvPr id="402" name="Shape 402"/>
          <p:cNvSpPr/>
          <p:nvPr/>
        </p:nvSpPr>
        <p:spPr>
          <a:xfrm rot="10800000" flipH="1">
            <a:off x="3294360" y="39192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3" name="Shape 403"/>
          <p:cNvSpPr/>
          <p:nvPr/>
        </p:nvSpPr>
        <p:spPr>
          <a:xfrm>
            <a:off x="3863880" y="3107434"/>
            <a:ext cx="1363319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Phantom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Menace</a:t>
            </a:r>
          </a:p>
        </p:txBody>
      </p:sp>
      <p:sp>
        <p:nvSpPr>
          <p:cNvPr id="404" name="Shape 404"/>
          <p:cNvSpPr/>
          <p:nvPr/>
        </p:nvSpPr>
        <p:spPr>
          <a:xfrm rot="10800000" flipH="1">
            <a:off x="45075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5" name="Shape 405"/>
          <p:cNvSpPr/>
          <p:nvPr/>
        </p:nvSpPr>
        <p:spPr>
          <a:xfrm>
            <a:off x="5183280" y="3118234"/>
            <a:ext cx="116676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Clones</a:t>
            </a:r>
          </a:p>
        </p:txBody>
      </p:sp>
      <p:sp>
        <p:nvSpPr>
          <p:cNvPr id="406" name="Shape 406"/>
          <p:cNvSpPr/>
          <p:nvPr/>
        </p:nvSpPr>
        <p:spPr>
          <a:xfrm rot="10800000" flipH="1">
            <a:off x="5799960" y="390375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7" name="Shape 407"/>
          <p:cNvSpPr/>
          <p:nvPr/>
        </p:nvSpPr>
        <p:spPr>
          <a:xfrm>
            <a:off x="6265439" y="3107434"/>
            <a:ext cx="125208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Revenge of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Sith</a:t>
            </a:r>
          </a:p>
        </p:txBody>
      </p:sp>
      <p:sp>
        <p:nvSpPr>
          <p:cNvPr id="408" name="Shape 408"/>
          <p:cNvSpPr/>
          <p:nvPr/>
        </p:nvSpPr>
        <p:spPr>
          <a:xfrm rot="10800000" flipH="1">
            <a:off x="6876000" y="3907714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09" name="Shape 409"/>
          <p:cNvSpPr/>
          <p:nvPr/>
        </p:nvSpPr>
        <p:spPr>
          <a:xfrm>
            <a:off x="7424639" y="3118234"/>
            <a:ext cx="1343520" cy="79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VII</a:t>
            </a:r>
            <a:r>
              <a:rPr lang="en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Awakens</a:t>
            </a:r>
          </a:p>
        </p:txBody>
      </p:sp>
      <p:sp>
        <p:nvSpPr>
          <p:cNvPr id="410" name="Shape 410"/>
          <p:cNvSpPr/>
          <p:nvPr/>
        </p:nvSpPr>
        <p:spPr>
          <a:xfrm rot="10800000" flipH="1">
            <a:off x="8096760" y="3895835"/>
            <a:ext cx="359" cy="32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</p:sp>
      <p:sp>
        <p:nvSpPr>
          <p:cNvPr id="411" name="Shape 411"/>
          <p:cNvSpPr/>
          <p:nvPr/>
        </p:nvSpPr>
        <p:spPr>
          <a:xfrm rot="-5400000">
            <a:off x="4527000" y="-130796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-5400000" flipH="1">
            <a:off x="4527720" y="826835"/>
            <a:ext cx="390959" cy="825696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20160" dir="540000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56480" y="2254234"/>
            <a:ext cx="3120479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1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9759" y="5159794"/>
            <a:ext cx="35535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" sz="1800" b="0" i="1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079" y="1850315"/>
            <a:ext cx="1338120" cy="8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StreamTimeCharacteristic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StreamExecutionEnvironment env 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marR="0" lvl="0" indent="0" algn="l" rtl="0">
              <a:spcBef>
                <a:spcPts val="3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StreamExecutionEnvironment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lang="en" sz="1600" b="1" i="0" u="none" strike="noStrike" cap="non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env.setStreamTimeCharacteristic(TimeCharacteristic.IngestionTime);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1" u="none" strike="noStrike" cap="non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env.setStreamTimeCharacteristic(TimeCharacteristic.ProcessingTime);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Event Time has Consequences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time, Flink needs to know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extract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element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event time has elapsed that a time window should be 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triggered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364075"/>
            <a:ext cx="8461022" cy="4762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 mark th</a:t>
            </a:r>
            <a:r>
              <a:rPr lang="en-US" sz="2400" dirty="0" smtClean="0"/>
              <a:t>e progress of event time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data stream and carry a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i="1" dirty="0" smtClean="0">
                <a:solidFill>
                  <a:schemeClr val="accent2"/>
                </a:solidFill>
              </a:rPr>
              <a:t>W</a:t>
            </a:r>
            <a:r>
              <a:rPr lang="en-US" sz="2400" i="1" dirty="0" smtClean="0">
                <a:solidFill>
                  <a:schemeClr val="accent2"/>
                </a:solidFill>
              </a:rPr>
              <a:t>atermarks state </a:t>
            </a:r>
            <a:r>
              <a:rPr lang="en-US" sz="2400" i="1" dirty="0" smtClean="0">
                <a:solidFill>
                  <a:schemeClr val="accent2"/>
                </a:solidFill>
              </a:rPr>
              <a:t>that </a:t>
            </a:r>
            <a:r>
              <a:rPr lang="en-US" sz="2400" i="1" dirty="0" smtClean="0">
                <a:solidFill>
                  <a:schemeClr val="accent2"/>
                </a:solidFill>
              </a:rPr>
              <a:t>all earlier </a:t>
            </a:r>
            <a:r>
              <a:rPr lang="en-US" sz="2400" i="1" dirty="0" smtClean="0">
                <a:solidFill>
                  <a:schemeClr val="accent2"/>
                </a:solidFill>
              </a:rPr>
              <a:t>events </a:t>
            </a:r>
            <a:r>
              <a:rPr lang="en-US" sz="2400" i="1" dirty="0" smtClean="0">
                <a:solidFill>
                  <a:schemeClr val="accent2"/>
                </a:solidFill>
              </a:rPr>
              <a:t>have (probably) arrived</a:t>
            </a:r>
            <a:endParaRPr lang="en" sz="2400" b="0" i="1" u="none" strike="noStrike" cap="none" dirty="0">
              <a:solidFill>
                <a:schemeClr val="accent2"/>
              </a:solidFill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29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DataStreams are different from aggregations on DataSets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unbounded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/>
              <a:t>A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ggregations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sense on windowed streams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dirty="0" smtClean="0"/>
              <a:t>window is a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stream elements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364075"/>
            <a:ext cx="8555096" cy="4762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 mark th</a:t>
            </a:r>
            <a:r>
              <a:rPr lang="en-US" sz="2400" dirty="0" smtClean="0"/>
              <a:t>e progress of event time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data stream and carry a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i="1" dirty="0" smtClean="0">
                <a:solidFill>
                  <a:schemeClr val="accent2"/>
                </a:solidFill>
              </a:rPr>
              <a:t>W</a:t>
            </a:r>
            <a:r>
              <a:rPr lang="en-US" sz="2400" i="1" dirty="0" smtClean="0">
                <a:solidFill>
                  <a:schemeClr val="accent2"/>
                </a:solidFill>
              </a:rPr>
              <a:t>atermarks state </a:t>
            </a:r>
            <a:r>
              <a:rPr lang="en-US" sz="2400" i="1" dirty="0" smtClean="0">
                <a:solidFill>
                  <a:schemeClr val="accent2"/>
                </a:solidFill>
              </a:rPr>
              <a:t>that </a:t>
            </a:r>
            <a:r>
              <a:rPr lang="en-US" sz="2400" i="1" dirty="0" smtClean="0">
                <a:solidFill>
                  <a:schemeClr val="accent2"/>
                </a:solidFill>
              </a:rPr>
              <a:t>all earlier </a:t>
            </a:r>
            <a:r>
              <a:rPr lang="en-US" sz="2400" i="1" dirty="0" smtClean="0">
                <a:solidFill>
                  <a:schemeClr val="accent2"/>
                </a:solidFill>
              </a:rPr>
              <a:t>events </a:t>
            </a:r>
            <a:r>
              <a:rPr lang="en-US" sz="2400" i="1" dirty="0" smtClean="0">
                <a:solidFill>
                  <a:schemeClr val="accent2"/>
                </a:solidFill>
              </a:rPr>
              <a:t>have (probably) arrived</a:t>
            </a:r>
            <a:endParaRPr lang="en" sz="2400" b="0" i="1" u="none" strike="noStrike" cap="none" dirty="0">
              <a:solidFill>
                <a:schemeClr val="accent2"/>
              </a:solidFill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30</a:t>
            </a:fld>
            <a:endParaRPr lang="en"/>
          </a:p>
        </p:txBody>
      </p:sp>
      <p:grpSp>
        <p:nvGrpSpPr>
          <p:cNvPr id="66" name="Gruppieren 31"/>
          <p:cNvGrpSpPr/>
          <p:nvPr/>
        </p:nvGrpSpPr>
        <p:grpSpPr>
          <a:xfrm>
            <a:off x="1622346" y="5202532"/>
            <a:ext cx="5593126" cy="1315658"/>
            <a:chOff x="1670070" y="2643817"/>
            <a:chExt cx="5408195" cy="1272158"/>
          </a:xfrm>
        </p:grpSpPr>
        <p:sp>
          <p:nvSpPr>
            <p:cNvPr id="67" name="Rechteck 3"/>
            <p:cNvSpPr/>
            <p:nvPr/>
          </p:nvSpPr>
          <p:spPr>
            <a:xfrm>
              <a:off x="2067112" y="2643817"/>
              <a:ext cx="4614111" cy="4150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Pfeil nach rechts 4"/>
            <p:cNvSpPr/>
            <p:nvPr/>
          </p:nvSpPr>
          <p:spPr>
            <a:xfrm>
              <a:off x="1670070" y="2696977"/>
              <a:ext cx="318837" cy="31883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Pfeil nach rechts 5"/>
            <p:cNvSpPr/>
            <p:nvPr/>
          </p:nvSpPr>
          <p:spPr>
            <a:xfrm>
              <a:off x="6759428" y="2696977"/>
              <a:ext cx="318837" cy="31883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0" name="Gerader Verbinder 7"/>
            <p:cNvCxnSpPr/>
            <p:nvPr/>
          </p:nvCxnSpPr>
          <p:spPr>
            <a:xfrm>
              <a:off x="5008833" y="2643817"/>
              <a:ext cx="0" cy="427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hteck 8"/>
            <p:cNvSpPr/>
            <p:nvPr/>
          </p:nvSpPr>
          <p:spPr>
            <a:xfrm>
              <a:off x="6359379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2" name="Gerader Verbinder 9"/>
            <p:cNvCxnSpPr/>
            <p:nvPr/>
          </p:nvCxnSpPr>
          <p:spPr>
            <a:xfrm>
              <a:off x="2879243" y="2643817"/>
              <a:ext cx="0" cy="427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10"/>
            <p:cNvSpPr txBox="1"/>
            <p:nvPr/>
          </p:nvSpPr>
          <p:spPr>
            <a:xfrm>
              <a:off x="4765418" y="3106051"/>
              <a:ext cx="522926" cy="21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W(11)</a:t>
              </a:r>
              <a:endParaRPr lang="en-US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Textfeld 11"/>
            <p:cNvSpPr txBox="1"/>
            <p:nvPr/>
          </p:nvSpPr>
          <p:spPr>
            <a:xfrm>
              <a:off x="2617782" y="3106051"/>
              <a:ext cx="522926" cy="21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Rechteck 12"/>
            <p:cNvSpPr/>
            <p:nvPr/>
          </p:nvSpPr>
          <p:spPr>
            <a:xfrm>
              <a:off x="6082653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11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6" name="Rechteck 13"/>
            <p:cNvSpPr/>
            <p:nvPr/>
          </p:nvSpPr>
          <p:spPr>
            <a:xfrm>
              <a:off x="5658540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7" name="Rechteck 14"/>
            <p:cNvSpPr/>
            <p:nvPr/>
          </p:nvSpPr>
          <p:spPr>
            <a:xfrm>
              <a:off x="5399861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8" name="Rechteck 15"/>
            <p:cNvSpPr/>
            <p:nvPr/>
          </p:nvSpPr>
          <p:spPr>
            <a:xfrm>
              <a:off x="5047937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12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9" name="Rechteck 16"/>
            <p:cNvSpPr/>
            <p:nvPr/>
          </p:nvSpPr>
          <p:spPr>
            <a:xfrm>
              <a:off x="4698270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Rechteck 17"/>
            <p:cNvSpPr/>
            <p:nvPr/>
          </p:nvSpPr>
          <p:spPr>
            <a:xfrm>
              <a:off x="4362018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Rechteck 18"/>
            <p:cNvSpPr/>
            <p:nvPr/>
          </p:nvSpPr>
          <p:spPr>
            <a:xfrm>
              <a:off x="4084659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12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Rechteck 19"/>
            <p:cNvSpPr/>
            <p:nvPr/>
          </p:nvSpPr>
          <p:spPr>
            <a:xfrm>
              <a:off x="3815454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22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3" name="Rechteck 20"/>
            <p:cNvSpPr/>
            <p:nvPr/>
          </p:nvSpPr>
          <p:spPr>
            <a:xfrm>
              <a:off x="3061224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4" name="Rechteck 21"/>
            <p:cNvSpPr/>
            <p:nvPr/>
          </p:nvSpPr>
          <p:spPr>
            <a:xfrm>
              <a:off x="3368029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5" name="Rechteck 22"/>
            <p:cNvSpPr/>
            <p:nvPr/>
          </p:nvSpPr>
          <p:spPr>
            <a:xfrm>
              <a:off x="2562228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6" name="Rechteck 23"/>
            <p:cNvSpPr/>
            <p:nvPr/>
          </p:nvSpPr>
          <p:spPr>
            <a:xfrm>
              <a:off x="2191943" y="2758903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21</a:t>
              </a:r>
              <a:endParaRPr lang="en-US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7" name="Textfeld 24"/>
            <p:cNvSpPr txBox="1"/>
            <p:nvPr/>
          </p:nvSpPr>
          <p:spPr>
            <a:xfrm>
              <a:off x="3272274" y="3460282"/>
              <a:ext cx="865198" cy="23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8" name="Gerade Verbindung mit Pfeil 25"/>
            <p:cNvCxnSpPr/>
            <p:nvPr/>
          </p:nvCxnSpPr>
          <p:spPr>
            <a:xfrm flipH="1" flipV="1">
              <a:off x="3042303" y="3293600"/>
              <a:ext cx="330235" cy="166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26"/>
            <p:cNvCxnSpPr/>
            <p:nvPr/>
          </p:nvCxnSpPr>
          <p:spPr>
            <a:xfrm flipV="1">
              <a:off x="4096095" y="3289554"/>
              <a:ext cx="723558" cy="202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27"/>
            <p:cNvSpPr txBox="1"/>
            <p:nvPr/>
          </p:nvSpPr>
          <p:spPr>
            <a:xfrm>
              <a:off x="6216399" y="3341019"/>
              <a:ext cx="520085" cy="23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1" name="Textfeld 28"/>
            <p:cNvSpPr txBox="1"/>
            <p:nvPr/>
          </p:nvSpPr>
          <p:spPr>
            <a:xfrm>
              <a:off x="5192432" y="3684195"/>
              <a:ext cx="1234456" cy="231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timestamp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2" name="Gerade Verbindung mit Pfeil 29"/>
            <p:cNvCxnSpPr/>
            <p:nvPr/>
          </p:nvCxnSpPr>
          <p:spPr>
            <a:xfrm flipH="1" flipV="1">
              <a:off x="6479695" y="2967172"/>
              <a:ext cx="21054" cy="37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30"/>
            <p:cNvCxnSpPr>
              <a:stCxn id="91" idx="0"/>
            </p:cNvCxnSpPr>
            <p:nvPr/>
          </p:nvCxnSpPr>
          <p:spPr>
            <a:xfrm flipV="1">
              <a:off x="5809660" y="2892893"/>
              <a:ext cx="615647" cy="7913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6"/>
          <p:cNvGrpSpPr/>
          <p:nvPr/>
        </p:nvGrpSpPr>
        <p:grpSpPr>
          <a:xfrm>
            <a:off x="1622346" y="2872804"/>
            <a:ext cx="5593126" cy="1720261"/>
            <a:chOff x="1531359" y="985879"/>
            <a:chExt cx="5408195" cy="1663383"/>
          </a:xfrm>
        </p:grpSpPr>
        <p:sp>
          <p:nvSpPr>
            <p:cNvPr id="95" name="Rechteck 32"/>
            <p:cNvSpPr/>
            <p:nvPr/>
          </p:nvSpPr>
          <p:spPr>
            <a:xfrm>
              <a:off x="1928401" y="1367726"/>
              <a:ext cx="4614111" cy="41509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6" name="Pfeil nach rechts 33"/>
            <p:cNvSpPr/>
            <p:nvPr/>
          </p:nvSpPr>
          <p:spPr>
            <a:xfrm>
              <a:off x="1531359" y="1420886"/>
              <a:ext cx="318837" cy="31883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Pfeil nach rechts 34"/>
            <p:cNvSpPr/>
            <p:nvPr/>
          </p:nvSpPr>
          <p:spPr>
            <a:xfrm>
              <a:off x="6620717" y="1420886"/>
              <a:ext cx="318837" cy="318837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8" name="Textfeld 35"/>
            <p:cNvSpPr txBox="1"/>
            <p:nvPr/>
          </p:nvSpPr>
          <p:spPr>
            <a:xfrm>
              <a:off x="3346262" y="985879"/>
              <a:ext cx="1778401" cy="29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Stream </a:t>
              </a:r>
              <a:r>
                <a:rPr lang="en-US" sz="16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(in order)</a:t>
              </a:r>
              <a:endPara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9" name="Gerader Verbinder 36"/>
            <p:cNvCxnSpPr/>
            <p:nvPr/>
          </p:nvCxnSpPr>
          <p:spPr>
            <a:xfrm>
              <a:off x="4870122" y="1367726"/>
              <a:ext cx="0" cy="427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hteck 37"/>
            <p:cNvSpPr/>
            <p:nvPr/>
          </p:nvSpPr>
          <p:spPr>
            <a:xfrm>
              <a:off x="6220668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1" name="Gerader Verbinder 38"/>
            <p:cNvCxnSpPr/>
            <p:nvPr/>
          </p:nvCxnSpPr>
          <p:spPr>
            <a:xfrm>
              <a:off x="2740532" y="1367726"/>
              <a:ext cx="0" cy="427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feld 39"/>
            <p:cNvSpPr txBox="1"/>
            <p:nvPr/>
          </p:nvSpPr>
          <p:spPr>
            <a:xfrm>
              <a:off x="4618185" y="1829960"/>
              <a:ext cx="539968" cy="22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W(11)</a:t>
              </a:r>
              <a:endParaRPr lang="en-US" sz="105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3" name="Textfeld 40"/>
            <p:cNvSpPr txBox="1"/>
            <p:nvPr/>
          </p:nvSpPr>
          <p:spPr>
            <a:xfrm>
              <a:off x="2470549" y="1829960"/>
              <a:ext cx="539968" cy="22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W(20)</a:t>
              </a:r>
              <a:endParaRPr lang="en-US" sz="105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4" name="Textfeld 41"/>
            <p:cNvSpPr txBox="1"/>
            <p:nvPr/>
          </p:nvSpPr>
          <p:spPr>
            <a:xfrm>
              <a:off x="3103028" y="2179935"/>
              <a:ext cx="926269" cy="245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5" name="Gerade Verbindung mit Pfeil 42"/>
            <p:cNvCxnSpPr/>
            <p:nvPr/>
          </p:nvCxnSpPr>
          <p:spPr>
            <a:xfrm flipH="1" flipV="1">
              <a:off x="2903592" y="2013253"/>
              <a:ext cx="330235" cy="166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43"/>
            <p:cNvCxnSpPr/>
            <p:nvPr/>
          </p:nvCxnSpPr>
          <p:spPr>
            <a:xfrm flipV="1">
              <a:off x="3957384" y="2009207"/>
              <a:ext cx="723558" cy="202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44"/>
            <p:cNvSpPr/>
            <p:nvPr/>
          </p:nvSpPr>
          <p:spPr>
            <a:xfrm>
              <a:off x="5943942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8" name="Rechteck 45"/>
            <p:cNvSpPr/>
            <p:nvPr/>
          </p:nvSpPr>
          <p:spPr>
            <a:xfrm>
              <a:off x="5519829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9" name="Rechteck 46"/>
            <p:cNvSpPr/>
            <p:nvPr/>
          </p:nvSpPr>
          <p:spPr>
            <a:xfrm>
              <a:off x="5261150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0" name="Rechteck 47"/>
            <p:cNvSpPr/>
            <p:nvPr/>
          </p:nvSpPr>
          <p:spPr>
            <a:xfrm>
              <a:off x="4909226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11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1" name="Rechteck 48"/>
            <p:cNvSpPr/>
            <p:nvPr/>
          </p:nvSpPr>
          <p:spPr>
            <a:xfrm>
              <a:off x="4559559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2" name="Rechteck 49"/>
            <p:cNvSpPr/>
            <p:nvPr/>
          </p:nvSpPr>
          <p:spPr>
            <a:xfrm>
              <a:off x="4223307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3" name="Rechteck 50"/>
            <p:cNvSpPr/>
            <p:nvPr/>
          </p:nvSpPr>
          <p:spPr>
            <a:xfrm>
              <a:off x="3945948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4" name="Textfeld 51"/>
            <p:cNvSpPr txBox="1"/>
            <p:nvPr/>
          </p:nvSpPr>
          <p:spPr>
            <a:xfrm>
              <a:off x="6061356" y="2060672"/>
              <a:ext cx="552750" cy="245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  <a:endPara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5" name="Textfeld 52"/>
            <p:cNvSpPr txBox="1"/>
            <p:nvPr/>
          </p:nvSpPr>
          <p:spPr>
            <a:xfrm>
              <a:off x="5006143" y="2403848"/>
              <a:ext cx="1329611" cy="245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timestamp</a:t>
              </a:r>
              <a:endPara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16" name="Gerade Verbindung mit Pfeil 53"/>
            <p:cNvCxnSpPr>
              <a:endCxn id="100" idx="2"/>
            </p:cNvCxnSpPr>
            <p:nvPr/>
          </p:nvCxnSpPr>
          <p:spPr>
            <a:xfrm flipH="1" flipV="1">
              <a:off x="6340984" y="1686825"/>
              <a:ext cx="21054" cy="37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54"/>
            <p:cNvCxnSpPr>
              <a:stCxn id="115" idx="0"/>
            </p:cNvCxnSpPr>
            <p:nvPr/>
          </p:nvCxnSpPr>
          <p:spPr>
            <a:xfrm flipV="1">
              <a:off x="5670949" y="1612544"/>
              <a:ext cx="615647" cy="791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hteck 55"/>
            <p:cNvSpPr/>
            <p:nvPr/>
          </p:nvSpPr>
          <p:spPr>
            <a:xfrm>
              <a:off x="3676743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18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9" name="Rechteck 56"/>
            <p:cNvSpPr/>
            <p:nvPr/>
          </p:nvSpPr>
          <p:spPr>
            <a:xfrm>
              <a:off x="2922513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hteck 57"/>
            <p:cNvSpPr/>
            <p:nvPr/>
          </p:nvSpPr>
          <p:spPr>
            <a:xfrm>
              <a:off x="3229318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hteck 58"/>
            <p:cNvSpPr/>
            <p:nvPr/>
          </p:nvSpPr>
          <p:spPr>
            <a:xfrm>
              <a:off x="2423517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21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2" name="Rechteck 59"/>
            <p:cNvSpPr/>
            <p:nvPr/>
          </p:nvSpPr>
          <p:spPr>
            <a:xfrm>
              <a:off x="2053232" y="1482812"/>
              <a:ext cx="240631" cy="2040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23</a:t>
              </a:r>
              <a:endPara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23" name="Gerader Verbinder 61"/>
          <p:cNvCxnSpPr/>
          <p:nvPr/>
        </p:nvCxnSpPr>
        <p:spPr>
          <a:xfrm>
            <a:off x="940039" y="4654978"/>
            <a:ext cx="718146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62"/>
          <p:cNvSpPr txBox="1"/>
          <p:nvPr/>
        </p:nvSpPr>
        <p:spPr>
          <a:xfrm>
            <a:off x="3139957" y="4824443"/>
            <a:ext cx="2222566" cy="31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  <a:endParaRPr lang="en-US" sz="16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Watermarks in Parallel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2" name="Gruppieren 101"/>
          <p:cNvGrpSpPr/>
          <p:nvPr/>
        </p:nvGrpSpPr>
        <p:grpSpPr>
          <a:xfrm>
            <a:off x="2143954" y="1574397"/>
            <a:ext cx="6774267" cy="4317195"/>
            <a:chOff x="1293395" y="1272149"/>
            <a:chExt cx="4771108" cy="2873130"/>
          </a:xfrm>
        </p:grpSpPr>
        <p:sp>
          <p:nvSpPr>
            <p:cNvPr id="53" name="Ellipse 52"/>
            <p:cNvSpPr/>
            <p:nvPr/>
          </p:nvSpPr>
          <p:spPr>
            <a:xfrm>
              <a:off x="1299974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4" name="Ellipse 53"/>
            <p:cNvSpPr/>
            <p:nvPr/>
          </p:nvSpPr>
          <p:spPr>
            <a:xfrm>
              <a:off x="12933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5" name="Ellipse 54"/>
            <p:cNvSpPr/>
            <p:nvPr/>
          </p:nvSpPr>
          <p:spPr>
            <a:xfrm>
              <a:off x="2703095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6" name="Ellipse 55"/>
            <p:cNvSpPr/>
            <p:nvPr/>
          </p:nvSpPr>
          <p:spPr>
            <a:xfrm>
              <a:off x="2703095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map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57" name="Ellipse 56"/>
            <p:cNvSpPr/>
            <p:nvPr/>
          </p:nvSpPr>
          <p:spPr>
            <a:xfrm>
              <a:off x="4808120" y="1727278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(1)</a:t>
              </a:r>
            </a:p>
          </p:txBody>
        </p:sp>
        <p:sp>
          <p:nvSpPr>
            <p:cNvPr id="58" name="Ellipse 57"/>
            <p:cNvSpPr/>
            <p:nvPr/>
          </p:nvSpPr>
          <p:spPr>
            <a:xfrm>
              <a:off x="4808120" y="3080831"/>
              <a:ext cx="493294" cy="493294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window</a:t>
              </a:r>
              <a:b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(2)</a:t>
              </a:r>
            </a:p>
          </p:txBody>
        </p:sp>
        <p:sp>
          <p:nvSpPr>
            <p:cNvPr id="61" name="Pfeil nach rechts 60"/>
            <p:cNvSpPr/>
            <p:nvPr/>
          </p:nvSpPr>
          <p:spPr>
            <a:xfrm>
              <a:off x="1879087" y="1888200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Pfeil nach rechts 61"/>
            <p:cNvSpPr/>
            <p:nvPr/>
          </p:nvSpPr>
          <p:spPr>
            <a:xfrm>
              <a:off x="3264066" y="1888200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Pfeil nach rechts 62"/>
            <p:cNvSpPr/>
            <p:nvPr/>
          </p:nvSpPr>
          <p:spPr>
            <a:xfrm>
              <a:off x="1879087" y="3230223"/>
              <a:ext cx="738188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Pfeil nach rechts 63"/>
            <p:cNvSpPr/>
            <p:nvPr/>
          </p:nvSpPr>
          <p:spPr>
            <a:xfrm>
              <a:off x="3264066" y="3230223"/>
              <a:ext cx="1479384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Pfeil nach rechts 64"/>
            <p:cNvSpPr/>
            <p:nvPr/>
          </p:nvSpPr>
          <p:spPr>
            <a:xfrm rot="2073937">
              <a:off x="3121101" y="2547946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Pfeil nach rechts 65"/>
            <p:cNvSpPr/>
            <p:nvPr/>
          </p:nvSpPr>
          <p:spPr>
            <a:xfrm rot="19526063" flipV="1">
              <a:off x="3131278" y="2570479"/>
              <a:ext cx="1774662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075322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4557713" y="176387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307634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17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4622382" y="2167809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4622382" y="3367424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4706051" y="2891631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29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5180470" y="30444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180594" y="1672886"/>
              <a:ext cx="185737" cy="185737"/>
            </a:xfrm>
            <a:prstGeom prst="round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</a:t>
              </a:r>
            </a:p>
          </p:txBody>
        </p:sp>
        <p:cxnSp>
          <p:nvCxnSpPr>
            <p:cNvPr id="75" name="Gerader Verbinder 74"/>
            <p:cNvCxnSpPr/>
            <p:nvPr/>
          </p:nvCxnSpPr>
          <p:spPr>
            <a:xfrm>
              <a:off x="2371455" y="1836315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6" name="Textfeld 75"/>
            <p:cNvSpPr txBox="1"/>
            <p:nvPr/>
          </p:nvSpPr>
          <p:spPr>
            <a:xfrm>
              <a:off x="2147425" y="2082184"/>
              <a:ext cx="448059" cy="133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W(33)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7" name="Gerader Verbinder 76"/>
            <p:cNvCxnSpPr/>
            <p:nvPr/>
          </p:nvCxnSpPr>
          <p:spPr>
            <a:xfrm>
              <a:off x="3600019" y="2783403"/>
              <a:ext cx="144881" cy="1985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78" name="Gerader Verbinder 77"/>
            <p:cNvCxnSpPr/>
            <p:nvPr/>
          </p:nvCxnSpPr>
          <p:spPr>
            <a:xfrm>
              <a:off x="3798469" y="3171560"/>
              <a:ext cx="0" cy="28873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79" name="Textfeld 78"/>
            <p:cNvSpPr txBox="1"/>
            <p:nvPr/>
          </p:nvSpPr>
          <p:spPr>
            <a:xfrm>
              <a:off x="3330992" y="2611954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3560780" y="3436009"/>
              <a:ext cx="467477" cy="13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90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W(17)</a:t>
              </a:r>
              <a:endParaRPr lang="en-US" sz="9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216498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A|30</a:t>
              </a:r>
            </a:p>
          </p:txBody>
        </p:sp>
        <p:sp>
          <p:nvSpPr>
            <p:cNvPr id="82" name="Pfeil nach rechts 81"/>
            <p:cNvSpPr/>
            <p:nvPr/>
          </p:nvSpPr>
          <p:spPr>
            <a:xfrm>
              <a:off x="5353401" y="1888200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Pfeil nach rechts 82"/>
            <p:cNvSpPr/>
            <p:nvPr/>
          </p:nvSpPr>
          <p:spPr>
            <a:xfrm>
              <a:off x="5353401" y="3230223"/>
              <a:ext cx="278630" cy="171450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656359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B|31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3393783" y="2196514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C|30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4089483" y="242414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D|15</a:t>
              </a: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389893" y="287742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E|30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3979137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F|15</a:t>
              </a: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0958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G|18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2073341" y="3237269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H|20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928142" y="1873412"/>
              <a:ext cx="220692" cy="17145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K|35</a:t>
              </a: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927688" y="1378285"/>
              <a:ext cx="750363" cy="146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050" i="1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Watermark</a:t>
              </a:r>
              <a:endParaRPr lang="en-US" sz="12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3" name="Gerade Verbindung mit Pfeil 92"/>
            <p:cNvCxnSpPr>
              <a:stCxn id="92" idx="2"/>
            </p:cNvCxnSpPr>
            <p:nvPr/>
          </p:nvCxnSpPr>
          <p:spPr>
            <a:xfrm>
              <a:off x="2302869" y="1524624"/>
              <a:ext cx="68586" cy="285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4" name="Textfeld 93"/>
            <p:cNvSpPr txBox="1"/>
            <p:nvPr/>
          </p:nvSpPr>
          <p:spPr>
            <a:xfrm>
              <a:off x="5106540" y="3905816"/>
              <a:ext cx="957963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the operator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533326" y="1272149"/>
              <a:ext cx="891621" cy="23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[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id|timestamp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]</a:t>
              </a:r>
            </a:p>
          </p:txBody>
        </p:sp>
        <p:cxnSp>
          <p:nvCxnSpPr>
            <p:cNvPr id="96" name="Gerade Verbindung mit Pfeil 95"/>
            <p:cNvCxnSpPr/>
            <p:nvPr/>
          </p:nvCxnSpPr>
          <p:spPr>
            <a:xfrm flipH="1">
              <a:off x="3798469" y="1641481"/>
              <a:ext cx="20583" cy="20464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97" name="Gerade Verbindung mit Pfeil 96"/>
            <p:cNvCxnSpPr>
              <a:stCxn id="94" idx="0"/>
            </p:cNvCxnSpPr>
            <p:nvPr/>
          </p:nvCxnSpPr>
          <p:spPr>
            <a:xfrm flipH="1" flipV="1">
              <a:off x="5345530" y="3228405"/>
              <a:ext cx="239992" cy="6774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98" name="Freihandform 97"/>
            <p:cNvSpPr/>
            <p:nvPr/>
          </p:nvSpPr>
          <p:spPr>
            <a:xfrm>
              <a:off x="3205163" y="3224213"/>
              <a:ext cx="1928812" cy="881062"/>
            </a:xfrm>
            <a:custGeom>
              <a:avLst/>
              <a:gdLst>
                <a:gd name="connsiteX0" fmla="*/ 1928812 w 1928812"/>
                <a:gd name="connsiteY0" fmla="*/ 881062 h 881062"/>
                <a:gd name="connsiteX1" fmla="*/ 100012 w 1928812"/>
                <a:gd name="connsiteY1" fmla="*/ 376237 h 881062"/>
                <a:gd name="connsiteX2" fmla="*/ 0 w 1928812"/>
                <a:gd name="connsiteY2" fmla="*/ 0 h 88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8812" h="881062">
                  <a:moveTo>
                    <a:pt x="1928812" y="881062"/>
                  </a:moveTo>
                  <a:lnTo>
                    <a:pt x="100012" y="376237"/>
                  </a:ln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911074" y="2431448"/>
              <a:ext cx="1028948" cy="23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 sz="900" i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at input streams</a:t>
              </a:r>
              <a:endPara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0" name="Gerade Verbindung mit Pfeil 99"/>
            <p:cNvCxnSpPr/>
            <p:nvPr/>
          </p:nvCxnSpPr>
          <p:spPr>
            <a:xfrm flipH="1">
              <a:off x="4795418" y="2794077"/>
              <a:ext cx="426181" cy="56892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01" name="Gerade Verbindung mit Pfeil 100"/>
            <p:cNvCxnSpPr/>
            <p:nvPr/>
          </p:nvCxnSpPr>
          <p:spPr>
            <a:xfrm flipH="1">
              <a:off x="4883017" y="2749140"/>
              <a:ext cx="305857" cy="17452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</p:grpSp>
      <p:sp>
        <p:nvSpPr>
          <p:cNvPr id="103" name="Can 36"/>
          <p:cNvSpPr/>
          <p:nvPr/>
        </p:nvSpPr>
        <p:spPr>
          <a:xfrm rot="5400000">
            <a:off x="866658" y="1993314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Can 36"/>
          <p:cNvSpPr/>
          <p:nvPr/>
        </p:nvSpPr>
        <p:spPr>
          <a:xfrm rot="5400000">
            <a:off x="866658" y="4244977"/>
            <a:ext cx="394536" cy="1370203"/>
          </a:xfrm>
          <a:prstGeom prst="can">
            <a:avLst/>
          </a:prstGeom>
          <a:solidFill>
            <a:srgbClr val="FDB21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36" tIns="45718" rIns="91436" bIns="4571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2429651" y="3401117"/>
            <a:ext cx="1170678" cy="50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Watermark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5" name="Pfeil nach rechts 104"/>
          <p:cNvSpPr/>
          <p:nvPr/>
        </p:nvSpPr>
        <p:spPr>
          <a:xfrm>
            <a:off x="1730607" y="2481146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6" name="Pfeil nach rechts 105"/>
          <p:cNvSpPr/>
          <p:nvPr/>
        </p:nvSpPr>
        <p:spPr>
          <a:xfrm>
            <a:off x="1730607" y="4709788"/>
            <a:ext cx="392642" cy="41552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Abgerundetes Rechteck 107"/>
          <p:cNvSpPr/>
          <p:nvPr/>
        </p:nvSpPr>
        <p:spPr>
          <a:xfrm>
            <a:off x="1210796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09" name="Abgerundetes Rechteck 108"/>
          <p:cNvSpPr/>
          <p:nvPr/>
        </p:nvSpPr>
        <p:spPr>
          <a:xfrm>
            <a:off x="867760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|39</a:t>
            </a:r>
          </a:p>
        </p:txBody>
      </p:sp>
      <p:sp>
        <p:nvSpPr>
          <p:cNvPr id="110" name="Abgerundetes Rechteck 109"/>
          <p:cNvSpPr/>
          <p:nvPr/>
        </p:nvSpPr>
        <p:spPr>
          <a:xfrm>
            <a:off x="524724" y="2565135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|44</a:t>
            </a:r>
          </a:p>
        </p:txBody>
      </p:sp>
      <p:sp>
        <p:nvSpPr>
          <p:cNvPr id="111" name="Abgerundetes Rechteck 110"/>
          <p:cNvSpPr/>
          <p:nvPr/>
        </p:nvSpPr>
        <p:spPr>
          <a:xfrm>
            <a:off x="1210796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|22</a:t>
            </a:r>
          </a:p>
        </p:txBody>
      </p:sp>
      <p:sp>
        <p:nvSpPr>
          <p:cNvPr id="112" name="Abgerundetes Rechteck 111"/>
          <p:cNvSpPr/>
          <p:nvPr/>
        </p:nvSpPr>
        <p:spPr>
          <a:xfrm>
            <a:off x="867760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|23</a:t>
            </a:r>
          </a:p>
        </p:txBody>
      </p:sp>
      <p:sp>
        <p:nvSpPr>
          <p:cNvPr id="113" name="Abgerundetes Rechteck 112"/>
          <p:cNvSpPr/>
          <p:nvPr/>
        </p:nvSpPr>
        <p:spPr>
          <a:xfrm>
            <a:off x="524724" y="4810560"/>
            <a:ext cx="313350" cy="257622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kumimoji="0" 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|37</a:t>
            </a:r>
          </a:p>
        </p:txBody>
      </p:sp>
      <p:cxnSp>
        <p:nvCxnSpPr>
          <p:cNvPr id="114" name="Gerade Verbindung mit Pfeil 113"/>
          <p:cNvCxnSpPr/>
          <p:nvPr/>
        </p:nvCxnSpPr>
        <p:spPr>
          <a:xfrm>
            <a:off x="2914870" y="4007847"/>
            <a:ext cx="2175" cy="41111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115" name="Gerade Verbindung mit Pfeil 114"/>
          <p:cNvCxnSpPr/>
          <p:nvPr/>
        </p:nvCxnSpPr>
        <p:spPr>
          <a:xfrm flipH="1" flipV="1">
            <a:off x="2920299" y="2999509"/>
            <a:ext cx="1" cy="40160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 w="sm" len="sm"/>
          </a:ln>
          <a:effectLst/>
        </p:spPr>
      </p:cxnSp>
      <p:pic>
        <p:nvPicPr>
          <p:cNvPr id="116" name="Picture 2" descr="http://hortonworks.com/wp-content/uploads/2014/08/kafka-logo-wid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205" y="3477993"/>
            <a:ext cx="1103706" cy="73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3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Per-Kafka-Partition </a:t>
            </a:r>
            <a:r>
              <a:rPr lang="en-US" dirty="0"/>
              <a:t>Watermarks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7986" y="1987061"/>
            <a:ext cx="8198814" cy="2829130"/>
            <a:chOff x="487986" y="1896619"/>
            <a:chExt cx="7669810" cy="3356291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511737" y="1923742"/>
              <a:ext cx="5646059" cy="3298888"/>
              <a:chOff x="1293395" y="1672886"/>
              <a:chExt cx="4338636" cy="1901239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161862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33</a:t>
                </a:r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1618624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47425" y="2082184"/>
                <a:ext cx="448059" cy="133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3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900" i="1" dirty="0" smtClean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B|73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C|33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D|18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E|31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G|91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H|94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K|77</a:t>
                </a:r>
              </a:p>
            </p:txBody>
          </p:sp>
        </p:grpSp>
        <p:sp>
          <p:nvSpPr>
            <p:cNvPr id="103" name="Can 36"/>
            <p:cNvSpPr/>
            <p:nvPr/>
          </p:nvSpPr>
          <p:spPr>
            <a:xfrm rot="5400000">
              <a:off x="1146734" y="2038274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6" name="Can 36"/>
            <p:cNvSpPr/>
            <p:nvPr/>
          </p:nvSpPr>
          <p:spPr>
            <a:xfrm rot="5400000">
              <a:off x="1146734" y="4397198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8" name="Pfeil nach rechts 107"/>
            <p:cNvSpPr/>
            <p:nvPr/>
          </p:nvSpPr>
          <p:spPr>
            <a:xfrm>
              <a:off x="2098388" y="2183240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9" name="Pfeil nach rechts 108"/>
            <p:cNvSpPr/>
            <p:nvPr/>
          </p:nvSpPr>
          <p:spPr>
            <a:xfrm>
              <a:off x="2098388" y="4530043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654713" y="3268778"/>
              <a:ext cx="1072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Watermark</a:t>
              </a:r>
              <a:br>
                <a:rPr lang="en-US" dirty="0" smtClean="0"/>
              </a:br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146734" y="149649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05" name="Can 36"/>
            <p:cNvSpPr/>
            <p:nvPr/>
          </p:nvSpPr>
          <p:spPr>
            <a:xfrm rot="5400000">
              <a:off x="1146734" y="389345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 flipH="1">
              <a:off x="2073917" y="4088526"/>
              <a:ext cx="88410" cy="4279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>
              <a:off x="2073918" y="4088527"/>
              <a:ext cx="162394" cy="9965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6" y="3232940"/>
              <a:ext cx="1011585" cy="708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Abgerundetes Rechteck 119"/>
            <p:cNvSpPr/>
            <p:nvPr/>
          </p:nvSpPr>
          <p:spPr>
            <a:xfrm>
              <a:off x="1571378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|35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1220444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1220444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  <p:sp>
          <p:nvSpPr>
            <p:cNvPr id="123" name="Abgerundetes Rechteck 122"/>
            <p:cNvSpPr/>
            <p:nvPr/>
          </p:nvSpPr>
          <p:spPr>
            <a:xfrm>
              <a:off x="1571378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|89</a:t>
              </a:r>
            </a:p>
          </p:txBody>
        </p:sp>
        <p:cxnSp>
          <p:nvCxnSpPr>
            <p:cNvPr id="112" name="Gerade Verbindung mit Pfeil 111"/>
            <p:cNvCxnSpPr/>
            <p:nvPr/>
          </p:nvCxnSpPr>
          <p:spPr>
            <a:xfrm flipH="1" flipV="1">
              <a:off x="2065226" y="2749192"/>
              <a:ext cx="107108" cy="42974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3" name="Gerade Verbindung mit Pfeil 112"/>
            <p:cNvCxnSpPr/>
            <p:nvPr/>
          </p:nvCxnSpPr>
          <p:spPr>
            <a:xfrm flipH="1" flipV="1">
              <a:off x="2090855" y="2183240"/>
              <a:ext cx="169148" cy="10245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124" name="Abgerundetes Rechteck 123"/>
            <p:cNvSpPr/>
            <p:nvPr/>
          </p:nvSpPr>
          <p:spPr>
            <a:xfrm>
              <a:off x="1571378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1220444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|23</a:t>
              </a: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1220444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|99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1571378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kern="0" noProof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|97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81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Perfect</a:t>
            </a:r>
          </a:p>
          <a:p>
            <a:r>
              <a:rPr lang="en-US" dirty="0"/>
              <a:t> </a:t>
            </a:r>
            <a:r>
              <a:rPr lang="en-US" dirty="0" smtClean="0"/>
              <a:t>(Un)comfortably bounded by fixed delay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slow: results are delayed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 fast: some data is late</a:t>
            </a:r>
          </a:p>
          <a:p>
            <a:r>
              <a:rPr lang="en-US" dirty="0"/>
              <a:t> </a:t>
            </a:r>
            <a:r>
              <a:rPr lang="en-US" dirty="0" smtClean="0"/>
              <a:t>Heuristic</a:t>
            </a:r>
          </a:p>
        </p:txBody>
      </p:sp>
    </p:spTree>
    <p:extLst>
      <p:ext uri="{BB962C8B-B14F-4D97-AF65-F5344CB8AC3E}">
        <p14:creationId xmlns:p14="http://schemas.microsoft.com/office/powerpoint/2010/main" val="412978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57200"/>
            <a:r>
              <a:rPr lang="en-US" sz="2400" b="1" dirty="0" smtClean="0"/>
              <a:t>Pre</a:t>
            </a:r>
            <a:r>
              <a:rPr lang="en-US" sz="2400" b="1" dirty="0"/>
              <a:t>-defined</a:t>
            </a:r>
            <a:r>
              <a:rPr lang="en" sz="2400" b="1" dirty="0"/>
              <a:t> timestamp </a:t>
            </a:r>
            <a:r>
              <a:rPr lang="en" sz="2400" b="1" dirty="0" smtClean="0"/>
              <a:t>extractors</a:t>
            </a:r>
            <a:r>
              <a:rPr lang="en-US" sz="2400" b="1" dirty="0" smtClean="0"/>
              <a:t> / watermark emitters</a:t>
            </a:r>
            <a:endParaRPr lang="en" sz="2400" b="1" dirty="0"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592"/>
              </a:spcBef>
              <a:buFont typeface="Wingdings" charset="2"/>
              <a:buChar char="§"/>
            </a:pPr>
            <a:r>
              <a:rPr lang="en-US" sz="2800" dirty="0" err="1" smtClean="0">
                <a:solidFill>
                  <a:srgbClr val="558ED5"/>
                </a:solidFill>
              </a:rPr>
              <a:t>AscendingTimestampExtractor</a:t>
            </a:r>
            <a:endParaRPr lang="en-US" sz="2800" dirty="0" smtClean="0">
              <a:solidFill>
                <a:srgbClr val="558ED5"/>
              </a:solidFill>
            </a:endParaRPr>
          </a:p>
          <a:p>
            <a:pPr marL="804672" lvl="1" indent="-347472">
              <a:spcBef>
                <a:spcPts val="592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For special case when timestamps are in ascending order</a:t>
            </a:r>
          </a:p>
          <a:p>
            <a:pPr marL="804672" lvl="1" indent="-347472">
              <a:spcBef>
                <a:spcPts val="592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Font typeface="Wingdings" charset="2"/>
              <a:buChar char="§"/>
            </a:pPr>
            <a:r>
              <a:rPr lang="en-US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B</a:t>
            </a:r>
            <a:r>
              <a:rPr lang="en" sz="2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Calibri"/>
              </a:rPr>
              <a:t>oundedOutOfOrdernessTimestampExtractor</a:t>
            </a:r>
            <a:endParaRPr lang="en" sz="28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sym typeface="Calibri"/>
            </a:endParaRPr>
          </a:p>
          <a:p>
            <a:pPr marL="800100" marR="0" lvl="1" indent="-342900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</a:pPr>
            <a:r>
              <a:rPr lang="en" sz="2400" b="0" i="0" u="none" strike="noStrike" cap="none" dirty="0">
                <a:solidFill>
                  <a:schemeClr val="dk1"/>
                </a:solidFill>
                <a:sym typeface="Calibri"/>
              </a:rPr>
              <a:t>Periodically emits watermarks that lag a fixed amount of time behind the max timestamp seen so 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sym typeface="Calibri"/>
              </a:rPr>
              <a:t>far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34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lang="en-US" b="0" i="0" u="none" strike="noStrike" cap="none" dirty="0" smtClean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b="0" i="0" u="none" strike="noStrike" cap="none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88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b="0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400" b="0" i="0" u="none" strike="noStrike" cap="none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" sz="1400" b="0" i="0" u="none" strike="noStrike" cap="none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lang="en" sz="1400" b="0" i="0" u="none" strike="noStrike" cap="none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keyBy(...)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 lang="en-US" sz="14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class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BoundedOutOfOrdernessTimestampExtractor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TaxiRideTSExtractor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super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(MAX_EVENT_DELAY));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extractTimestamp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ride) {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ride.startTime.getMillis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360"/>
              </a:spcBef>
              <a:buSzPct val="2500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35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101818"/>
            </a:pPr>
            <a:r>
              <a:rPr lang="en-US" sz="2000" i="1" dirty="0" smtClean="0"/>
              <a:t>The </a:t>
            </a:r>
            <a:r>
              <a:rPr lang="en-US" sz="2000" i="1" dirty="0"/>
              <a:t>Dataflow Model: A Practical Approach to Balancing Correctness, Latency, and Cost in Massive-Scale, Unbounded, Out-of-Order Data </a:t>
            </a:r>
            <a:r>
              <a:rPr lang="en-US" sz="2000" i="1" dirty="0" smtClean="0"/>
              <a:t>Processing</a:t>
            </a:r>
          </a:p>
          <a:p>
            <a:pPr marL="400050" lvl="1" indent="0">
              <a:spcBef>
                <a:spcPts val="0"/>
              </a:spcBef>
              <a:buSzPct val="101818"/>
              <a:buNone/>
            </a:pPr>
            <a:r>
              <a:rPr lang="en-US" sz="1400" dirty="0" smtClean="0"/>
              <a:t>https://</a:t>
            </a:r>
            <a:r>
              <a:rPr lang="en-US" sz="1400" dirty="0" err="1" smtClean="0"/>
              <a:t>research.google.com</a:t>
            </a:r>
            <a:r>
              <a:rPr lang="en-US" sz="1400" dirty="0" smtClean="0"/>
              <a:t>/pubs/pub43864.html</a:t>
            </a:r>
            <a:endParaRPr lang="en-US" sz="1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endParaRPr lang="en-US" sz="2240"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lang="en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3"/>
              </a:rPr>
              <a:t>https://ci.apache.org/projects/flink/flink-docs-release-1.2/dev/event_time.html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4"/>
              </a:rPr>
              <a:t>https://ci.apache.org/projects/flink/flink-docs-release-1.2/dev/event_timestamps_watermarks.html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 dirty="0">
                <a:solidFill>
                  <a:schemeClr val="hlink"/>
                </a:solidFill>
                <a:hlinkClick r:id="rId5"/>
              </a:rPr>
              <a:t>https://ci.apache.org/projects/flink/flink-docs-release-1.2/dev/windows.html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None/>
            </a:pPr>
            <a:endParaRPr sz="22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http://flink.apache.org/news/2015/12/04/Introducing-windows.html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http://data-artisans.com/how-apache-flink-enables-new-streaming-applications-part-1/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https://www.mapr.com/blog/essential-guide-streaming-first-processing-apache-flink</a:t>
            </a:r>
          </a:p>
          <a:p>
            <a:pPr marL="742950" marR="0" lvl="1" indent="-273050" algn="l" rtl="0">
              <a:lnSpc>
                <a:spcPct val="80000"/>
              </a:lnSpc>
              <a:spcBef>
                <a:spcPts val="392"/>
              </a:spcBef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http://data-artisans.com/session-windowing-in-flink/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36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Sliding</a:t>
            </a: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" dirty="0"/>
          </a:p>
        </p:txBody>
      </p:sp>
      <p:pic>
        <p:nvPicPr>
          <p:cNvPr id="6" name="Shape 120" descr="Windows in Flin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27" y="3613037"/>
            <a:ext cx="4997180" cy="32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326" y="1173042"/>
            <a:ext cx="4997181" cy="312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829831" y="1909515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non-overlapping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4"/>
          <p:cNvSpPr txBox="1"/>
          <p:nvPr/>
        </p:nvSpPr>
        <p:spPr>
          <a:xfrm>
            <a:off x="4829831" y="4297269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ligned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length,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30" name="Shape 130" descr="Screen Shot 2016-08-28 at 18.52.37 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"/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229600" cy="3964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endParaRPr lang="en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18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       / keyed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vs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non-keyed windows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indow(</a:t>
            </a:r>
            <a:r>
              <a:rPr lang="mr-I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		   / “Assigner”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.trigger(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	   / each Assigner has a default Trigger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.evictor(</a:t>
            </a:r>
            <a:r>
              <a:rPr lang="mr-IN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          / default: no Evictor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800" dirty="0" err="1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allowedLateness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()   / default: zero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-US" sz="1800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.reduce/apply()      / window function</a:t>
            </a:r>
            <a:endParaRPr lang="en" sz="18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endParaRPr sz="18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lang="en" sz="222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35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lang="en" sz="259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lang="en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endParaRPr sz="2035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Non-keyed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</a:t>
            </a: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/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-US" sz="2000" dirty="0" err="1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000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indowAll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endParaRPr lang="en-US" sz="2000" b="0" i="0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857250" lvl="2" indent="0">
              <a:buClr>
                <a:srgbClr val="34AD9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42900">
              <a:spcBef>
                <a:spcPts val="640"/>
              </a:spcBef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stream.</a:t>
            </a:r>
            <a:r>
              <a:rPr lang="en" sz="2000" b="0" i="0" u="none" strike="noStrike" cap="none" dirty="0" smtClean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10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mr-IN" sz="20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"/>
          </a:p>
        </p:txBody>
      </p:sp>
      <p:sp>
        <p:nvSpPr>
          <p:cNvPr id="159" name="Shape 159"/>
          <p:cNvSpPr txBox="1"/>
          <p:nvPr/>
        </p:nvSpPr>
        <p:spPr>
          <a:xfrm>
            <a:off x="457200" y="1270086"/>
            <a:ext cx="8229600" cy="3810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DataStream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input =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nput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(“key”)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Time.minutes(1)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Clr>
                <a:srgbClr val="34AD91"/>
              </a:buClr>
              <a:buSzPct val="25000"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34AD91"/>
              </a:buClr>
              <a:buSzPct val="25000"/>
            </a:pP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300" dirty="0" err="1" smtClean="0">
                <a:latin typeface="Consolas"/>
                <a:ea typeface="Consolas"/>
                <a:cs typeface="Consolas"/>
                <a:sym typeface="Consolas"/>
              </a:rPr>
              <a:t>MyWastefulMax</a:t>
            </a:r>
            <a:r>
              <a:rPr lang="en-US" sz="13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input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" sz="1300" dirty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output </a:t>
            </a:r>
            <a:r>
              <a:rPr lang="en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lang="en-US" sz="1300" dirty="0" smtClean="0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dirty="0" smtClean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      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TimeWindow&gt; {                   </a:t>
            </a:r>
            <a:r>
              <a:rPr lang="en" sz="1300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 key,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TimeWindow window, 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Iterable&lt;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Collector&lt;Tuple3&lt;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Long, Integer&gt;&gt; out)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255"/>
              </a:spcBef>
              <a:buClr>
                <a:srgbClr val="34AD91"/>
              </a:buClr>
              <a:buSzPct val="25000"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SensorReading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  if (e.f1 &gt; max) max = e.f1;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Tuple1&lt;String&gt;key).f0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, window.getEnd(), 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3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2916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1300</Words>
  <Application>Microsoft Macintosh PowerPoint</Application>
  <PresentationFormat>On-screen Show (4:3)</PresentationFormat>
  <Paragraphs>421</Paragraphs>
  <Slides>36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1_Office Theme</vt:lpstr>
      <vt:lpstr>PowerPoint Presentation</vt:lpstr>
      <vt:lpstr>Windows and Aggregates</vt:lpstr>
      <vt:lpstr>Windows</vt:lpstr>
      <vt:lpstr>Tumbling and Sliding Windows</vt:lpstr>
      <vt:lpstr>Session Windows</vt:lpstr>
      <vt:lpstr>Specifying Windowing</vt:lpstr>
      <vt:lpstr>Predefined Keyed Windows</vt:lpstr>
      <vt:lpstr>Non-keyed Windows</vt:lpstr>
      <vt:lpstr>Aggregations on Windowed Streams</vt:lpstr>
      <vt:lpstr>Window State during Aggregation </vt:lpstr>
      <vt:lpstr>Window State during Aggregation </vt:lpstr>
      <vt:lpstr>Window State during Aggregation </vt:lpstr>
      <vt:lpstr>Window State during Aggregation </vt:lpstr>
      <vt:lpstr>Window State during Aggregation </vt:lpstr>
      <vt:lpstr>Incremental Window Aggregation</vt:lpstr>
      <vt:lpstr>Incremental Aggregation </vt:lpstr>
      <vt:lpstr>Incremental Aggregation </vt:lpstr>
      <vt:lpstr>Incremental Aggregation </vt:lpstr>
      <vt:lpstr>Incremental Aggregation </vt:lpstr>
      <vt:lpstr>Incremental Aggregation </vt:lpstr>
      <vt:lpstr>Operations on Windowed Streams</vt:lpstr>
      <vt:lpstr>Custom window logic</vt:lpstr>
      <vt:lpstr>Handling Time Explicitly</vt:lpstr>
      <vt:lpstr>PowerPoint Presentation</vt:lpstr>
      <vt:lpstr>Different Notions of Time</vt:lpstr>
      <vt:lpstr>Event Time vs Processing Time</vt:lpstr>
      <vt:lpstr>Setting the StreamTimeCharacteristic</vt:lpstr>
      <vt:lpstr>Choosing Event Time has Consequences</vt:lpstr>
      <vt:lpstr>Watermarks</vt:lpstr>
      <vt:lpstr>Watermarks</vt:lpstr>
      <vt:lpstr>Watermarks in Parallel</vt:lpstr>
      <vt:lpstr>Per-Kafka-Partition Watermarks</vt:lpstr>
      <vt:lpstr>Watermarking</vt:lpstr>
      <vt:lpstr>Pre-defined timestamp extractors / watermark emitters</vt:lpstr>
      <vt:lpstr>Example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40</cp:revision>
  <cp:lastPrinted>2017-03-13T14:23:31Z</cp:lastPrinted>
  <dcterms:modified xsi:type="dcterms:W3CDTF">2017-03-13T14:23:38Z</dcterms:modified>
</cp:coreProperties>
</file>