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8" r:id="rId2"/>
    <p:sldId id="263" r:id="rId3"/>
    <p:sldId id="271" r:id="rId4"/>
    <p:sldId id="264" r:id="rId5"/>
    <p:sldId id="259" r:id="rId6"/>
    <p:sldId id="272" r:id="rId7"/>
    <p:sldId id="291" r:id="rId8"/>
    <p:sldId id="292" r:id="rId9"/>
    <p:sldId id="289" r:id="rId10"/>
    <p:sldId id="290" r:id="rId11"/>
    <p:sldId id="295" r:id="rId12"/>
    <p:sldId id="293" r:id="rId13"/>
    <p:sldId id="294" r:id="rId14"/>
    <p:sldId id="273" r:id="rId15"/>
    <p:sldId id="274" r:id="rId16"/>
    <p:sldId id="266" r:id="rId17"/>
    <p:sldId id="267" r:id="rId18"/>
    <p:sldId id="278" r:id="rId19"/>
    <p:sldId id="279" r:id="rId20"/>
    <p:sldId id="275" r:id="rId21"/>
    <p:sldId id="276" r:id="rId22"/>
    <p:sldId id="277" r:id="rId23"/>
    <p:sldId id="280" r:id="rId24"/>
    <p:sldId id="281" r:id="rId25"/>
    <p:sldId id="282" r:id="rId26"/>
    <p:sldId id="260" r:id="rId27"/>
    <p:sldId id="283" r:id="rId28"/>
    <p:sldId id="286" r:id="rId29"/>
    <p:sldId id="268" r:id="rId30"/>
    <p:sldId id="285" r:id="rId31"/>
    <p:sldId id="287" r:id="rId32"/>
    <p:sldId id="288" r:id="rId33"/>
    <p:sldId id="269" r:id="rId34"/>
    <p:sldId id="27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</a:t>
            </a:r>
            <a:r>
              <a:rPr lang="en-US" sz="1600" dirty="0" err="1">
                <a:latin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9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Explain each transformation in detail</a:t>
            </a:r>
          </a:p>
          <a:p>
            <a:endParaRPr lang="en-US" dirty="0"/>
          </a:p>
          <a:p>
            <a:r>
              <a:rPr lang="en-US" dirty="0" smtClean="0"/>
              <a:t>Map</a:t>
            </a:r>
          </a:p>
          <a:p>
            <a:r>
              <a:rPr lang="en-US" dirty="0" err="1" smtClean="0"/>
              <a:t>FlatMap</a:t>
            </a:r>
            <a:endParaRPr lang="en-US" dirty="0" smtClean="0"/>
          </a:p>
          <a:p>
            <a:r>
              <a:rPr lang="en-US" dirty="0" smtClean="0"/>
              <a:t>Filter</a:t>
            </a:r>
          </a:p>
          <a:p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err="1" smtClean="0"/>
              <a:t>GroupReduce</a:t>
            </a:r>
            <a:endParaRPr lang="en-US" dirty="0" smtClean="0"/>
          </a:p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6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err="1" smtClean="0"/>
              <a:t>PoJos</a:t>
            </a:r>
            <a:r>
              <a:rPr lang="en-US" sz="2000" dirty="0" smtClean="0"/>
              <a:t> (Java classes)</a:t>
            </a:r>
          </a:p>
          <a:p>
            <a:pPr lvl="1"/>
            <a:r>
              <a:rPr lang="en-US" sz="2000" dirty="0" smtClean="0"/>
              <a:t>Case Classes (</a:t>
            </a:r>
            <a:r>
              <a:rPr lang="en-US" sz="2000" dirty="0" err="1" smtClean="0"/>
              <a:t>Scala</a:t>
            </a:r>
            <a:r>
              <a:rPr lang="en-US" sz="2000" dirty="0" smtClean="0"/>
              <a:t> only)</a:t>
            </a:r>
          </a:p>
          <a:p>
            <a:pPr lvl="1"/>
            <a:r>
              <a:rPr lang="en-US" sz="2000" dirty="0" smtClean="0"/>
              <a:t>Value (</a:t>
            </a:r>
            <a:r>
              <a:rPr lang="en-US" sz="2000" dirty="0" err="1" smtClean="0"/>
              <a:t>Flink</a:t>
            </a:r>
            <a:r>
              <a:rPr lang="en-US" sz="2000" dirty="0" smtClean="0"/>
              <a:t> interface)</a:t>
            </a:r>
          </a:p>
          <a:p>
            <a:pPr lvl="1"/>
            <a:r>
              <a:rPr lang="en-US" sz="2000" dirty="0" smtClean="0"/>
              <a:t>Writable (</a:t>
            </a:r>
            <a:r>
              <a:rPr lang="en-US" sz="2000" dirty="0" err="1" smtClean="0"/>
              <a:t>Hadoop</a:t>
            </a:r>
            <a:r>
              <a:rPr lang="en-US" sz="2000" dirty="0" smtClean="0"/>
              <a:t> interface)</a:t>
            </a:r>
          </a:p>
          <a:p>
            <a:pPr lvl="1"/>
            <a:r>
              <a:rPr lang="en-US" sz="2000" dirty="0" smtClean="0"/>
              <a:t>Generic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</a:p>
          <a:p>
            <a:pPr marL="0" lv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String&gt;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Tuple3&lt;String, String, Integer&gt;(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Integer, Boolean&gt;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6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for approx. 45-60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Reuse slides if possible</a:t>
            </a:r>
          </a:p>
          <a:p>
            <a:r>
              <a:rPr lang="en-US" dirty="0" smtClean="0"/>
              <a:t>All examples in Java</a:t>
            </a:r>
          </a:p>
          <a:p>
            <a:r>
              <a:rPr lang="en-US" dirty="0" smtClean="0"/>
              <a:t>Aim to make it interactive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104193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map(Integer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12057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DataSet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>
                <a:latin typeface="Menlo"/>
              </a:rPr>
              <a:t>&lt;Integer&gt; integers = </a:t>
            </a:r>
            <a:r>
              <a:rPr lang="en-US" sz="1800" dirty="0" err="1">
                <a:latin typeface="Menlo"/>
              </a:rPr>
              <a:t>env.fromElements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&lt;Integer&gt; filtered = 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latin typeface="Menlo"/>
              </a:rPr>
              <a:t>	</a:t>
            </a:r>
            <a:r>
              <a:rPr lang="en-US" sz="1800" dirty="0" err="1" smtClean="0">
                <a:latin typeface="Menlo"/>
              </a:rPr>
              <a:t>integers.filter</a:t>
            </a:r>
            <a:r>
              <a:rPr lang="en-US" sz="1800" dirty="0"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FilterFunction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filter(Integer value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Groupings and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DataSets</a:t>
            </a:r>
            <a:r>
              <a:rPr lang="en-US" dirty="0" smtClean="0"/>
              <a:t> can be split into groups</a:t>
            </a:r>
          </a:p>
          <a:p>
            <a:r>
              <a:rPr lang="en-US" dirty="0" smtClean="0"/>
              <a:t>Groups are defined using a common key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&lt;Tuple2&lt;String, Integer&gt;&gt; employees = ...</a:t>
            </a:r>
            <a:br>
              <a:rPr lang="en-US" sz="1800" dirty="0" smtClean="0">
                <a:latin typeface="Menlo"/>
              </a:rPr>
            </a:b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&lt;Integer, Integer&gt; = </a:t>
            </a:r>
            <a:r>
              <a:rPr lang="en-US" sz="1800" dirty="0" err="1" smtClean="0">
                <a:latin typeface="Menlo"/>
              </a:rPr>
              <a:t>employees.groupBy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// return a list of age groups with its counts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4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Integer&gt;, Tuple2&lt;Integer, Integer&gt;&gt;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Integer&gt;&gt; values,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       		   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&lt;Tuple2&lt;Integer, Integer&gt;&gt;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person : values)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5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Tuple2&lt;Integer, Integer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							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Joins two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&gt;&gt;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9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with join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006"/>
            <a:ext cx="8229600" cy="49443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21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// (title, author name)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&lt;String, String&gt;&gt;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=  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authors.join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.with(new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21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 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JoinFunction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String&gt;,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Tuple2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String&gt;&gt;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2100" dirty="0">
                <a:solidFill>
                  <a:srgbClr val="808000"/>
                </a:solidFill>
                <a:latin typeface="Menlo"/>
              </a:rPr>
            </a:br>
            <a:r>
              <a:rPr lang="en-US" sz="21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 join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&lt;Integer, String, String&gt; left,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 right)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return new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String&gt;(left.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, right.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CSV</a:t>
            </a:r>
          </a:p>
          <a:p>
            <a:r>
              <a:rPr lang="en-US" dirty="0" smtClean="0"/>
              <a:t>Collection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readTextFile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readCsvFile</a:t>
            </a:r>
            <a:r>
              <a:rPr lang="en-US" dirty="0" smtClean="0">
                <a:latin typeface="Menlo Regular"/>
                <a:cs typeface="Menlo Regular"/>
              </a:rPr>
              <a:t>(“/path/to/file”)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Collection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fromCollection</a:t>
            </a:r>
            <a:r>
              <a:rPr lang="en-US" dirty="0" smtClean="0">
                <a:latin typeface="Menlo Regular"/>
                <a:cs typeface="Menlo Regular"/>
              </a:rPr>
              <a:t>(collection)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fromElements</a:t>
            </a:r>
            <a:r>
              <a:rPr lang="en-US" dirty="0" smtClean="0">
                <a:latin typeface="Menlo Regular"/>
                <a:cs typeface="Menlo Regular"/>
              </a:rPr>
              <a:t>(1,2,3,4,5)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55703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 smtClean="0">
                <a:latin typeface="Menlo"/>
              </a:rPr>
              <a:t>env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>
                <a:latin typeface="Menlo"/>
              </a:rPr>
              <a:t>= </a:t>
            </a:r>
            <a:r>
              <a:rPr lang="en-US" sz="1400" dirty="0" err="1" smtClean="0">
                <a:latin typeface="Menlo"/>
              </a:rPr>
              <a:t>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  <a:br>
              <a:rPr lang="en-US" sz="1400" dirty="0">
                <a:latin typeface="Menlo"/>
              </a:rPr>
            </a:b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DataSet</a:t>
            </a:r>
            <a:r>
              <a:rPr lang="en-US" sz="1400" dirty="0" smtClean="0">
                <a:latin typeface="Menlo"/>
              </a:rPr>
              <a:t>&lt;String&gt; names = </a:t>
            </a:r>
            <a:r>
              <a:rPr lang="en-US" sz="1400" dirty="0" err="1" smtClean="0">
                <a:latin typeface="Menlo"/>
              </a:rPr>
              <a:t>env.fromElements</a:t>
            </a:r>
            <a:r>
              <a:rPr lang="en-US" sz="1400" dirty="0" smtClean="0"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400" dirty="0" smtClean="0">
                <a:latin typeface="Menlo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400" dirty="0" smtClean="0">
                <a:latin typeface="Menlo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4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4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400" dirty="0" smtClean="0">
                <a:latin typeface="Menlo"/>
              </a:rPr>
              <a:t>List&lt;String&gt; list = new </a:t>
            </a:r>
            <a:r>
              <a:rPr lang="en-US" sz="1400" dirty="0" err="1" smtClean="0">
                <a:latin typeface="Menlo"/>
              </a:rPr>
              <a:t>ArrayList</a:t>
            </a:r>
            <a:r>
              <a:rPr lang="en-US" sz="1400" dirty="0" smtClean="0">
                <a:latin typeface="Menlo"/>
              </a:rPr>
              <a:t>(); </a:t>
            </a:r>
          </a:p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(“Some”); </a:t>
            </a: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(“Example”); </a:t>
            </a: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(“Strings”);</a:t>
            </a: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dirty="0" err="1">
                <a:latin typeface="Menlo"/>
              </a:rPr>
              <a:t>DataSet</a:t>
            </a:r>
            <a:r>
              <a:rPr lang="en-US" sz="1400" dirty="0">
                <a:latin typeface="Menlo"/>
              </a:rPr>
              <a:t>&lt;String&gt; names = </a:t>
            </a:r>
            <a:r>
              <a:rPr lang="en-US" sz="1400" dirty="0" err="1" smtClean="0">
                <a:latin typeface="Menlo"/>
              </a:rPr>
              <a:t>env.fromCollection</a:t>
            </a:r>
            <a:r>
              <a:rPr lang="en-US" sz="1400" dirty="0" smtClean="0">
                <a:latin typeface="Menlo"/>
              </a:rPr>
              <a:t>(list);</a:t>
            </a:r>
          </a:p>
          <a:p>
            <a:pPr marL="0" indent="0">
              <a:buNone/>
            </a:pP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text file from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local or distributed file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system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”/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path/to/my/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textfile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a CSV file with three fields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&lt;Tuple3&lt;Integer, 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 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env.readCsvFile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“/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.types(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Integer.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a CSV file with five fields, taking only two of them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env.readCsvFile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“/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the/CSV/file"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take the first and the fourth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field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includeFields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"10010"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		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.types(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</a:t>
            </a:r>
            <a:r>
              <a:rPr lang="en-US" dirty="0"/>
              <a:t>, </a:t>
            </a:r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Overwrite Mode</a:t>
            </a:r>
          </a:p>
          <a:p>
            <a:pPr lvl="1"/>
            <a:r>
              <a:rPr lang="en-US" dirty="0" smtClean="0"/>
              <a:t>Parallel output (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Print</a:t>
            </a:r>
            <a:r>
              <a:rPr lang="en-US" dirty="0"/>
              <a:t>()</a:t>
            </a:r>
          </a:p>
          <a:p>
            <a:r>
              <a:rPr lang="en-US" dirty="0"/>
              <a:t>Collect()</a:t>
            </a:r>
          </a:p>
          <a:p>
            <a:endParaRPr lang="en-US" dirty="0"/>
          </a:p>
          <a:p>
            <a:r>
              <a:rPr lang="en-US" dirty="0"/>
              <a:t>Vs. lazy execution via </a:t>
            </a:r>
            <a:r>
              <a:rPr lang="en-US" dirty="0" err="1"/>
              <a:t>ExecEnv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2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</a:p>
          <a:p>
            <a:r>
              <a:rPr lang="en-US" dirty="0" smtClean="0"/>
              <a:t>All examples here 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Many concepts can be translated to the DataStream API</a:t>
            </a:r>
            <a:endParaRPr lang="en-US" dirty="0" smtClean="0"/>
          </a:p>
          <a:p>
            <a:r>
              <a:rPr lang="en-US" dirty="0" smtClean="0"/>
              <a:t>Documentation available </a:t>
            </a:r>
            <a:r>
              <a:rPr lang="en-US" dirty="0" smtClean="0"/>
              <a:t>at </a:t>
            </a:r>
            <a:r>
              <a:rPr lang="en-US" dirty="0" err="1" smtClean="0"/>
              <a:t>flink.apache.org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writeAsText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writeAsFormattedText</a:t>
            </a:r>
            <a:r>
              <a:rPr lang="en-US" dirty="0">
                <a:latin typeface="Menlo Regular"/>
                <a:cs typeface="Menlo Regular"/>
              </a:rPr>
              <a:t>(“/path/to/file</a:t>
            </a:r>
            <a:r>
              <a:rPr lang="en-US" dirty="0" smtClean="0">
                <a:latin typeface="Menlo Regular"/>
                <a:cs typeface="Menlo Regular"/>
              </a:rPr>
              <a:t>”, </a:t>
            </a:r>
            <a:r>
              <a:rPr lang="en-US" dirty="0" err="1" smtClean="0">
                <a:latin typeface="Menlo Regular"/>
                <a:cs typeface="Menlo Regular"/>
              </a:rPr>
              <a:t>formatFunction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writeAsCsv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smtClean="0">
                <a:latin typeface="Menlo Regular"/>
                <a:cs typeface="Menlo Regular"/>
              </a:rPr>
              <a:t>“/path/to/file”)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Return data to the Client</a:t>
            </a:r>
          </a:p>
          <a:p>
            <a:r>
              <a:rPr lang="en-US" dirty="0">
                <a:latin typeface="Menlo Regular"/>
                <a:cs typeface="Menlo Regular"/>
              </a:rPr>
              <a:t>Print()</a:t>
            </a:r>
          </a:p>
          <a:p>
            <a:r>
              <a:rPr lang="en-US" dirty="0">
                <a:latin typeface="Menlo Regular"/>
                <a:cs typeface="Menlo Regular"/>
              </a:rPr>
              <a:t>Collect()</a:t>
            </a:r>
          </a:p>
          <a:p>
            <a:r>
              <a:rPr lang="en-US" dirty="0">
                <a:latin typeface="Menlo Regular"/>
                <a:cs typeface="Menlo Regular"/>
              </a:rPr>
              <a:t>Count()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Lazily executed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&lt;…&gt; 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on the local file system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result.writeAsText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“/path/to/file"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and overwrite the file if it exists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.writeAsText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file”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FileSystem.WriteMode.</a:t>
            </a:r>
            <a:r>
              <a:rPr lang="en-US" sz="1600" b="1" i="1" dirty="0" err="1" smtClean="0">
                <a:solidFill>
                  <a:srgbClr val="660E7A"/>
                </a:solidFill>
                <a:latin typeface="Menlo"/>
              </a:rPr>
              <a:t>OVERWRITE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tuples as lines with pipe as the separator "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a|b|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c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”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this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wites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values as strings using a user-defined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TextFormatter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object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.writeAsFormattedText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TextFormatter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&lt;Tuple2&lt;Integer, Integer&gt;&gt;()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 format (Tuple2&lt;Integer, Integer&gt; value)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f1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- "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}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2" y="1474376"/>
            <a:ext cx="8524551" cy="46517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venir Book"/>
                <a:cs typeface="Avenir Book"/>
              </a:rPr>
              <a:t>Eagerly executed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&lt;Tuple2&lt;String, Integer&gt;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print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enlo"/>
              </a:rPr>
              <a:t>r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esult.print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// count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numberOfElements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result.count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collect</a:t>
            </a:r>
            <a:endParaRPr lang="en-US" sz="1600" i="1" dirty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List&lt;Tuple2&lt;String, Integer&gt; </a:t>
            </a:r>
            <a:r>
              <a:rPr lang="en-US" sz="1600" dirty="0" err="1" smtClean="0">
                <a:latin typeface="Menlo Regular"/>
                <a:cs typeface="Menlo Regular"/>
              </a:rPr>
              <a:t>materializedResults</a:t>
            </a:r>
            <a:r>
              <a:rPr lang="en-US" sz="1600" dirty="0" smtClean="0">
                <a:latin typeface="Menlo Regular"/>
                <a:cs typeface="Menlo Regular"/>
              </a:rPr>
              <a:t> = </a:t>
            </a:r>
            <a:r>
              <a:rPr lang="en-US" sz="1600" dirty="0" err="1" smtClean="0">
                <a:latin typeface="Menlo Regular"/>
                <a:cs typeface="Menlo Regular"/>
              </a:rPr>
              <a:t>result.collect</a:t>
            </a:r>
            <a:r>
              <a:rPr lang="en-US" sz="1600" dirty="0" smtClean="0">
                <a:latin typeface="Menlo Regular"/>
                <a:cs typeface="Menlo Regular"/>
              </a:rPr>
              <a:t>();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Source</a:t>
            </a:r>
          </a:p>
          <a:p>
            <a:endParaRPr lang="en-US" dirty="0" smtClean="0"/>
          </a:p>
          <a:p>
            <a:r>
              <a:rPr lang="en-US" dirty="0" smtClean="0"/>
              <a:t>Print()</a:t>
            </a:r>
          </a:p>
          <a:p>
            <a:endParaRPr lang="en-US" dirty="0"/>
          </a:p>
          <a:p>
            <a:r>
              <a:rPr lang="en-US" dirty="0" smtClean="0"/>
              <a:t>name()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full </a:t>
            </a:r>
            <a:r>
              <a:rPr lang="en-US" dirty="0" err="1" smtClean="0"/>
              <a:t>MapReduce</a:t>
            </a:r>
            <a:r>
              <a:rPr lang="en-US" dirty="0" smtClean="0"/>
              <a:t> example with </a:t>
            </a:r>
            <a:r>
              <a:rPr lang="en-US" dirty="0" err="1" smtClean="0"/>
              <a:t>groupReduce</a:t>
            </a:r>
            <a:r>
              <a:rPr lang="en-US" dirty="0" smtClean="0"/>
              <a:t>, </a:t>
            </a:r>
            <a:r>
              <a:rPr lang="en-US" dirty="0" err="1" smtClean="0"/>
              <a:t>execEnv</a:t>
            </a:r>
            <a:r>
              <a:rPr lang="en-US" dirty="0" smtClean="0"/>
              <a:t> + main()</a:t>
            </a:r>
          </a:p>
          <a:p>
            <a:endParaRPr lang="en-US" dirty="0"/>
          </a:p>
          <a:p>
            <a:r>
              <a:rPr lang="en-US" dirty="0" smtClean="0"/>
              <a:t>Explain in detail</a:t>
            </a:r>
          </a:p>
          <a:p>
            <a:pPr lvl="1"/>
            <a:r>
              <a:rPr lang="en-US" dirty="0" smtClean="0"/>
              <a:t>Structure of program</a:t>
            </a:r>
          </a:p>
          <a:p>
            <a:pPr lvl="1"/>
            <a:r>
              <a:rPr lang="en-US" dirty="0" err="1" smtClean="0"/>
              <a:t>ExecEnv</a:t>
            </a:r>
            <a:endParaRPr lang="en-US" dirty="0" smtClean="0"/>
          </a:p>
          <a:p>
            <a:pPr lvl="1"/>
            <a:r>
              <a:rPr lang="en-US" dirty="0" err="1" smtClean="0"/>
              <a:t>DataTypes</a:t>
            </a:r>
            <a:r>
              <a:rPr lang="en-US" dirty="0" smtClean="0"/>
              <a:t> (Only Tuples + Primitives)</a:t>
            </a:r>
          </a:p>
          <a:p>
            <a:pPr lvl="1"/>
            <a:r>
              <a:rPr lang="en-US" dirty="0" smtClean="0"/>
              <a:t>Keys (Only field position keys)</a:t>
            </a:r>
          </a:p>
          <a:p>
            <a:pPr lvl="1"/>
            <a:r>
              <a:rPr lang="en-US" dirty="0" smtClean="0"/>
              <a:t>Transformation &amp;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6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FF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802</Words>
  <Application>Microsoft Macintosh PowerPoint</Application>
  <PresentationFormat>On-screen Show (4:3)</PresentationFormat>
  <Paragraphs>269</Paragraphs>
  <Slides>34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1_Office Theme</vt:lpstr>
      <vt:lpstr>Apache Flink® Training</vt:lpstr>
      <vt:lpstr>PowerPoint Presentation</vt:lpstr>
      <vt:lpstr>DataSet API</vt:lpstr>
      <vt:lpstr>DataSet API by Example</vt:lpstr>
      <vt:lpstr>PowerPoint Presentation</vt:lpstr>
      <vt:lpstr>WordCount: main method</vt:lpstr>
      <vt:lpstr>Execution Environment</vt:lpstr>
      <vt:lpstr>DataSources</vt:lpstr>
      <vt:lpstr>Data types</vt:lpstr>
      <vt:lpstr>Transformations</vt:lpstr>
      <vt:lpstr>User functions</vt:lpstr>
      <vt:lpstr>DataSinks</vt:lpstr>
      <vt:lpstr>Execute!</vt:lpstr>
      <vt:lpstr>WordCount: Map</vt:lpstr>
      <vt:lpstr>WordCount: Reduce</vt:lpstr>
      <vt:lpstr>DataSet API Concepts</vt:lpstr>
      <vt:lpstr>Transformations</vt:lpstr>
      <vt:lpstr>Data Types</vt:lpstr>
      <vt:lpstr>Tuples</vt:lpstr>
      <vt:lpstr>Transformations: Map</vt:lpstr>
      <vt:lpstr>Transformations: Filter</vt:lpstr>
      <vt:lpstr>Groupings and Reduce</vt:lpstr>
      <vt:lpstr>GroupReduce</vt:lpstr>
      <vt:lpstr>Join</vt:lpstr>
      <vt:lpstr>Join with join function</vt:lpstr>
      <vt:lpstr>DataSources</vt:lpstr>
      <vt:lpstr>Data Sources</vt:lpstr>
      <vt:lpstr>Data Sources</vt:lpstr>
      <vt:lpstr>DataSinks</vt:lpstr>
      <vt:lpstr>Data Sinks</vt:lpstr>
      <vt:lpstr>Data Sinks</vt:lpstr>
      <vt:lpstr>Data Sinks</vt:lpstr>
      <vt:lpstr>Best Practices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262</cp:revision>
  <dcterms:created xsi:type="dcterms:W3CDTF">2015-01-22T00:00:06Z</dcterms:created>
  <dcterms:modified xsi:type="dcterms:W3CDTF">2015-06-02T09:14:13Z</dcterms:modified>
</cp:coreProperties>
</file>