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8" r:id="rId2"/>
    <p:sldId id="259" r:id="rId3"/>
    <p:sldId id="312" r:id="rId4"/>
    <p:sldId id="268" r:id="rId5"/>
    <p:sldId id="307" r:id="rId6"/>
    <p:sldId id="308" r:id="rId7"/>
    <p:sldId id="309" r:id="rId8"/>
    <p:sldId id="310" r:id="rId9"/>
    <p:sldId id="311" r:id="rId10"/>
    <p:sldId id="264" r:id="rId11"/>
    <p:sldId id="260" r:id="rId12"/>
    <p:sldId id="286" r:id="rId13"/>
    <p:sldId id="297" r:id="rId14"/>
    <p:sldId id="290" r:id="rId15"/>
    <p:sldId id="296" r:id="rId16"/>
    <p:sldId id="298" r:id="rId17"/>
    <p:sldId id="289" r:id="rId18"/>
    <p:sldId id="299" r:id="rId19"/>
    <p:sldId id="274" r:id="rId20"/>
    <p:sldId id="265" r:id="rId21"/>
    <p:sldId id="261" r:id="rId22"/>
    <p:sldId id="305" r:id="rId23"/>
    <p:sldId id="291" r:id="rId24"/>
    <p:sldId id="292" r:id="rId25"/>
    <p:sldId id="293" r:id="rId26"/>
    <p:sldId id="294" r:id="rId27"/>
    <p:sldId id="281" r:id="rId28"/>
    <p:sldId id="283" r:id="rId29"/>
    <p:sldId id="300" r:id="rId30"/>
    <p:sldId id="302" r:id="rId31"/>
    <p:sldId id="301" r:id="rId32"/>
    <p:sldId id="303" r:id="rId33"/>
    <p:sldId id="30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Just the concepts, no code!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Data </a:t>
            </a:r>
            <a:r>
              <a:rPr lang="en-US" dirty="0"/>
              <a:t>flows, DAGs</a:t>
            </a:r>
          </a:p>
          <a:p>
            <a:pPr fontAlgn="base"/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/>
              <a:t>/ DataStream</a:t>
            </a:r>
          </a:p>
          <a:p>
            <a:pPr fontAlgn="base"/>
            <a:r>
              <a:rPr lang="en-US" dirty="0"/>
              <a:t>Transformations</a:t>
            </a:r>
          </a:p>
          <a:p>
            <a:pPr fontAlgn="base"/>
            <a:r>
              <a:rPr lang="en-US" dirty="0"/>
              <a:t>Sources + </a:t>
            </a:r>
            <a:r>
              <a:rPr lang="en-US" dirty="0" smtClean="0"/>
              <a:t>Sinks</a:t>
            </a:r>
          </a:p>
          <a:p>
            <a:pPr fontAlgn="base"/>
            <a:r>
              <a:rPr lang="en-US" dirty="0" smtClean="0"/>
              <a:t>Parallelism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57200" y="3445652"/>
            <a:ext cx="8327290" cy="701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33673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24990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1607443" y="2015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24593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Google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516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17307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4094"/>
              </p:ext>
            </p:extLst>
          </p:nvPr>
        </p:nvGraphicFramePr>
        <p:xfrm>
          <a:off x="5529622" y="57341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87233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42044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9773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4408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fontAlgn="base"/>
            <a:r>
              <a:rPr lang="en-US" dirty="0"/>
              <a:t>Unified framework for scalable Stream &amp; Batch data processing</a:t>
            </a:r>
          </a:p>
          <a:p>
            <a:pPr fontAlgn="base"/>
            <a:r>
              <a:rPr lang="en-US" dirty="0"/>
              <a:t>Use cases</a:t>
            </a:r>
          </a:p>
          <a:p>
            <a:pPr fontAlgn="base"/>
            <a:r>
              <a:rPr lang="en-US" dirty="0"/>
              <a:t>High-level APIs + Libraries</a:t>
            </a:r>
          </a:p>
          <a:p>
            <a:pPr fontAlgn="base"/>
            <a:r>
              <a:rPr lang="en-US" dirty="0"/>
              <a:t>Scalable, efficient &amp; robust execution engine</a:t>
            </a:r>
          </a:p>
          <a:p>
            <a:pPr fontAlgn="base"/>
            <a:r>
              <a:rPr lang="en-US" dirty="0"/>
              <a:t>Integration with Hadoop ecosystem</a:t>
            </a:r>
          </a:p>
          <a:p>
            <a:pPr lvl="1" fontAlgn="base"/>
            <a:r>
              <a:rPr lang="en-US" dirty="0"/>
              <a:t>HDFS</a:t>
            </a:r>
          </a:p>
          <a:p>
            <a:pPr lvl="1" fontAlgn="base"/>
            <a:r>
              <a:rPr lang="en-US" dirty="0"/>
              <a:t>Yarn</a:t>
            </a:r>
          </a:p>
          <a:p>
            <a:pPr lvl="1" fontAlgn="base"/>
            <a:r>
              <a:rPr lang="en-US" dirty="0"/>
              <a:t>Hadoop IF/OF, </a:t>
            </a:r>
            <a:r>
              <a:rPr lang="en-US" dirty="0" smtClean="0"/>
              <a:t>functions</a:t>
            </a:r>
          </a:p>
          <a:p>
            <a:pPr fontAlgn="base"/>
            <a:r>
              <a:rPr lang="en-US" dirty="0" smtClean="0"/>
              <a:t>Stack figure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Overview </a:t>
            </a:r>
            <a:r>
              <a:rPr lang="en-US" dirty="0"/>
              <a:t>(client-master-worker)</a:t>
            </a:r>
          </a:p>
          <a:p>
            <a:pPr fontAlgn="base"/>
            <a:r>
              <a:rPr lang="en-US" dirty="0"/>
              <a:t>Client: Data flow instantiation &amp; optimization</a:t>
            </a:r>
          </a:p>
          <a:p>
            <a:pPr fontAlgn="base"/>
            <a:r>
              <a:rPr lang="en-US" dirty="0"/>
              <a:t>Master: Parallelization &amp; scheduling</a:t>
            </a:r>
          </a:p>
          <a:p>
            <a:pPr fontAlgn="base"/>
            <a:r>
              <a:rPr lang="en-US" dirty="0"/>
              <a:t>Worker: Execution</a:t>
            </a:r>
          </a:p>
          <a:p>
            <a:pPr lvl="1" fontAlgn="base"/>
            <a:r>
              <a:rPr lang="en-US" dirty="0"/>
              <a:t>Parallelization Model: Slots, Parallelism,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4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5"/>
          <p:cNvSpPr/>
          <p:nvPr/>
        </p:nvSpPr>
        <p:spPr>
          <a:xfrm>
            <a:off x="3688514" y="1567220"/>
            <a:ext cx="1793386" cy="1542474"/>
          </a:xfrm>
          <a:prstGeom prst="round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sp>
        <p:nvSpPr>
          <p:cNvPr id="12" name="Abgerundetes Rechteck 5"/>
          <p:cNvSpPr/>
          <p:nvPr/>
        </p:nvSpPr>
        <p:spPr>
          <a:xfrm>
            <a:off x="3800291" y="2418076"/>
            <a:ext cx="1593602" cy="510453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Optimizer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3" name="Abgerundetes Rechteck 5"/>
          <p:cNvSpPr/>
          <p:nvPr/>
        </p:nvSpPr>
        <p:spPr>
          <a:xfrm>
            <a:off x="3800291" y="1745192"/>
            <a:ext cx="1593602" cy="568891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Type extraction stack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972" y="2484967"/>
            <a:ext cx="1197294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8248" y="3349034"/>
            <a:ext cx="1844175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6616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8248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423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6514" y="4048023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152423" y="2834462"/>
            <a:ext cx="707549" cy="514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52423" y="4048023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4230336" y="4048023"/>
            <a:ext cx="1526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4262" y="4048023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59583" y="4048023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23666" y="4048023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695466" y="5370938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059583" y="489296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59583" y="504536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03758" y="4887086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3758" y="5039486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170186" y="3031267"/>
            <a:ext cx="707549" cy="510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258100" y="4892962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7762" y="4613826"/>
            <a:ext cx="1528592" cy="1017434"/>
            <a:chOff x="3373667" y="1260828"/>
            <a:chExt cx="1528592" cy="1017434"/>
          </a:xfrm>
        </p:grpSpPr>
        <p:sp>
          <p:nvSpPr>
            <p:cNvPr id="11" name="Rectangle 10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2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17357" y="4613826"/>
            <a:ext cx="2033867" cy="1017434"/>
            <a:chOff x="3373667" y="1260828"/>
            <a:chExt cx="2033867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4" y="1260828"/>
              <a:ext cx="1442014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361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Master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24689" y="3439201"/>
            <a:ext cx="1689589" cy="3207877"/>
            <a:chOff x="6241442" y="3439201"/>
            <a:chExt cx="1689589" cy="3207877"/>
          </a:xfrm>
        </p:grpSpPr>
        <p:grpSp>
          <p:nvGrpSpPr>
            <p:cNvPr id="18" name="Group 17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20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2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3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5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60" name="Straight Arrow Connector 59"/>
          <p:cNvCxnSpPr/>
          <p:nvPr/>
        </p:nvCxnSpPr>
        <p:spPr>
          <a:xfrm>
            <a:off x="2147230" y="4911180"/>
            <a:ext cx="1955349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051224" y="4029146"/>
            <a:ext cx="501976" cy="7132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3"/>
            <a:endCxn id="20" idx="3"/>
          </p:cNvCxnSpPr>
          <p:nvPr/>
        </p:nvCxnSpPr>
        <p:spPr>
          <a:xfrm flipV="1">
            <a:off x="6051224" y="4721588"/>
            <a:ext cx="473467" cy="205508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051224" y="5091602"/>
            <a:ext cx="501976" cy="326275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51224" y="5182620"/>
            <a:ext cx="501976" cy="9890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Parallelization: Create Execution Graph</a:t>
            </a:r>
          </a:p>
          <a:p>
            <a:r>
              <a:rPr lang="en-US" sz="3000" dirty="0" smtClean="0"/>
              <a:t>Scheduling: Assign tasks to task managers</a:t>
            </a:r>
          </a:p>
          <a:p>
            <a:r>
              <a:rPr lang="en-US" sz="3000" dirty="0" smtClean="0"/>
              <a:t>State tracking: 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9156" y="4352935"/>
            <a:ext cx="2033867" cy="1017434"/>
            <a:chOff x="3373667" y="1260828"/>
            <a:chExt cx="2033867" cy="1017434"/>
          </a:xfrm>
        </p:grpSpPr>
        <p:sp>
          <p:nvSpPr>
            <p:cNvPr id="7" name="Rectangle 6"/>
            <p:cNvSpPr/>
            <p:nvPr/>
          </p:nvSpPr>
          <p:spPr>
            <a:xfrm>
              <a:off x="3892424" y="1260828"/>
              <a:ext cx="1442014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045932" y="1389432"/>
              <a:ext cx="1361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Master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56985" y="3127907"/>
            <a:ext cx="1717763" cy="1817982"/>
            <a:chOff x="1366323" y="4469427"/>
            <a:chExt cx="2083467" cy="2252048"/>
          </a:xfrm>
        </p:grpSpPr>
        <p:grpSp>
          <p:nvGrpSpPr>
            <p:cNvPr id="19" name="Group 1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sz="1400" dirty="0" smtClean="0"/>
                  <a:t>Task Manager</a:t>
                </a:r>
                <a:endParaRPr lang="en-US" sz="14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</p:grpSp>
        <p:pic>
          <p:nvPicPr>
            <p:cNvPr id="2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66323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" name="Group 25"/>
          <p:cNvGrpSpPr/>
          <p:nvPr/>
        </p:nvGrpSpPr>
        <p:grpSpPr>
          <a:xfrm>
            <a:off x="5056985" y="4997907"/>
            <a:ext cx="1717763" cy="1817982"/>
            <a:chOff x="1366323" y="4469427"/>
            <a:chExt cx="2083467" cy="2252048"/>
          </a:xfrm>
        </p:grpSpPr>
        <p:grpSp>
          <p:nvGrpSpPr>
            <p:cNvPr id="27" name="Group 26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sz="1400" dirty="0" smtClean="0"/>
                  <a:t>Task Manager</a:t>
                </a:r>
                <a:endParaRPr lang="en-US" sz="14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</p:grpSp>
        <p:pic>
          <p:nvPicPr>
            <p:cNvPr id="2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66323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4" name="Straight Arrow Connector 33"/>
          <p:cNvCxnSpPr>
            <a:stCxn id="9" idx="3"/>
          </p:cNvCxnSpPr>
          <p:nvPr/>
        </p:nvCxnSpPr>
        <p:spPr>
          <a:xfrm flipV="1">
            <a:off x="3173023" y="4481539"/>
            <a:ext cx="1883962" cy="184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73023" y="4818605"/>
            <a:ext cx="1883962" cy="1537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257284"/>
            <a:ext cx="8229600" cy="621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1430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040450"/>
              <a:ext cx="1351832" cy="1411073"/>
              <a:chOff x="5343188" y="3338851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488698"/>
              <a:ext cx="1351832" cy="1411073"/>
              <a:chOff x="5343188" y="3338851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488698"/>
              <a:ext cx="1351832" cy="1411073"/>
              <a:chOff x="5343188" y="3338851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040450"/>
              <a:ext cx="1351832" cy="1411073"/>
              <a:chOff x="5343188" y="3338851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30840" y="2075538"/>
            <a:ext cx="1423384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YARN Cluster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Resource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</a:t>
            </a:r>
            <a:r>
              <a:rPr lang="en-US" dirty="0" smtClean="0"/>
              <a:t>on top of </a:t>
            </a:r>
            <a:r>
              <a:rPr lang="en-US" dirty="0" smtClean="0"/>
              <a:t>YARN</a:t>
            </a:r>
          </a:p>
          <a:p>
            <a:r>
              <a:rPr lang="en-US" dirty="0" smtClean="0"/>
              <a:t>Good YARN citizen</a:t>
            </a:r>
            <a:endParaRPr lang="en-US" dirty="0" smtClean="0"/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</a:t>
            </a:r>
            <a:r>
              <a:rPr lang="en-US" dirty="0" smtClean="0"/>
              <a:t>than Flink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9509</TotalTime>
  <Words>1113</Words>
  <Application>Microsoft Macintosh PowerPoint</Application>
  <PresentationFormat>On-screen Show (4:3)</PresentationFormat>
  <Paragraphs>465</Paragraphs>
  <Slides>34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Apache Flink® Training</vt:lpstr>
      <vt:lpstr>What is Flink?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What is a Flink Program?</vt:lpstr>
      <vt:lpstr>Flink stack</vt:lpstr>
      <vt:lpstr>DataSet</vt:lpstr>
      <vt:lpstr>Scaling out</vt:lpstr>
      <vt:lpstr>Scaling up</vt:lpstr>
      <vt:lpstr>DataStream</vt:lpstr>
      <vt:lpstr>Sources (selection)</vt:lpstr>
      <vt:lpstr>Sinks</vt:lpstr>
      <vt:lpstr>Hadoop Integration</vt:lpstr>
      <vt:lpstr>What’s the Lifecycle of a Program?</vt:lpstr>
      <vt:lpstr>Lifecycle of a Program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Fabian Hueske</cp:lastModifiedBy>
  <cp:revision>293</cp:revision>
  <dcterms:created xsi:type="dcterms:W3CDTF">2015-01-22T00:00:06Z</dcterms:created>
  <dcterms:modified xsi:type="dcterms:W3CDTF">2015-06-02T09:14:27Z</dcterms:modified>
  <cp:category/>
</cp:coreProperties>
</file>