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8" r:id="rId2"/>
    <p:sldId id="284" r:id="rId3"/>
    <p:sldId id="263" r:id="rId4"/>
    <p:sldId id="265" r:id="rId5"/>
    <p:sldId id="274" r:id="rId6"/>
    <p:sldId id="275" r:id="rId7"/>
    <p:sldId id="280" r:id="rId8"/>
    <p:sldId id="266" r:id="rId9"/>
    <p:sldId id="273" r:id="rId10"/>
    <p:sldId id="276" r:id="rId11"/>
    <p:sldId id="277" r:id="rId12"/>
    <p:sldId id="278" r:id="rId13"/>
    <p:sldId id="267" r:id="rId14"/>
    <p:sldId id="268" r:id="rId15"/>
    <p:sldId id="282" r:id="rId16"/>
    <p:sldId id="283" r:id="rId17"/>
    <p:sldId id="286" r:id="rId18"/>
    <p:sldId id="285" r:id="rId19"/>
    <p:sldId id="28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29/03/16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2458E-D3E8-174F-8467-44D405B74B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33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Closing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9004" y="6226328"/>
            <a:ext cx="176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June 3rd, 2015</a:t>
            </a:r>
            <a:endParaRPr lang="en-US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Gelly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API and library for Graph analysis</a:t>
            </a:r>
          </a:p>
          <a:p>
            <a:pPr lvl="1"/>
            <a:r>
              <a:rPr lang="en-US" dirty="0" smtClean="0"/>
              <a:t>Offers primitives for graph processing</a:t>
            </a:r>
          </a:p>
          <a:p>
            <a:pPr lvl="1"/>
            <a:r>
              <a:rPr lang="en-US" dirty="0" smtClean="0"/>
              <a:t>And graph processing algorithms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Builds on Java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pPr lvl="1"/>
            <a:r>
              <a:rPr lang="en-US" dirty="0" err="1" smtClean="0"/>
              <a:t>Scala</a:t>
            </a:r>
            <a:r>
              <a:rPr lang="en-US" dirty="0" smtClean="0"/>
              <a:t> </a:t>
            </a:r>
            <a:r>
              <a:rPr lang="en-US" dirty="0" err="1" smtClean="0"/>
              <a:t>DataSet</a:t>
            </a:r>
            <a:r>
              <a:rPr lang="en-US" dirty="0" smtClean="0"/>
              <a:t> API is </a:t>
            </a:r>
            <a:r>
              <a:rPr lang="en-US" dirty="0" err="1" smtClean="0"/>
              <a:t>WiP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Seamless integration with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Preprocess your data with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Transform into graph &amp; analyze</a:t>
            </a:r>
          </a:p>
          <a:p>
            <a:pPr lvl="1"/>
            <a:r>
              <a:rPr lang="en-US" dirty="0" smtClean="0"/>
              <a:t>Continue processing with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74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FlinkML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API and library for Machine Learning</a:t>
            </a:r>
          </a:p>
          <a:p>
            <a:pPr lvl="1"/>
            <a:r>
              <a:rPr lang="en-US" dirty="0" smtClean="0"/>
              <a:t>ML pipelines inspired by </a:t>
            </a:r>
            <a:r>
              <a:rPr lang="en-US" dirty="0" err="1" smtClean="0"/>
              <a:t>SciKitLearn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Comes with</a:t>
            </a:r>
          </a:p>
          <a:p>
            <a:pPr lvl="1"/>
            <a:r>
              <a:rPr lang="en-US" dirty="0" smtClean="0"/>
              <a:t>Building blocks for ML algorithms</a:t>
            </a:r>
          </a:p>
          <a:p>
            <a:pPr lvl="1"/>
            <a:r>
              <a:rPr lang="en-US" dirty="0" smtClean="0"/>
              <a:t>Implemented algorithms</a:t>
            </a:r>
          </a:p>
          <a:p>
            <a:pPr lvl="1"/>
            <a:endParaRPr lang="en-US" dirty="0"/>
          </a:p>
          <a:p>
            <a:r>
              <a:rPr lang="en-US" dirty="0" smtClean="0"/>
              <a:t>Seamless integration with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Preprocessing, mailing, etc.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Rapidly evolving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0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Write </a:t>
            </a:r>
            <a:r>
              <a:rPr lang="en-US" dirty="0" err="1" smtClean="0"/>
              <a:t>DataSet</a:t>
            </a:r>
            <a:r>
              <a:rPr lang="en-US" dirty="0" smtClean="0"/>
              <a:t> batch programs in Python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Runs on </a:t>
            </a:r>
            <a:r>
              <a:rPr lang="en-US" dirty="0" err="1" smtClean="0"/>
              <a:t>Flink’s</a:t>
            </a:r>
            <a:r>
              <a:rPr lang="en-US" dirty="0" smtClean="0"/>
              <a:t> robust runtime</a:t>
            </a:r>
          </a:p>
          <a:p>
            <a:pPr lvl="1"/>
            <a:r>
              <a:rPr lang="en-US" dirty="0" smtClean="0"/>
              <a:t>Memory-safe execution</a:t>
            </a:r>
          </a:p>
          <a:p>
            <a:pPr lvl="1"/>
            <a:r>
              <a:rPr lang="en-US" dirty="0" smtClean="0"/>
              <a:t>Out-of-core algorithms</a:t>
            </a:r>
          </a:p>
          <a:p>
            <a:pPr lvl="1"/>
            <a:endParaRPr lang="en-US" dirty="0"/>
          </a:p>
          <a:p>
            <a:r>
              <a:rPr lang="en-US" dirty="0" smtClean="0"/>
              <a:t>Data is handed to Python functions</a:t>
            </a:r>
          </a:p>
          <a:p>
            <a:pPr lvl="1"/>
            <a:r>
              <a:rPr lang="en-US" dirty="0" smtClean="0"/>
              <a:t>Similar to Hadoop Streaming</a:t>
            </a:r>
          </a:p>
          <a:p>
            <a:endParaRPr lang="en-US" dirty="0"/>
          </a:p>
          <a:p>
            <a:r>
              <a:rPr lang="en-US" dirty="0" smtClean="0"/>
              <a:t>Latest added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55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Data Analysis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88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Zeppelin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" name="Picture 1" descr="zeppel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85" y="1322672"/>
            <a:ext cx="6714389" cy="543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95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</a:t>
            </a:r>
            <a:r>
              <a:rPr lang="en-US" dirty="0" err="1" smtClean="0"/>
              <a:t>Repl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./bin/start-</a:t>
            </a:r>
            <a:r>
              <a:rPr lang="en-US" dirty="0" err="1" smtClean="0"/>
              <a:t>scala</a:t>
            </a:r>
            <a:r>
              <a:rPr lang="en-US" dirty="0" smtClean="0"/>
              <a:t>-</a:t>
            </a:r>
            <a:r>
              <a:rPr lang="en-US" dirty="0" err="1" smtClean="0"/>
              <a:t>shell.sh</a:t>
            </a:r>
            <a:endParaRPr lang="en-US" dirty="0" smtClean="0"/>
          </a:p>
          <a:p>
            <a:r>
              <a:rPr lang="en-US" dirty="0" smtClean="0"/>
              <a:t>Complete </a:t>
            </a:r>
            <a:r>
              <a:rPr lang="en-US" dirty="0" err="1" smtClean="0"/>
              <a:t>Scala</a:t>
            </a:r>
            <a:r>
              <a:rPr lang="en-US" dirty="0" smtClean="0"/>
              <a:t> API available</a:t>
            </a:r>
          </a:p>
          <a:p>
            <a:r>
              <a:rPr lang="en-US" dirty="0"/>
              <a:t>Syntax </a:t>
            </a:r>
            <a:r>
              <a:rPr lang="en-US" dirty="0" smtClean="0"/>
              <a:t>completion</a:t>
            </a:r>
          </a:p>
          <a:p>
            <a:r>
              <a:rPr lang="en-US" dirty="0" smtClean="0"/>
              <a:t>Build your jobs incrementally</a:t>
            </a:r>
            <a:endParaRPr lang="en-US" dirty="0"/>
          </a:p>
          <a:p>
            <a:r>
              <a:rPr lang="en-US" dirty="0" smtClean="0"/>
              <a:t>Upcoming: </a:t>
            </a:r>
            <a:r>
              <a:rPr lang="en-US" dirty="0"/>
              <a:t>Caching of intermediate results (WIP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023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final words…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487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&amp; how to ask?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Subscribe &amp; write to the user mailing list</a:t>
            </a:r>
          </a:p>
          <a:p>
            <a:pPr lvl="1"/>
            <a:r>
              <a:rPr lang="en-US" dirty="0" err="1" smtClean="0"/>
              <a:t>user@flink.apache.org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Post a question on </a:t>
            </a:r>
            <a:r>
              <a:rPr lang="en-US" dirty="0" err="1" smtClean="0"/>
              <a:t>stackoverflow</a:t>
            </a:r>
            <a:endParaRPr lang="en-US" dirty="0" smtClean="0"/>
          </a:p>
          <a:p>
            <a:pPr lvl="1"/>
            <a:r>
              <a:rPr lang="en-US" dirty="0" smtClean="0"/>
              <a:t>Tag with “</a:t>
            </a:r>
            <a:r>
              <a:rPr lang="en-US" dirty="0" err="1" smtClean="0"/>
              <a:t>flink</a:t>
            </a:r>
            <a:r>
              <a:rPr lang="en-US" dirty="0" smtClean="0"/>
              <a:t>”</a:t>
            </a:r>
          </a:p>
          <a:p>
            <a:pPr lvl="1"/>
            <a:endParaRPr lang="en-US" dirty="0"/>
          </a:p>
          <a:p>
            <a:r>
              <a:rPr lang="en-US" dirty="0" smtClean="0"/>
              <a:t>File bugs and issues in JIRA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issues.apache.org</a:t>
            </a:r>
            <a:r>
              <a:rPr lang="en-US" dirty="0"/>
              <a:t>/</a:t>
            </a:r>
            <a:r>
              <a:rPr lang="en-US" dirty="0" err="1"/>
              <a:t>jira</a:t>
            </a:r>
            <a:r>
              <a:rPr lang="en-US" dirty="0"/>
              <a:t>/browse/FLINK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76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86397" cy="898406"/>
          </a:xfrm>
        </p:spPr>
        <p:txBody>
          <a:bodyPr>
            <a:noAutofit/>
          </a:bodyPr>
          <a:lstStyle/>
          <a:p>
            <a:r>
              <a:rPr lang="en-US" sz="3600" dirty="0" smtClean="0"/>
              <a:t>Stay </a:t>
            </a:r>
            <a:r>
              <a:rPr lang="en-US" sz="3600" dirty="0"/>
              <a:t>in touch &amp; join the </a:t>
            </a:r>
            <a:r>
              <a:rPr lang="en-US" sz="3600" dirty="0" smtClean="0"/>
              <a:t>community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Subscribe to Flink a mailing list</a:t>
            </a:r>
          </a:p>
          <a:p>
            <a:pPr lvl="1"/>
            <a:r>
              <a:rPr lang="en-US" dirty="0" smtClean="0"/>
              <a:t>Announcements: 	</a:t>
            </a:r>
            <a:r>
              <a:rPr lang="en-US" dirty="0" err="1" smtClean="0"/>
              <a:t>news</a:t>
            </a:r>
            <a:r>
              <a:rPr lang="en-US" dirty="0" err="1"/>
              <a:t>@</a:t>
            </a:r>
            <a:r>
              <a:rPr lang="en-US" dirty="0" err="1" smtClean="0"/>
              <a:t>flink.apache.org</a:t>
            </a:r>
            <a:endParaRPr lang="en-US" dirty="0"/>
          </a:p>
          <a:p>
            <a:pPr lvl="1"/>
            <a:r>
              <a:rPr lang="en-US" dirty="0" smtClean="0"/>
              <a:t>User questions: 	</a:t>
            </a:r>
            <a:r>
              <a:rPr lang="en-US" dirty="0" err="1" smtClean="0"/>
              <a:t>users@flink.apache.org</a:t>
            </a:r>
            <a:endParaRPr lang="en-US" dirty="0" smtClean="0"/>
          </a:p>
          <a:p>
            <a:pPr lvl="1"/>
            <a:r>
              <a:rPr lang="en-US" dirty="0" smtClean="0"/>
              <a:t>Development:		</a:t>
            </a:r>
            <a:r>
              <a:rPr lang="en-US" dirty="0" err="1" smtClean="0"/>
              <a:t>dev@flink.apache.org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Follow @</a:t>
            </a:r>
            <a:r>
              <a:rPr lang="en-US" dirty="0" err="1" smtClean="0"/>
              <a:t>ApacheFlink</a:t>
            </a:r>
            <a:r>
              <a:rPr lang="en-US" dirty="0" smtClean="0"/>
              <a:t> on Twitter</a:t>
            </a:r>
          </a:p>
          <a:p>
            <a:endParaRPr lang="en-US" dirty="0"/>
          </a:p>
          <a:p>
            <a:r>
              <a:rPr lang="en-US" dirty="0" smtClean="0"/>
              <a:t>Get involved and improve Flink!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04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all for attending!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That’s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do?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Please grab a feedback form</a:t>
            </a:r>
          </a:p>
          <a:p>
            <a:pPr lvl="1"/>
            <a:r>
              <a:rPr lang="en-US" dirty="0" smtClean="0"/>
              <a:t>What did you like?</a:t>
            </a:r>
          </a:p>
          <a:p>
            <a:pPr lvl="1"/>
            <a:r>
              <a:rPr lang="en-US" dirty="0" smtClean="0"/>
              <a:t>What can be done better?</a:t>
            </a:r>
          </a:p>
          <a:p>
            <a:pPr lvl="1"/>
            <a:endParaRPr lang="en-US" dirty="0"/>
          </a:p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30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is much more!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Flink Streaming</a:t>
            </a:r>
          </a:p>
          <a:p>
            <a:endParaRPr lang="en-US" dirty="0"/>
          </a:p>
          <a:p>
            <a:r>
              <a:rPr lang="en-US" dirty="0" smtClean="0"/>
              <a:t>APIs &amp; libraries</a:t>
            </a:r>
          </a:p>
          <a:p>
            <a:pPr lvl="1"/>
            <a:endParaRPr lang="en-US" dirty="0"/>
          </a:p>
          <a:p>
            <a:r>
              <a:rPr lang="en-US" dirty="0" smtClean="0"/>
              <a:t>Interactive data analysis</a:t>
            </a:r>
          </a:p>
          <a:p>
            <a:endParaRPr lang="en-US" dirty="0" smtClean="0"/>
          </a:p>
          <a:p>
            <a:r>
              <a:rPr lang="en-US" dirty="0" smtClean="0"/>
              <a:t>Distributed cluster execution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639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Flink Streaming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12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DataStream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Abstraction is called DataStream</a:t>
            </a:r>
          </a:p>
          <a:p>
            <a:pPr lvl="1"/>
            <a:r>
              <a:rPr lang="en-US" dirty="0" smtClean="0"/>
              <a:t>Equivalent to </a:t>
            </a:r>
            <a:r>
              <a:rPr lang="en-US" dirty="0" err="1" smtClean="0"/>
              <a:t>DataSet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Many concepts are the same</a:t>
            </a:r>
          </a:p>
          <a:p>
            <a:pPr lvl="1"/>
            <a:r>
              <a:rPr lang="en-US" dirty="0" smtClean="0"/>
              <a:t>Many transformations</a:t>
            </a:r>
          </a:p>
          <a:p>
            <a:pPr lvl="1"/>
            <a:r>
              <a:rPr lang="en-US" dirty="0" smtClean="0"/>
              <a:t>User function interfaces</a:t>
            </a:r>
          </a:p>
          <a:p>
            <a:pPr lvl="1"/>
            <a:r>
              <a:rPr lang="en-US" dirty="0" smtClean="0"/>
              <a:t>Data types</a:t>
            </a:r>
          </a:p>
          <a:p>
            <a:endParaRPr lang="en-US" dirty="0" smtClean="0"/>
          </a:p>
          <a:p>
            <a:r>
              <a:rPr lang="en-US" dirty="0" smtClean="0"/>
              <a:t>Flexible window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619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A6C0-D1EA-B541-9291-94D96A48FFE6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3271" y="1597459"/>
            <a:ext cx="837384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String, 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3272" y="4547533"/>
            <a:ext cx="8373844" cy="18620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 lines: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DataStream[String]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env.fromSocketStream(...)</a:t>
            </a:r>
          </a:p>
          <a:p>
            <a:endParaRPr lang="en-US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lines.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{line =&gt; line.split(" ")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.map(word =&gt; 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(word,1))}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keyBy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word”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countWindow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(1000,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count”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.print()</a:t>
            </a:r>
          </a:p>
        </p:txBody>
      </p:sp>
      <p:sp>
        <p:nvSpPr>
          <p:cNvPr id="7" name="Rectangle 6"/>
          <p:cNvSpPr/>
          <p:nvPr/>
        </p:nvSpPr>
        <p:spPr>
          <a:xfrm>
            <a:off x="433271" y="2488700"/>
            <a:ext cx="8373844" cy="1585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 lines: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DataSet[String]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env.readTextFile(...)</a:t>
            </a:r>
          </a:p>
          <a:p>
            <a:endParaRPr lang="en-US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lines.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{line =&gt; line.split("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.map(word =&gt; 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(word,1))} 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"word"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"count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019" y="2100118"/>
            <a:ext cx="2518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DataSet API (batch):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37019" y="4168576"/>
            <a:ext cx="3458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DataStream API (streaming):</a:t>
            </a:r>
            <a:endParaRPr lang="en-US" sz="2000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457200" y="274638"/>
            <a:ext cx="7474685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Next Demi Bold"/>
                <a:ea typeface="+mj-ea"/>
                <a:cs typeface="Avenir Next Demi Bold"/>
              </a:defRPr>
            </a:lvl1pPr>
          </a:lstStyle>
          <a:p>
            <a:r>
              <a:rPr lang="de-DE" dirty="0" err="1"/>
              <a:t>Counting</a:t>
            </a:r>
            <a:r>
              <a:rPr lang="de-DE" dirty="0"/>
              <a:t> Words in Batch </a:t>
            </a:r>
            <a:r>
              <a:rPr lang="de-DE" dirty="0" err="1"/>
              <a:t>and</a:t>
            </a:r>
            <a:r>
              <a:rPr lang="de-DE" dirty="0"/>
              <a:t>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311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Flink’s</a:t>
            </a:r>
            <a:r>
              <a:rPr lang="en-US" dirty="0" smtClean="0"/>
              <a:t> APIs &amp; Libraries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310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 &amp; Libraries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4651788"/>
          </a:xfrm>
        </p:spPr>
        <p:txBody>
          <a:bodyPr>
            <a:normAutofit/>
          </a:bodyPr>
          <a:lstStyle/>
          <a:p>
            <a:r>
              <a:rPr lang="en-US" dirty="0" smtClean="0"/>
              <a:t>Flink offers more APIs than we covered</a:t>
            </a:r>
          </a:p>
          <a:p>
            <a:pPr lvl="1"/>
            <a:r>
              <a:rPr lang="en-US" dirty="0" err="1" smtClean="0"/>
              <a:t>DataSet</a:t>
            </a:r>
            <a:r>
              <a:rPr lang="en-US" dirty="0" smtClean="0"/>
              <a:t> API for batch processing</a:t>
            </a:r>
          </a:p>
          <a:p>
            <a:pPr lvl="1"/>
            <a:r>
              <a:rPr lang="en-US" dirty="0" smtClean="0"/>
              <a:t>DataStream Iterations</a:t>
            </a:r>
          </a:p>
          <a:p>
            <a:pPr lvl="1"/>
            <a:r>
              <a:rPr lang="en-US" dirty="0" smtClean="0"/>
              <a:t>Table API</a:t>
            </a:r>
            <a:endParaRPr lang="en-US" dirty="0"/>
          </a:p>
          <a:p>
            <a:pPr lvl="1"/>
            <a:r>
              <a:rPr lang="en-US" dirty="0" err="1" smtClean="0"/>
              <a:t>Gelly</a:t>
            </a:r>
            <a:endParaRPr lang="en-US" dirty="0" smtClean="0"/>
          </a:p>
          <a:p>
            <a:pPr lvl="1"/>
            <a:r>
              <a:rPr lang="en-US" dirty="0" err="1" smtClean="0"/>
              <a:t>FlinkML</a:t>
            </a:r>
            <a:endParaRPr lang="en-US" dirty="0" smtClean="0"/>
          </a:p>
          <a:p>
            <a:pPr lvl="1"/>
            <a:r>
              <a:rPr lang="en-US" dirty="0" smtClean="0"/>
              <a:t>Python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6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Iterations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dedicated iteration operators</a:t>
            </a:r>
          </a:p>
          <a:p>
            <a:pPr lvl="1"/>
            <a:r>
              <a:rPr lang="en-US" dirty="0" smtClean="0"/>
              <a:t>Bulk iterations are similar to for-loops</a:t>
            </a:r>
          </a:p>
          <a:p>
            <a:pPr lvl="1"/>
            <a:r>
              <a:rPr lang="en-US" dirty="0" smtClean="0"/>
              <a:t>Delta iterations are very efficient for certain types of problems (graphs!)</a:t>
            </a:r>
          </a:p>
          <a:p>
            <a:pPr lvl="1"/>
            <a:endParaRPr lang="en-US" dirty="0"/>
          </a:p>
          <a:p>
            <a:r>
              <a:rPr lang="en-US" dirty="0" smtClean="0"/>
              <a:t>Flink executes iterations natively</a:t>
            </a:r>
          </a:p>
          <a:p>
            <a:pPr lvl="1"/>
            <a:r>
              <a:rPr lang="en-US" dirty="0" smtClean="0"/>
              <a:t>Operators are scheduled once and maintain state</a:t>
            </a:r>
          </a:p>
          <a:p>
            <a:pPr lvl="1"/>
            <a:r>
              <a:rPr lang="en-US" dirty="0" smtClean="0"/>
              <a:t>Data flows in cycles</a:t>
            </a:r>
          </a:p>
          <a:p>
            <a:pPr lvl="1"/>
            <a:r>
              <a:rPr lang="en-US" dirty="0" smtClean="0"/>
              <a:t>Static parts of a loop are optimized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6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5028</TotalTime>
  <Words>552</Words>
  <Application>Microsoft Macintosh PowerPoint</Application>
  <PresentationFormat>On-screen Show (4:3)</PresentationFormat>
  <Paragraphs>147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Apache Flink® Training</vt:lpstr>
      <vt:lpstr>How did we do?</vt:lpstr>
      <vt:lpstr>There is much more!</vt:lpstr>
      <vt:lpstr>Flink Streaming</vt:lpstr>
      <vt:lpstr>DataStream API</vt:lpstr>
      <vt:lpstr>PowerPoint Presentation</vt:lpstr>
      <vt:lpstr>Flink’s APIs &amp; Libraries</vt:lpstr>
      <vt:lpstr>APIs &amp; Libraries</vt:lpstr>
      <vt:lpstr>DataSet Iterations</vt:lpstr>
      <vt:lpstr>Gelly</vt:lpstr>
      <vt:lpstr>FlinkML</vt:lpstr>
      <vt:lpstr>Python DataSet API</vt:lpstr>
      <vt:lpstr>Interactive Data Analysis</vt:lpstr>
      <vt:lpstr>Apache Zeppelin</vt:lpstr>
      <vt:lpstr>Scala Repl</vt:lpstr>
      <vt:lpstr>Some final words…</vt:lpstr>
      <vt:lpstr>Who &amp; how to ask?</vt:lpstr>
      <vt:lpstr>Stay in touch &amp; join the community</vt:lpstr>
      <vt:lpstr>Thank you all for attending!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Max</cp:lastModifiedBy>
  <cp:revision>233</cp:revision>
  <dcterms:created xsi:type="dcterms:W3CDTF">2015-01-22T00:00:06Z</dcterms:created>
  <dcterms:modified xsi:type="dcterms:W3CDTF">2016-03-29T14:18:50Z</dcterms:modified>
</cp:coreProperties>
</file>