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8" r:id="rId2"/>
    <p:sldId id="271" r:id="rId3"/>
    <p:sldId id="264" r:id="rId4"/>
    <p:sldId id="272" r:id="rId5"/>
    <p:sldId id="291" r:id="rId6"/>
    <p:sldId id="292" r:id="rId7"/>
    <p:sldId id="289" r:id="rId8"/>
    <p:sldId id="290" r:id="rId9"/>
    <p:sldId id="295" r:id="rId10"/>
    <p:sldId id="293" r:id="rId11"/>
    <p:sldId id="294" r:id="rId12"/>
    <p:sldId id="273" r:id="rId13"/>
    <p:sldId id="298" r:id="rId14"/>
    <p:sldId id="297" r:id="rId15"/>
    <p:sldId id="299" r:id="rId16"/>
    <p:sldId id="266" r:id="rId17"/>
    <p:sldId id="306" r:id="rId18"/>
    <p:sldId id="307" r:id="rId19"/>
    <p:sldId id="275" r:id="rId20"/>
    <p:sldId id="276" r:id="rId21"/>
    <p:sldId id="335" r:id="rId22"/>
    <p:sldId id="368" r:id="rId23"/>
    <p:sldId id="383" r:id="rId24"/>
    <p:sldId id="384" r:id="rId25"/>
    <p:sldId id="385" r:id="rId26"/>
    <p:sldId id="374" r:id="rId27"/>
    <p:sldId id="286" r:id="rId28"/>
    <p:sldId id="305" r:id="rId29"/>
    <p:sldId id="373" r:id="rId30"/>
    <p:sldId id="375" r:id="rId31"/>
    <p:sldId id="285" r:id="rId32"/>
    <p:sldId id="311" r:id="rId33"/>
    <p:sldId id="287" r:id="rId34"/>
    <p:sldId id="337" r:id="rId35"/>
    <p:sldId id="338" r:id="rId36"/>
    <p:sldId id="380" r:id="rId37"/>
    <p:sldId id="381" r:id="rId38"/>
    <p:sldId id="382" r:id="rId39"/>
    <p:sldId id="364" r:id="rId40"/>
    <p:sldId id="365" r:id="rId41"/>
    <p:sldId id="37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7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1504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.apache.org/projects/flink/flink-docs-master/internals/stream_checkpointing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DataStream API Basic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2248" y="6226328"/>
            <a:ext cx="222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December 10, 2015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"0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4097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"0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41906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 </a:t>
            </a:r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3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94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31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Collector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Collector&lt;Tuple2&lt;String, Integer&gt;&gt;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672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(Selected)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Java Types</a:t>
            </a:r>
          </a:p>
          <a:p>
            <a:pPr lvl="1"/>
            <a:r>
              <a:rPr lang="en-US" sz="2000" dirty="0" smtClean="0"/>
              <a:t>String, Long, Integer, Boolean,…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Composite Types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smtClean="0"/>
              <a:t>Many more (covered in the advanced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106107"/>
          </a:xfrm>
        </p:spPr>
        <p:txBody>
          <a:bodyPr>
            <a:normAutofit/>
          </a:bodyPr>
          <a:lstStyle/>
          <a:p>
            <a:r>
              <a:rPr lang="en-US" dirty="0" smtClean="0"/>
              <a:t>The easiest and most lightweight way of encapsulating data in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smtClean="0"/>
              <a:t>Tuple1 up to Tuple25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prstClr val="black"/>
                </a:solidFill>
                <a:latin typeface="Menlo"/>
              </a:rPr>
              <a:t>String&gt; 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person = 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Tuple2&lt;&gt;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Tuple3</a:t>
            </a:r>
            <a:r>
              <a:rPr lang="en-US" sz="1300" dirty="0">
                <a:latin typeface="Menlo"/>
              </a:rPr>
              <a:t>&lt;String, String, Integer&gt; person = 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Tuple3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Menlo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Tuple4&lt;</a:t>
            </a:r>
            <a:r>
              <a:rPr lang="en-US" sz="1300" dirty="0">
                <a:latin typeface="Menlo"/>
              </a:rPr>
              <a:t>String, String, </a:t>
            </a:r>
            <a:r>
              <a:rPr lang="en-US" sz="1300" dirty="0" smtClean="0">
                <a:latin typeface="Menlo"/>
              </a:rPr>
              <a:t>Integer, Boolean&gt; </a:t>
            </a:r>
            <a:r>
              <a:rPr lang="en-US" sz="1300" dirty="0">
                <a:latin typeface="Menlo"/>
              </a:rPr>
              <a:t>person = </a:t>
            </a:r>
            <a:endParaRPr lang="en-US" sz="1300" dirty="0" smtClean="0"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Tuple4&lt;&gt;(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Menlo"/>
              </a:rPr>
              <a:t>42, true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300" dirty="0" smtClean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6D6D6D"/>
                </a:solidFill>
                <a:latin typeface="Menlo"/>
              </a:rPr>
              <a:t>// zero based index!</a:t>
            </a:r>
          </a:p>
          <a:p>
            <a:pPr marL="0" indent="0">
              <a:buNone/>
            </a:pPr>
            <a:r>
              <a:rPr lang="en-US" sz="1300" dirty="0">
                <a:latin typeface="Menlo"/>
              </a:rPr>
              <a:t>String </a:t>
            </a:r>
            <a:r>
              <a:rPr lang="en-US" sz="1300" dirty="0" err="1">
                <a:latin typeface="Menlo"/>
              </a:rPr>
              <a:t>firstName</a:t>
            </a:r>
            <a:r>
              <a:rPr lang="en-US" sz="1300" dirty="0"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secondName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 age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f2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Boolean fired = 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157"/>
            <a:ext cx="8229600" cy="529863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Menlo"/>
              </a:rPr>
              <a:t>DataStream&lt;</a:t>
            </a:r>
            <a:r>
              <a:rPr lang="en-US" dirty="0">
                <a:latin typeface="Menlo"/>
              </a:rPr>
              <a:t>Integer&gt; integers = </a:t>
            </a:r>
            <a:r>
              <a:rPr lang="en-US" dirty="0" err="1">
                <a:latin typeface="Menlo"/>
              </a:rPr>
              <a:t>env.fromElements</a:t>
            </a:r>
            <a:r>
              <a:rPr lang="en-US" dirty="0"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Courier"/>
                <a:cs typeface="Courier"/>
              </a:rPr>
              <a:t>// Regular Map - 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Takes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and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produces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endParaRPr lang="en-US" dirty="0" smtClean="0">
              <a:solidFill>
                <a:srgbClr val="6D6D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doubleIntegers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integers.map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}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doubleIntegers.print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2, 4, 6, 8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dirty="0">
                <a:solidFill>
                  <a:srgbClr val="6D6D6D"/>
                </a:solidFill>
                <a:latin typeface="Menlo"/>
              </a:rPr>
              <a:t>Flat Map - Takes one element and produces zero, one, or more elements.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DataStream&lt;</a:t>
            </a:r>
            <a:r>
              <a:rPr lang="en-US" dirty="0">
                <a:latin typeface="Menlo"/>
              </a:rPr>
              <a:t>Integer&gt; doubleIntegers2 = </a:t>
            </a:r>
            <a:endParaRPr lang="en-US" dirty="0" smtClean="0"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	</a:t>
            </a:r>
            <a:r>
              <a:rPr lang="en-US" dirty="0" err="1" smtClean="0">
                <a:latin typeface="Menlo"/>
              </a:rPr>
              <a:t>integers.flatMap</a:t>
            </a:r>
            <a:r>
              <a:rPr lang="en-US" dirty="0"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value, Collector&lt;Integer&gt; out)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 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doubleIntegers2.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print();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4, 6,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Processing</a:t>
            </a:r>
          </a:p>
          <a:p>
            <a:endParaRPr lang="en-US" sz="1400" dirty="0" smtClean="0"/>
          </a:p>
          <a:p>
            <a:r>
              <a:rPr lang="en-US" dirty="0" smtClean="0"/>
              <a:t>Java and </a:t>
            </a:r>
            <a:r>
              <a:rPr lang="en-US" dirty="0" err="1" smtClean="0"/>
              <a:t>Scala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All examples here in Java for Flink </a:t>
            </a:r>
            <a:r>
              <a:rPr lang="en-US" dirty="0" smtClean="0"/>
              <a:t>1.0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Documentation available at </a:t>
            </a:r>
          </a:p>
          <a:p>
            <a:pPr marL="0" indent="0" algn="ctr">
              <a:buNone/>
            </a:pPr>
            <a:r>
              <a:rPr lang="en-US" dirty="0" err="1" smtClean="0"/>
              <a:t>flink.apache.org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171"/>
            <a:ext cx="8032943" cy="498525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The DataStream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</a:t>
            </a:r>
            <a:r>
              <a:rPr lang="en-US" sz="1600" dirty="0">
                <a:latin typeface="Menlo"/>
              </a:rPr>
              <a:t>Integer&gt; integers = </a:t>
            </a:r>
            <a:r>
              <a:rPr lang="en-US" sz="1600" dirty="0" err="1">
                <a:latin typeface="Menlo"/>
              </a:rPr>
              <a:t>env.fromElements</a:t>
            </a:r>
            <a:r>
              <a:rPr lang="en-US" sz="1600" dirty="0"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DataStream&lt;Integer&gt; filtered = </a:t>
            </a:r>
          </a:p>
          <a:p>
            <a:pPr marL="0" indent="0"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integers.filter</a:t>
            </a:r>
            <a:r>
              <a:rPr lang="en-US" sz="1600" dirty="0"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FilterFunction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&lt;Integer&gt;()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600" dirty="0">
                <a:solidFill>
                  <a:srgbClr val="808000"/>
                </a:solidFill>
                <a:latin typeface="Menlo"/>
              </a:rPr>
            </a:br>
            <a:r>
              <a:rPr lang="en-US" sz="1600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600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filter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6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value !=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filtered.print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 1, 2, 4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Transformations: </a:t>
            </a:r>
            <a:r>
              <a:rPr lang="en-US" dirty="0" err="1" smtClean="0"/>
              <a:t>KeyBy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6187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DataStream can be organized by a key</a:t>
            </a:r>
          </a:p>
          <a:p>
            <a:pPr lvl="1"/>
            <a:r>
              <a:rPr lang="en-US" dirty="0" smtClean="0"/>
              <a:t>Partitions the data (all elements with the same key are processed by the same operator)</a:t>
            </a:r>
          </a:p>
          <a:p>
            <a:pPr lvl="1"/>
            <a:r>
              <a:rPr lang="en-US" dirty="0" smtClean="0"/>
              <a:t>Certain operators are key-aware</a:t>
            </a:r>
          </a:p>
          <a:p>
            <a:pPr lvl="1"/>
            <a:r>
              <a:rPr lang="en-US" dirty="0" smtClean="0"/>
              <a:t>Operator state can be partitioned by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248639"/>
            <a:ext cx="8229600" cy="13349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employees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3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DataStream&lt;Integer, Integer&gt; grouped = </a:t>
            </a:r>
            <a:r>
              <a:rPr lang="en-US" sz="1800" dirty="0" err="1" smtClean="0">
                <a:latin typeface="Menlo"/>
              </a:rPr>
              <a:t>passengers.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keyBy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Font typeface="Wingdings" charset="2"/>
              <a:buNone/>
            </a:pP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21242"/>
              </p:ext>
            </p:extLst>
          </p:nvPr>
        </p:nvGraphicFramePr>
        <p:xfrm>
          <a:off x="538449" y="4723625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Stephan,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Fabian, 23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61072"/>
              </p:ext>
            </p:extLst>
          </p:nvPr>
        </p:nvGraphicFramePr>
        <p:xfrm>
          <a:off x="538449" y="5451617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Julia,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Anna,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51102"/>
              </p:ext>
            </p:extLst>
          </p:nvPr>
        </p:nvGraphicFramePr>
        <p:xfrm>
          <a:off x="1561695" y="6216155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Romeo,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63422"/>
              </p:ext>
            </p:extLst>
          </p:nvPr>
        </p:nvGraphicFramePr>
        <p:xfrm>
          <a:off x="3824891" y="4723625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Anna,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Stephan,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79807"/>
              </p:ext>
            </p:extLst>
          </p:nvPr>
        </p:nvGraphicFramePr>
        <p:xfrm>
          <a:off x="3824891" y="5451617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Julia,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Romeo,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37079"/>
              </p:ext>
            </p:extLst>
          </p:nvPr>
        </p:nvGraphicFramePr>
        <p:xfrm>
          <a:off x="3824891" y="6181850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Fabian, 23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2584941" y="4903659"/>
            <a:ext cx="1239950" cy="14636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>
            <a:off x="2584941" y="4909045"/>
            <a:ext cx="1239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2" idx="1"/>
          </p:cNvCxnSpPr>
          <p:nvPr/>
        </p:nvCxnSpPr>
        <p:spPr>
          <a:xfrm>
            <a:off x="2584941" y="5637037"/>
            <a:ext cx="1239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2584941" y="5094465"/>
            <a:ext cx="1239950" cy="5425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</p:cNvCxnSpPr>
          <p:nvPr/>
        </p:nvCxnSpPr>
        <p:spPr>
          <a:xfrm flipV="1">
            <a:off x="2584941" y="5753344"/>
            <a:ext cx="1239950" cy="6482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146955"/>
              </p:ext>
            </p:extLst>
          </p:nvPr>
        </p:nvGraphicFramePr>
        <p:xfrm>
          <a:off x="538449" y="6216155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Ben, 25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21244"/>
              </p:ext>
            </p:extLst>
          </p:nvPr>
        </p:nvGraphicFramePr>
        <p:xfrm>
          <a:off x="5871383" y="4718239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Ben, 25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0" idx="3"/>
          </p:cNvCxnSpPr>
          <p:nvPr/>
        </p:nvCxnSpPr>
        <p:spPr>
          <a:xfrm flipV="1">
            <a:off x="2584941" y="5166720"/>
            <a:ext cx="1311546" cy="12348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5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Shipping </a:t>
            </a:r>
            <a:r>
              <a:rPr lang="en-US" dirty="0"/>
              <a:t>S</a:t>
            </a:r>
            <a:r>
              <a:rPr lang="en-US" dirty="0" smtClean="0"/>
              <a:t>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46614" cy="465178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Optionally, you can specify how data is shipped between two transformations</a:t>
            </a:r>
            <a:endParaRPr lang="en-US" dirty="0" smtClean="0"/>
          </a:p>
          <a:p>
            <a:r>
              <a:rPr lang="en-US" sz="2800" dirty="0" smtClean="0"/>
              <a:t>Forward:</a:t>
            </a:r>
            <a:r>
              <a:rPr lang="en-US" dirty="0" smtClean="0"/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stream.forward</a:t>
            </a:r>
            <a:r>
              <a:rPr lang="en-US" sz="2400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smtClean="0"/>
              <a:t>Only local communication</a:t>
            </a:r>
          </a:p>
          <a:p>
            <a:r>
              <a:rPr lang="en-US" sz="2800" dirty="0" smtClean="0"/>
              <a:t>Rebalance: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stream.rebalance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Menlo Regular"/>
                <a:cs typeface="Menlo Regular"/>
              </a:rPr>
              <a:t>)</a:t>
            </a:r>
            <a:endParaRPr lang="en-US" sz="2400" dirty="0" smtClean="0"/>
          </a:p>
          <a:p>
            <a:pPr lvl="1"/>
            <a:r>
              <a:rPr lang="en-US" dirty="0" smtClean="0"/>
              <a:t>Round-robin partitioning</a:t>
            </a:r>
          </a:p>
          <a:p>
            <a:r>
              <a:rPr lang="en-US" sz="2800" dirty="0" smtClean="0"/>
              <a:t>Partition by hash: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stream.partitionByHash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(...)</a:t>
            </a:r>
            <a:endParaRPr lang="en-US" sz="2400" dirty="0" smtClean="0"/>
          </a:p>
          <a:p>
            <a:r>
              <a:rPr lang="en-US" sz="2600" dirty="0" smtClean="0"/>
              <a:t>Custom partitioning: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stream.partitionCustom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(...)</a:t>
            </a:r>
            <a:endParaRPr lang="en-US" sz="2400" dirty="0" smtClean="0"/>
          </a:p>
          <a:p>
            <a:pPr lvl="0"/>
            <a:r>
              <a:rPr lang="en-US" sz="2600" dirty="0" smtClean="0"/>
              <a:t>Broadcast: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stream.broadcast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()</a:t>
            </a:r>
            <a:endParaRPr lang="en-US" sz="2400" dirty="0" smtClean="0"/>
          </a:p>
          <a:p>
            <a:pPr lvl="1"/>
            <a:r>
              <a:rPr lang="en-US" sz="2600" dirty="0" smtClean="0"/>
              <a:t>Broadcast to all nodes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14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8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RichFunctions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/>
              <a:t>i</a:t>
            </a:r>
            <a:r>
              <a:rPr lang="en-US" dirty="0" smtClean="0"/>
              <a:t>nterfaces have only one method</a:t>
            </a:r>
          </a:p>
          <a:p>
            <a:pPr lvl="1"/>
            <a:r>
              <a:rPr lang="en-US" dirty="0" smtClean="0"/>
              <a:t>Single abstract method (SAM)</a:t>
            </a:r>
          </a:p>
          <a:p>
            <a:pPr lvl="1"/>
            <a:r>
              <a:rPr lang="en-US" dirty="0" smtClean="0"/>
              <a:t>Support for Java8 Lambda functions</a:t>
            </a:r>
          </a:p>
          <a:p>
            <a:endParaRPr lang="en-US" dirty="0" smtClean="0"/>
          </a:p>
          <a:p>
            <a:r>
              <a:rPr lang="en-US" dirty="0" smtClean="0"/>
              <a:t>There is a “Rich” variant for each function.</a:t>
            </a:r>
          </a:p>
          <a:p>
            <a:pPr lvl="1"/>
            <a:r>
              <a:rPr lang="en-US" sz="2600" dirty="0" err="1" smtClean="0">
                <a:latin typeface="Menlo Regular"/>
                <a:cs typeface="Menlo Regular"/>
              </a:rPr>
              <a:t>RichFlatMapFunction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Additional methods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open(Configuration c)</a:t>
            </a:r>
            <a:endParaRPr lang="en-US" dirty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close()</a:t>
            </a:r>
          </a:p>
          <a:p>
            <a:pPr lvl="2"/>
            <a:r>
              <a:rPr lang="en-US" dirty="0" err="1" smtClean="0">
                <a:latin typeface="Menlo Regular"/>
                <a:cs typeface="Menlo Regular"/>
              </a:rPr>
              <a:t>getRuntimeContext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RichFunctions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RuntimeContext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RuntimeContext</a:t>
            </a:r>
            <a:r>
              <a:rPr lang="en-US" sz="2800" dirty="0" smtClean="0"/>
              <a:t> has useful methods:</a:t>
            </a: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getIndexOfThisSubtask</a:t>
            </a: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sz="2400" dirty="0" err="1" smtClean="0">
                <a:latin typeface="Menlo Regular"/>
                <a:cs typeface="Menlo Regular"/>
              </a:rPr>
              <a:t>getNumberOfParallelSubtasks</a:t>
            </a:r>
            <a:r>
              <a:rPr lang="en-US" sz="2400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sz="2400" dirty="0" err="1" smtClean="0">
                <a:latin typeface="Menlo Regular"/>
                <a:cs typeface="Menlo Regular"/>
              </a:rPr>
              <a:t>getExecutionConfig</a:t>
            </a:r>
            <a:r>
              <a:rPr lang="en-US" sz="2400" dirty="0" smtClean="0">
                <a:latin typeface="Menlo Regular"/>
                <a:cs typeface="Menlo Regular"/>
              </a:rPr>
              <a:t>() </a:t>
            </a:r>
          </a:p>
          <a:p>
            <a:pPr lvl="5"/>
            <a:endParaRPr lang="en-US" sz="1800" dirty="0" smtClean="0"/>
          </a:p>
          <a:p>
            <a:r>
              <a:rPr lang="en-US" sz="2800" dirty="0" smtClean="0"/>
              <a:t>Hands out partitioned state (later discussed)</a:t>
            </a: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getKeyValueState</a:t>
            </a:r>
            <a:r>
              <a:rPr lang="en-US" sz="2400" dirty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7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9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9"/>
            <a:ext cx="8229600" cy="485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StreamExecutionEnvironment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StreamExecutionEnvironment.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// read from elements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env.fromElements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“Some”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“Example”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“Strings”</a:t>
            </a:r>
            <a:r>
              <a:rPr lang="en-US" sz="1600" dirty="0" smtClean="0"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D6D6D"/>
                </a:solidFill>
                <a:latin typeface="Menlo"/>
              </a:rPr>
              <a:t>// read from Java </a:t>
            </a: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collection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List&lt;String&gt; list = new </a:t>
            </a:r>
            <a:r>
              <a:rPr lang="en-US" sz="1600" dirty="0" err="1" smtClean="0">
                <a:latin typeface="Menlo"/>
              </a:rPr>
              <a:t>ArrayList</a:t>
            </a:r>
            <a:r>
              <a:rPr lang="en-US" sz="1600" dirty="0" smtClean="0">
                <a:latin typeface="Menlo"/>
              </a:rPr>
              <a:t>&lt;String&gt;();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(“Some”);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(“Example”);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(“Strings”);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</a:t>
            </a:r>
            <a:r>
              <a:rPr lang="en-US" sz="1600" dirty="0">
                <a:latin typeface="Menlo"/>
              </a:rPr>
              <a:t>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env.fromCollection</a:t>
            </a:r>
            <a:r>
              <a:rPr lang="en-US" sz="1600" dirty="0" smtClean="0">
                <a:latin typeface="Menlo"/>
              </a:rPr>
              <a:t>(list);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04890" cy="898406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Sources: Files &amp; Sockets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8"/>
            <a:ext cx="8229600" cy="488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StreamExecutionEnvironment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   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 </a:t>
            </a:r>
            <a:r>
              <a:rPr lang="en-US" sz="1600" dirty="0" smtClean="0">
                <a:latin typeface="Menlo"/>
              </a:rPr>
              <a:t>   </a:t>
            </a:r>
            <a:r>
              <a:rPr lang="en-US" sz="1600" dirty="0" err="1" smtClean="0">
                <a:latin typeface="Menlo"/>
              </a:rPr>
              <a:t>StreamExecutionEnvironment.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read text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socket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from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port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socketLines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 smtClean="0">
                <a:latin typeface="Menlo"/>
              </a:rPr>
              <a:t>socketTextStream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read a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text file ingesting new elements every 100 milliseconds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DataStream&lt;String&gt;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localLines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600" dirty="0" err="1" smtClean="0">
                <a:latin typeface="Menlo Regular"/>
                <a:cs typeface="Menlo Regular"/>
              </a:rPr>
              <a:t>readFileStream</a:t>
            </a:r>
            <a:r>
              <a:rPr lang="en-US" sz="1600" dirty="0" smtClean="0">
                <a:latin typeface="Menlo Regular"/>
                <a:cs typeface="Menlo Regular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"/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path/to/file"</a:t>
            </a:r>
            <a:r>
              <a:rPr lang="en-US" sz="1600" dirty="0" smtClean="0">
                <a:latin typeface="Menlo Regular"/>
                <a:cs typeface="Menlo Regular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100</a:t>
            </a:r>
            <a:r>
              <a:rPr lang="en-US" sz="1600" dirty="0" smtClean="0">
                <a:latin typeface="Menlo Regular"/>
                <a:cs typeface="Menlo Regular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Menlo Regular"/>
                <a:cs typeface="Menlo Regular"/>
              </a:rPr>
              <a:t>	</a:t>
            </a:r>
            <a:r>
              <a:rPr lang="en-US" sz="1600" dirty="0" smtClean="0">
                <a:latin typeface="Menlo Regular"/>
                <a:cs typeface="Menlo Regular"/>
              </a:rPr>
              <a:t> </a:t>
            </a:r>
            <a:r>
              <a:rPr lang="en-US" sz="1600" dirty="0" err="1" smtClean="0">
                <a:latin typeface="Menlo Regular"/>
                <a:cs typeface="Menlo Regular"/>
              </a:rPr>
              <a:t>WatchType.</a:t>
            </a:r>
            <a:r>
              <a:rPr lang="en-US" sz="1600" i="1" dirty="0" err="1" smtClean="0">
                <a:latin typeface="Menlo Regular"/>
                <a:cs typeface="Menlo Regular"/>
              </a:rPr>
              <a:t>PROCESS_ONLY_APPENDED</a:t>
            </a:r>
            <a:r>
              <a:rPr lang="en-US" sz="1600" dirty="0" smtClean="0">
                <a:latin typeface="Menlo Regular"/>
                <a:cs typeface="Menlo Regular"/>
              </a:rPr>
              <a:t>);</a:t>
            </a: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04890" cy="898406"/>
          </a:xfrm>
        </p:spPr>
        <p:txBody>
          <a:bodyPr>
            <a:noAutofit/>
          </a:bodyPr>
          <a:lstStyle/>
          <a:p>
            <a:r>
              <a:rPr lang="en-US" sz="2800" dirty="0" smtClean="0"/>
              <a:t>Custom </a:t>
            </a:r>
            <a:r>
              <a:rPr lang="en-US" sz="2800" dirty="0" err="1" smtClean="0"/>
              <a:t>SourceFunctions</a:t>
            </a:r>
            <a:r>
              <a:rPr lang="en-US" sz="2800" dirty="0" smtClean="0"/>
              <a:t> &amp; Connectors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8"/>
            <a:ext cx="8229600" cy="488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StreamExecutionEnvironment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   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 </a:t>
            </a:r>
            <a:r>
              <a:rPr lang="en-US" sz="1600" dirty="0" smtClean="0">
                <a:latin typeface="Menlo"/>
              </a:rPr>
              <a:t>   </a:t>
            </a:r>
            <a:r>
              <a:rPr lang="en-US" sz="1600" dirty="0" err="1" smtClean="0">
                <a:latin typeface="Menlo"/>
              </a:rPr>
              <a:t>StreamExecutionEnvironment.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read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data stream from custom source function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DataStream&lt;&lt;Tuple2&lt;Long, String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stream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addSource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MySourceFunction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600" dirty="0" smtClean="0"/>
              <a:t>Flink has connectors for many stream serving systems</a:t>
            </a:r>
          </a:p>
          <a:p>
            <a:r>
              <a:rPr lang="en-US" sz="2600" dirty="0" smtClean="0"/>
              <a:t>Apache Kafka</a:t>
            </a:r>
          </a:p>
          <a:p>
            <a:r>
              <a:rPr lang="en-US" sz="2600" dirty="0" err="1" smtClean="0"/>
              <a:t>RabbitMQ</a:t>
            </a:r>
            <a:endParaRPr lang="en-US" sz="2600" dirty="0" smtClean="0"/>
          </a:p>
          <a:p>
            <a:r>
              <a:rPr lang="is-IS" sz="2600" dirty="0" smtClean="0"/>
              <a:t>…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9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Write as text file using </a:t>
            </a:r>
            <a:r>
              <a:rPr lang="en-US" b="1" dirty="0" err="1" smtClean="0">
                <a:latin typeface="Avenir Book"/>
                <a:cs typeface="Avenir Book"/>
              </a:rPr>
              <a:t>toString</a:t>
            </a:r>
            <a:r>
              <a:rPr lang="en-US" b="1" dirty="0" smtClean="0">
                <a:latin typeface="Avenir Book"/>
                <a:cs typeface="Avenir Book"/>
              </a:rPr>
              <a:t>()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stream.writeAsText</a:t>
            </a:r>
            <a:r>
              <a:rPr lang="en-US" sz="2400" dirty="0">
                <a:latin typeface="Menlo Regular"/>
                <a:cs typeface="Menlo Regular"/>
              </a:rPr>
              <a:t>(“/path/to/file”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Write as CSV file</a:t>
            </a:r>
            <a:endParaRPr lang="en-US" b="1" dirty="0">
              <a:latin typeface="Avenir Book"/>
              <a:cs typeface="Avenir Book"/>
            </a:endParaRPr>
          </a:p>
          <a:p>
            <a:r>
              <a:rPr lang="en-US" sz="2400" dirty="0" err="1">
                <a:latin typeface="Menlo Regular"/>
                <a:cs typeface="Menlo Regular"/>
              </a:rPr>
              <a:t>stream.writeAsCsv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“/path/to/file”)</a:t>
            </a:r>
          </a:p>
          <a:p>
            <a:endParaRPr lang="en-US" sz="2400" b="1" dirty="0" smtClean="0">
              <a:latin typeface="Avenir Book"/>
              <a:cs typeface="Avenir Book"/>
            </a:endParaRPr>
          </a:p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Print to the standard output</a:t>
            </a:r>
            <a:endParaRPr lang="en-US" b="1" dirty="0">
              <a:latin typeface="Avenir Book"/>
              <a:cs typeface="Avenir Book"/>
            </a:endParaRPr>
          </a:p>
          <a:p>
            <a:r>
              <a:rPr lang="en-US" sz="2400" dirty="0" err="1">
                <a:latin typeface="Menlo Regular"/>
                <a:cs typeface="Menlo Regular"/>
              </a:rPr>
              <a:t>stream.print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endParaRPr lang="en-US" sz="24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Emit to socket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stream</a:t>
            </a:r>
            <a:br>
              <a:rPr lang="en-US" sz="2400" dirty="0" smtClean="0">
                <a:latin typeface="Menlo Regular"/>
                <a:cs typeface="Menlo Regular"/>
              </a:rPr>
            </a:br>
            <a:r>
              <a:rPr lang="en-US" sz="2400" dirty="0" smtClean="0">
                <a:latin typeface="Menlo Regular"/>
                <a:cs typeface="Menlo Regular"/>
              </a:rPr>
              <a:t>  .</a:t>
            </a:r>
            <a:r>
              <a:rPr lang="en-US" sz="2400" dirty="0" err="1" smtClean="0">
                <a:latin typeface="Menlo Regular"/>
                <a:cs typeface="Menlo Regular"/>
              </a:rPr>
              <a:t>writeToSocket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err="1">
                <a:latin typeface="Menlo Regular"/>
                <a:cs typeface="Menlo Regular"/>
              </a:rPr>
              <a:t>host,port,SerializationSchema</a:t>
            </a:r>
            <a:r>
              <a:rPr lang="en-US" sz="2400" dirty="0">
                <a:latin typeface="Menlo Regular"/>
                <a:cs typeface="Menlo Regular"/>
              </a:rPr>
              <a:t>)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Sinks &amp; 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venir Book"/>
                <a:cs typeface="Avenir Book"/>
              </a:rPr>
              <a:t>Emit data with a custom sink function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Menlo"/>
              </a:rPr>
              <a:t>stream.addSink</a:t>
            </a:r>
            <a:r>
              <a:rPr lang="en-US" sz="20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new </a:t>
            </a:r>
            <a:r>
              <a:rPr lang="en-US" sz="2000" dirty="0" err="1" smtClean="0">
                <a:solidFill>
                  <a:srgbClr val="000000"/>
                </a:solidFill>
                <a:latin typeface="Menlo"/>
              </a:rPr>
              <a:t>MySinkFunction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2000" dirty="0">
                <a:solidFill>
                  <a:srgbClr val="000000"/>
                </a:solidFill>
                <a:latin typeface="Menlo"/>
              </a:rPr>
            </a:br>
            <a:endParaRPr lang="en-US" sz="20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800" b="1" dirty="0" smtClean="0">
                <a:latin typeface="Avenir Book"/>
                <a:cs typeface="Avenir Book"/>
              </a:rPr>
              <a:t>Several connectors </a:t>
            </a:r>
            <a:endParaRPr lang="en-US" sz="2800" b="1" dirty="0">
              <a:latin typeface="Avenir Book"/>
              <a:cs typeface="Avenir Book"/>
            </a:endParaRPr>
          </a:p>
          <a:p>
            <a:r>
              <a:rPr lang="en-US" sz="2400" b="1" dirty="0" smtClean="0">
                <a:latin typeface="Avenir Book"/>
                <a:cs typeface="Avenir Book"/>
              </a:rPr>
              <a:t>Apache Kafka</a:t>
            </a:r>
          </a:p>
          <a:p>
            <a:r>
              <a:rPr lang="en-US" sz="2400" b="1" dirty="0" err="1" smtClean="0">
                <a:latin typeface="Avenir Book"/>
                <a:cs typeface="Avenir Book"/>
              </a:rPr>
              <a:t>Elasticsearch</a:t>
            </a:r>
            <a:endParaRPr lang="en-US" sz="2400" b="1" dirty="0">
              <a:latin typeface="Avenir Book"/>
              <a:cs typeface="Avenir Book"/>
            </a:endParaRPr>
          </a:p>
          <a:p>
            <a:r>
              <a:rPr lang="en-US" sz="2400" b="1" dirty="0" smtClean="0">
                <a:latin typeface="Avenir Book"/>
                <a:cs typeface="Avenir Book"/>
              </a:rPr>
              <a:t>Rolling Files (HDFS, S3, </a:t>
            </a:r>
            <a:r>
              <a:rPr lang="is-IS" sz="2400" b="1" dirty="0" smtClean="0">
                <a:latin typeface="Avenir Book"/>
                <a:cs typeface="Avenir Book"/>
              </a:rPr>
              <a:t>…)</a:t>
            </a:r>
            <a:endParaRPr lang="en-US" sz="2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3" y="1474376"/>
            <a:ext cx="8445740" cy="4881974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Programs are lazily executed when </a:t>
            </a:r>
            <a:r>
              <a:rPr lang="en-US" sz="2600" dirty="0" smtClean="0">
                <a:solidFill>
                  <a:srgbClr val="000000"/>
                </a:solidFill>
                <a:latin typeface="Menlo Regular"/>
                <a:cs typeface="Menlo Regular"/>
              </a:rPr>
              <a:t>execute()</a:t>
            </a:r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 is called</a:t>
            </a:r>
            <a:endParaRPr lang="en-US" sz="26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result;</a:t>
            </a:r>
          </a:p>
          <a:p>
            <a:pPr marL="0" indent="0">
              <a:buNone/>
            </a:pPr>
            <a:endParaRPr lang="en-US" sz="24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nothing happens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result.writeToSocket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...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endParaRPr lang="en-US" sz="2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nothing happens</a:t>
            </a:r>
            <a:r>
              <a:rPr lang="en-US" sz="2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2400" i="1" dirty="0">
                <a:solidFill>
                  <a:srgbClr val="808080"/>
                </a:solidFill>
                <a:latin typeface="Menlo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2400" dirty="0" err="1" smtClean="0">
                <a:latin typeface="Menlo"/>
              </a:rPr>
              <a:t>writeAsText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"|"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Execution really starts here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2400" dirty="0" err="1" smtClean="0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Fault-</a:t>
            </a:r>
            <a:r>
              <a:rPr lang="en-US" dirty="0" smtClean="0"/>
              <a:t>Tolerance and </a:t>
            </a:r>
            <a:br>
              <a:rPr lang="en-US" dirty="0" smtClean="0"/>
            </a:br>
            <a:r>
              <a:rPr lang="en-US" dirty="0" smtClean="0"/>
              <a:t>Operator State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in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Flink</a:t>
            </a:r>
            <a:r>
              <a:rPr lang="en-US" sz="1800" dirty="0"/>
              <a:t> </a:t>
            </a:r>
            <a:r>
              <a:rPr lang="en-US" sz="1800" dirty="0" smtClean="0"/>
              <a:t>takes a checkpoint of an application every </a:t>
            </a:r>
            <a:r>
              <a:rPr lang="en-US" sz="1800" i="1" dirty="0" smtClean="0"/>
              <a:t>N</a:t>
            </a:r>
            <a:r>
              <a:rPr lang="en-US" sz="1800" dirty="0" smtClean="0"/>
              <a:t> milliseconds and </a:t>
            </a:r>
            <a:br>
              <a:rPr lang="en-US" sz="1800" dirty="0" smtClean="0"/>
            </a:br>
            <a:r>
              <a:rPr lang="en-US" sz="1800" dirty="0" smtClean="0"/>
              <a:t>rolls back to the </a:t>
            </a:r>
            <a:r>
              <a:rPr lang="en-US" sz="1800" dirty="0" err="1" smtClean="0"/>
              <a:t>checkpointed</a:t>
            </a:r>
            <a:r>
              <a:rPr lang="en-US" sz="1800" dirty="0" smtClean="0"/>
              <a:t> state in case of a failure</a:t>
            </a:r>
          </a:p>
          <a:p>
            <a:endParaRPr lang="en-US" sz="1050" dirty="0" smtClean="0"/>
          </a:p>
          <a:p>
            <a:r>
              <a:rPr lang="en-US" sz="1800" dirty="0" smtClean="0"/>
              <a:t>Enable exactly-once consistency (checkpoint every 5 seconds)</a:t>
            </a:r>
            <a:endParaRPr lang="en-US" sz="1100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pPr marL="0" lvl="1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env.enableCheckpointing</a:t>
            </a:r>
            <a:r>
              <a:rPr lang="en-US" sz="1600" dirty="0" smtClean="0">
                <a:latin typeface="Menlo Regular"/>
                <a:cs typeface="Menlo Regular"/>
              </a:rPr>
              <a:t>(5000)</a:t>
            </a:r>
          </a:p>
          <a:p>
            <a:pPr marL="0" lvl="1" indent="0">
              <a:buNone/>
            </a:pPr>
            <a:r>
              <a:rPr lang="en-US" sz="1100" dirty="0" smtClean="0">
                <a:latin typeface="Menlo Regular"/>
                <a:cs typeface="Menlo Regular"/>
              </a:rPr>
              <a:t> </a:t>
            </a:r>
            <a:endParaRPr lang="en-US" sz="1200" dirty="0" smtClean="0">
              <a:latin typeface="Menlo Regular"/>
              <a:cs typeface="Menlo Regular"/>
            </a:endParaRPr>
          </a:p>
          <a:p>
            <a:r>
              <a:rPr lang="en-US" sz="1800" dirty="0" smtClean="0"/>
              <a:t>Enable at-least-once consistency (for lower latency)</a:t>
            </a:r>
          </a:p>
          <a:p>
            <a:pPr marL="457200" lvl="1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env.enableCheckpointing</a:t>
            </a:r>
            <a:r>
              <a:rPr lang="en-US" sz="1600" dirty="0" smtClean="0">
                <a:latin typeface="Menlo Regular"/>
                <a:cs typeface="Menlo Regular"/>
              </a:rPr>
              <a:t>(5000</a:t>
            </a:r>
            <a:r>
              <a:rPr lang="en-US" sz="1600" dirty="0">
                <a:latin typeface="Menlo Regular"/>
                <a:cs typeface="Menlo Regular"/>
              </a:rPr>
              <a:t>, </a:t>
            </a:r>
            <a:r>
              <a:rPr lang="en-US" sz="1600" dirty="0" err="1">
                <a:latin typeface="Menlo Regular"/>
                <a:cs typeface="Menlo Regular"/>
              </a:rPr>
              <a:t>CheckpointingMode.</a:t>
            </a:r>
            <a:r>
              <a:rPr lang="en-US" sz="1600" i="1" dirty="0" err="1">
                <a:latin typeface="Menlo Regular"/>
                <a:cs typeface="Menlo Regular"/>
              </a:rPr>
              <a:t>AT_LEAST_ONCE</a:t>
            </a:r>
            <a:r>
              <a:rPr lang="en-US" sz="1600" dirty="0" smtClean="0">
                <a:latin typeface="Menlo Regular"/>
                <a:cs typeface="Menlo Regular"/>
              </a:rPr>
              <a:t>)</a:t>
            </a:r>
            <a:endParaRPr lang="en-US" sz="16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endParaRPr lang="en-US" sz="1100" dirty="0"/>
          </a:p>
          <a:p>
            <a:r>
              <a:rPr lang="en-US" sz="1800" dirty="0" smtClean="0"/>
              <a:t>Setting the interval to few seconds should be good for most application</a:t>
            </a:r>
          </a:p>
          <a:p>
            <a:endParaRPr lang="en-US" sz="1100" dirty="0"/>
          </a:p>
          <a:p>
            <a:r>
              <a:rPr lang="en-US" sz="1800" dirty="0" smtClean="0"/>
              <a:t>If </a:t>
            </a:r>
            <a:r>
              <a:rPr lang="en-US" sz="1800" dirty="0" err="1" smtClean="0"/>
              <a:t>checkpointing</a:t>
            </a:r>
            <a:r>
              <a:rPr lang="en-US" sz="1800" dirty="0" smtClean="0"/>
              <a:t> is not enabled, no recovery guarantees are provided</a:t>
            </a:r>
          </a:p>
          <a:p>
            <a:endParaRPr lang="en-US" sz="1800" dirty="0" smtClean="0"/>
          </a:p>
          <a:p>
            <a:r>
              <a:rPr lang="en-US" sz="1800" dirty="0" smtClean="0"/>
              <a:t>See documentation for details:</a:t>
            </a:r>
            <a:r>
              <a:rPr lang="en-US" sz="1400" dirty="0">
                <a:hlinkClick r:id="rId2"/>
              </a:rPr>
              <a:t/>
            </a:r>
            <a:br>
              <a:rPr lang="en-US" sz="1400" dirty="0">
                <a:hlinkClick r:id="rId2"/>
              </a:rPr>
            </a:b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://ci.apache.org/projects/flink/flink-docs-master/internals/stream_checkpointing.html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All DataStream functions can be </a:t>
            </a:r>
            <a:r>
              <a:rPr lang="en-US" dirty="0" err="1" smtClean="0"/>
              <a:t>stateful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State is </a:t>
            </a:r>
            <a:r>
              <a:rPr lang="en-US" dirty="0" err="1" smtClean="0"/>
              <a:t>checkpointed</a:t>
            </a:r>
            <a:r>
              <a:rPr lang="en-US" dirty="0" smtClean="0"/>
              <a:t> and recovered </a:t>
            </a:r>
            <a:br>
              <a:rPr lang="en-US" dirty="0" smtClean="0"/>
            </a:br>
            <a:r>
              <a:rPr lang="en-US" dirty="0" smtClean="0"/>
              <a:t>in case of a failure (if </a:t>
            </a:r>
            <a:r>
              <a:rPr lang="en-US" dirty="0" err="1" smtClean="0"/>
              <a:t>checkpointing</a:t>
            </a:r>
            <a:r>
              <a:rPr lang="en-US" dirty="0" smtClean="0"/>
              <a:t> is enabled).</a:t>
            </a:r>
          </a:p>
          <a:p>
            <a:pPr lvl="1"/>
            <a:endParaRPr lang="en-US" sz="14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You can define two types of state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Local State</a:t>
            </a:r>
            <a:r>
              <a:rPr lang="en-US" dirty="0" smtClean="0"/>
              <a:t>: Functions can </a:t>
            </a:r>
            <a:r>
              <a:rPr lang="en-US" dirty="0"/>
              <a:t>register local variables to be </a:t>
            </a:r>
            <a:r>
              <a:rPr lang="en-US" dirty="0" err="1" smtClean="0"/>
              <a:t>checkpointed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Key-</a:t>
            </a:r>
            <a:r>
              <a:rPr lang="en-US" i="1" dirty="0"/>
              <a:t>Partitioned </a:t>
            </a:r>
            <a:r>
              <a:rPr lang="en-US" i="1" dirty="0" smtClean="0"/>
              <a:t>State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Functions on </a:t>
            </a:r>
            <a:r>
              <a:rPr lang="en-US" dirty="0"/>
              <a:t>a keyed stream </a:t>
            </a:r>
            <a:r>
              <a:rPr lang="en-US" dirty="0" smtClean="0"/>
              <a:t>can </a:t>
            </a:r>
            <a:r>
              <a:rPr lang="en-US" dirty="0"/>
              <a:t>access and update state </a:t>
            </a:r>
            <a:r>
              <a:rPr lang="en-US" dirty="0" smtClean="0"/>
              <a:t>scoped to </a:t>
            </a:r>
            <a:r>
              <a:rPr lang="en-US" dirty="0"/>
              <a:t>the </a:t>
            </a:r>
            <a:r>
              <a:rPr lang="en-US" dirty="0" smtClean="0"/>
              <a:t>current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Local </a:t>
            </a:r>
            <a:r>
              <a:rPr lang="en-US" dirty="0"/>
              <a:t>S</a:t>
            </a:r>
            <a:r>
              <a:rPr lang="en-US" dirty="0" smtClean="0"/>
              <a:t>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6874" y="1342295"/>
            <a:ext cx="8743336" cy="6338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DataStream&lt;String&gt;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aStream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DataStream&lt;Long&gt; lengths =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aStream.map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3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endParaRPr lang="en-US" sz="13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3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MapFunction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&lt;String, Long&gt;,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Checkpointed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&lt;Long&gt; {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private long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= 0;</a:t>
            </a:r>
            <a:endParaRPr lang="en-US" sz="13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3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300" dirty="0">
                <a:solidFill>
                  <a:srgbClr val="808000"/>
                </a:solidFill>
                <a:latin typeface="Menlo"/>
              </a:rPr>
            </a:br>
            <a:r>
              <a:rPr lang="en-US" sz="13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Long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map (String value)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		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+=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value.length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		return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endParaRPr lang="en-US" sz="13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@</a:t>
            </a:r>
            <a:r>
              <a:rPr lang="en-US" sz="13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300" dirty="0">
                <a:solidFill>
                  <a:srgbClr val="808000"/>
                </a:solidFill>
                <a:latin typeface="Menlo"/>
              </a:rPr>
            </a:b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Long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snapshotState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(long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cpId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, long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cpTimestamp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Exception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</a:t>
            </a:r>
            <a:endParaRPr lang="en-US" sz="13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@</a:t>
            </a:r>
            <a:r>
              <a:rPr lang="en-US" sz="13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300" dirty="0">
                <a:solidFill>
                  <a:srgbClr val="808000"/>
                </a:solidFill>
                <a:latin typeface="Menlo"/>
              </a:rPr>
            </a:b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restoreState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(Long state) </a:t>
            </a:r>
            <a:r>
              <a:rPr lang="en-US" sz="1300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Exception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= state;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8376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Key-Partitioned </a:t>
            </a:r>
            <a:r>
              <a:rPr lang="en-US" dirty="0"/>
              <a:t>S</a:t>
            </a:r>
            <a:r>
              <a:rPr lang="en-US" dirty="0" smtClean="0"/>
              <a:t>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DataStream&lt;Tuple2&lt;String, String&gt;&gt;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aStream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KeyedStream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&lt;Tuple2&lt;String, String&gt;, Tuple&gt;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keyedStream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aStream.keyBy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(0);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DataStream&lt;Long&gt; lengths =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keyedStream.map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3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endParaRPr lang="en-US" sz="13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extends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RichMapFunction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&lt;Tuple2&lt;String, String&gt;,Long&gt; {</a:t>
            </a:r>
            <a:br>
              <a:rPr lang="en-US" sz="1300" dirty="0" smtClean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private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OperatorState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&lt;Long&gt;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totalLengthByKey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400050" lvl="1" indent="0">
              <a:buNone/>
            </a:pP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300" dirty="0" smtClean="0">
                <a:solidFill>
                  <a:srgbClr val="808000"/>
                </a:solidFill>
                <a:latin typeface="Menlo"/>
              </a:rPr>
            </a:b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open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(Configuration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conf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totalLengthByKey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getRuntimeContext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      			.</a:t>
            </a:r>
            <a:r>
              <a:rPr lang="en-US" sz="1300" dirty="0" err="1">
                <a:solidFill>
                  <a:srgbClr val="FF0000"/>
                </a:solidFill>
                <a:latin typeface="Menlo"/>
              </a:rPr>
              <a:t>getKeyValueState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("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totalLengthByKey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",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Long.class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0L);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 smtClean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300" dirty="0" smtClean="0">
                <a:solidFill>
                  <a:srgbClr val="808000"/>
                </a:solidFill>
                <a:latin typeface="Menlo"/>
              </a:rPr>
            </a:b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Long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map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(Tuple2&lt;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String,String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&gt; value) </a:t>
            </a:r>
            <a:r>
              <a:rPr lang="en-US" sz="1300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Exception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long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newTotalLength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totalLengthByKey.value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 + value.f1.length();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totalLengthByKey.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update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newTotalLength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totalLengthByKey.value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 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1028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5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Window </a:t>
            </a:r>
            <a:r>
              <a:rPr lang="en-US" sz="3200" dirty="0" err="1" smtClean="0"/>
              <a:t>WordCount</a:t>
            </a:r>
            <a:r>
              <a:rPr lang="en-US" sz="3200" dirty="0" smtClean="0"/>
              <a:t>: main Method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latin typeface="Menlo"/>
              </a:rPr>
              <a:t>StreamExecutionEnvironment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</a:t>
            </a:r>
            <a:r>
              <a:rPr lang="en-US" sz="1400" dirty="0" smtClean="0"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</a:t>
            </a:r>
            <a:r>
              <a:rPr lang="en-US" sz="1400" dirty="0" smtClean="0">
                <a:latin typeface="Menlo"/>
              </a:rPr>
              <a:t>	</a:t>
            </a:r>
            <a:r>
              <a:rPr lang="en-US" sz="1400" dirty="0" err="1" smtClean="0">
                <a:latin typeface="Menlo"/>
              </a:rPr>
              <a:t>StreamExecutionEnvironment.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</a:t>
            </a:r>
            <a:r>
              <a:rPr lang="en-US" sz="1400" dirty="0" smtClean="0"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</a:t>
            </a:r>
            <a:r>
              <a:rPr lang="en-US" sz="1400" dirty="0" smtClean="0">
                <a:latin typeface="Menlo"/>
              </a:rPr>
              <a:t>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0”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Menlo"/>
              </a:rPr>
              <a:t>       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compute counts every 5 minutes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/sum up tuple field "1"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17926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881974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sz="2400" dirty="0" err="1" smtClean="0">
                <a:latin typeface="Menlo Regular"/>
                <a:cs typeface="Menlo Regular"/>
              </a:rPr>
              <a:t>env.fromElements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or </a:t>
            </a:r>
            <a:r>
              <a:rPr lang="en-US" sz="2400" dirty="0" err="1">
                <a:latin typeface="Menlo Regular"/>
                <a:cs typeface="Menlo Regular"/>
              </a:rPr>
              <a:t>env.fromCollection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to quickly get a DataStream to experiment with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print()</a:t>
            </a:r>
            <a:r>
              <a:rPr lang="en-US" dirty="0" smtClean="0"/>
              <a:t> to print a DataStream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4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Execution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StreamExecutionEnvironment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Menlo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StreamExecutionEnvironment.</a:t>
            </a:r>
            <a:r>
              <a:rPr lang="en-US" sz="1400" i="1" dirty="0" err="1">
                <a:solidFill>
                  <a:srgbClr val="FF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env.setStreamTimeCharacteristic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TimeCharacteristic.EventTime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FF000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0”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"0"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8412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Splitter())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key stream by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sum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>
                <a:latin typeface="Menlo"/>
              </a:rPr>
              <a:t>StreamExecutionEnvironment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	</a:t>
            </a:r>
            <a:r>
              <a:rPr lang="en-US" sz="1400" dirty="0" err="1">
                <a:latin typeface="Menlo"/>
              </a:rPr>
              <a:t>StreamExecutionEnvironment.</a:t>
            </a:r>
            <a:r>
              <a:rPr lang="en-US" sz="1400" i="1" dirty="0" err="1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configure event time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latin typeface="Menlo"/>
              </a:rPr>
              <a:t>env.setStreamTimeCharacteristic</a:t>
            </a:r>
            <a:r>
              <a:rPr lang="en-US" sz="1400" dirty="0">
                <a:latin typeface="Menlo"/>
              </a:rPr>
              <a:t>(</a:t>
            </a:r>
            <a:r>
              <a:rPr lang="en-US" sz="1400" dirty="0" err="1">
                <a:latin typeface="Menlo"/>
              </a:rPr>
              <a:t>TimeCharacteristic.EventTime</a:t>
            </a:r>
            <a:r>
              <a:rPr lang="en-US" sz="1400" dirty="0">
                <a:latin typeface="Menlo"/>
              </a:rPr>
              <a:t>);</a:t>
            </a:r>
            <a:br>
              <a:rPr lang="en-US" sz="1400" dirty="0">
                <a:latin typeface="Menlo"/>
              </a:rPr>
            </a:br>
            <a:r>
              <a:rPr lang="en-US" sz="1400" dirty="0">
                <a:latin typeface="Menlo"/>
              </a:rPr>
              <a:t/>
            </a:r>
            <a:br>
              <a:rPr lang="en-US" sz="1400" dirty="0"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DataStream&lt;Tuple2&lt;String, Integer&gt;&gt; counts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stream of words from socket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in tuples containing: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Splitter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key stream by the tuple field "0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”</a:t>
            </a:r>
            <a:br>
              <a:rPr lang="en-US" sz="14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compute counts every 5 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(5))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print result in command line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"Socket 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8884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9755</TotalTime>
  <Words>989</Words>
  <Application>Microsoft Macintosh PowerPoint</Application>
  <PresentationFormat>On-screen Show (4:3)</PresentationFormat>
  <Paragraphs>381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1_Office Theme</vt:lpstr>
      <vt:lpstr>Apache Flink® Training</vt:lpstr>
      <vt:lpstr>DataStream API</vt:lpstr>
      <vt:lpstr>DataStream API by Example</vt:lpstr>
      <vt:lpstr>Window WordCount: main Method</vt:lpstr>
      <vt:lpstr>Stream Execution Environment</vt:lpstr>
      <vt:lpstr>Data Sources</vt:lpstr>
      <vt:lpstr>Data types</vt:lpstr>
      <vt:lpstr>Transformations</vt:lpstr>
      <vt:lpstr>User functions</vt:lpstr>
      <vt:lpstr>DataSinks</vt:lpstr>
      <vt:lpstr>Execute!</vt:lpstr>
      <vt:lpstr>Window WordCount: FlatMap</vt:lpstr>
      <vt:lpstr>WordCount: Map: Interface</vt:lpstr>
      <vt:lpstr>WordCount: Map: Types</vt:lpstr>
      <vt:lpstr>WordCount: Map: Collector</vt:lpstr>
      <vt:lpstr>DataStream API Concepts</vt:lpstr>
      <vt:lpstr>(Selected) Data Types</vt:lpstr>
      <vt:lpstr>Tuples</vt:lpstr>
      <vt:lpstr>Transformations: Map</vt:lpstr>
      <vt:lpstr>Transformations: Filter</vt:lpstr>
      <vt:lpstr>Transformations: KeyBy</vt:lpstr>
      <vt:lpstr>Data Shipping Strategies</vt:lpstr>
      <vt:lpstr>Rich Functions</vt:lpstr>
      <vt:lpstr>RichFunctions</vt:lpstr>
      <vt:lpstr>RichFunctions &amp; RuntimeContext</vt:lpstr>
      <vt:lpstr>Data Sources</vt:lpstr>
      <vt:lpstr>Data Sources: Collections</vt:lpstr>
      <vt:lpstr>Data Sources: Files &amp; Sockets</vt:lpstr>
      <vt:lpstr>Custom SourceFunctions &amp; Connectors</vt:lpstr>
      <vt:lpstr>Data Sinks</vt:lpstr>
      <vt:lpstr>Data Sinks</vt:lpstr>
      <vt:lpstr>Custom Sinks &amp; Connectors</vt:lpstr>
      <vt:lpstr>Execution</vt:lpstr>
      <vt:lpstr>Fault-Tolerance and  Operator State </vt:lpstr>
      <vt:lpstr>Fault Tolerance in Flink</vt:lpstr>
      <vt:lpstr>Stateful Functions</vt:lpstr>
      <vt:lpstr>Defining Local State</vt:lpstr>
      <vt:lpstr>Defining Key-Partitioned State</vt:lpstr>
      <vt:lpstr>Best Practices</vt:lpstr>
      <vt:lpstr>Some advice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Max</cp:lastModifiedBy>
  <cp:revision>746</cp:revision>
  <dcterms:created xsi:type="dcterms:W3CDTF">2015-01-22T00:00:06Z</dcterms:created>
  <dcterms:modified xsi:type="dcterms:W3CDTF">2016-03-29T14:09:06Z</dcterms:modified>
</cp:coreProperties>
</file>