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33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12" r:id="rId15"/>
    <p:sldId id="314" r:id="rId16"/>
    <p:sldId id="315" r:id="rId17"/>
    <p:sldId id="320" r:id="rId18"/>
    <p:sldId id="325" r:id="rId19"/>
    <p:sldId id="327" r:id="rId20"/>
    <p:sldId id="326" r:id="rId21"/>
    <p:sldId id="316" r:id="rId22"/>
    <p:sldId id="318" r:id="rId23"/>
    <p:sldId id="319" r:id="rId24"/>
    <p:sldId id="328" r:id="rId25"/>
    <p:sldId id="317" r:id="rId26"/>
    <p:sldId id="361" r:id="rId27"/>
    <p:sldId id="362" r:id="rId28"/>
    <p:sldId id="345" r:id="rId29"/>
    <p:sldId id="346" r:id="rId30"/>
    <p:sldId id="347" r:id="rId31"/>
    <p:sldId id="370" r:id="rId32"/>
    <p:sldId id="371" r:id="rId33"/>
    <p:sldId id="372" r:id="rId34"/>
    <p:sldId id="373" r:id="rId35"/>
    <p:sldId id="323" r:id="rId36"/>
    <p:sldId id="363" r:id="rId37"/>
    <p:sldId id="36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1584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187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August 26,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89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DataStream[Person]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use field “name” as key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DataStream&lt;</a:t>
            </a:r>
            <a:r>
              <a:rPr lang="en-US" sz="5500" dirty="0">
                <a:latin typeface="Menlo Regular"/>
                <a:cs typeface="Menlo Regular"/>
              </a:rPr>
              <a:t>Tuple3&lt;String, Person, Double&gt;&gt; </a:t>
            </a:r>
            <a:r>
              <a:rPr lang="en-US" sz="5500" dirty="0" smtClean="0">
                <a:latin typeface="Menlo Regular"/>
                <a:cs typeface="Menlo Regular"/>
              </a:rPr>
              <a:t>d;</a:t>
            </a:r>
            <a:endParaRPr lang="en-US" sz="5500" dirty="0">
              <a:latin typeface="Menlo Regular"/>
              <a:cs typeface="Menlo Regular"/>
            </a:endParaRP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group on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>
                <a:latin typeface="Menlo Regular"/>
                <a:cs typeface="Menlo Regular"/>
              </a:rPr>
              <a:t>d.groupBy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4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aggregates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Aggregations on </a:t>
            </a:r>
            <a:r>
              <a:rPr lang="en-US" dirty="0" err="1" smtClean="0"/>
              <a:t>DataStreams</a:t>
            </a:r>
            <a:r>
              <a:rPr lang="en-US" dirty="0" smtClean="0"/>
              <a:t> are different from aggregations on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e.g., it is not possible to count all elements of a DataStream – they are infinite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DataStream aggregations make sense on windowed streams</a:t>
            </a:r>
          </a:p>
          <a:p>
            <a:pPr lvl="1"/>
            <a:r>
              <a:rPr lang="en-US" dirty="0" smtClean="0"/>
              <a:t>i.e., a window of the "latest" elements of a stream</a:t>
            </a:r>
          </a:p>
          <a:p>
            <a:pPr lvl="8"/>
            <a:endParaRPr lang="en-US" dirty="0"/>
          </a:p>
          <a:p>
            <a:r>
              <a:rPr lang="en-US" dirty="0" smtClean="0"/>
              <a:t>Windows can be defined on grouped and partitioned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 and keep last 1 minute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worth of data sliding the window every 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every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Tumbling time window</a:t>
            </a:r>
          </a:p>
          <a:p>
            <a:pPr lvl="1"/>
            <a:r>
              <a:rPr lang="en-US" sz="2000" dirty="0" smtClean="0">
                <a:latin typeface="Menlo Regular"/>
                <a:cs typeface="Menlo Regular"/>
              </a:rPr>
              <a:t>.window(</a:t>
            </a:r>
            <a:r>
              <a:rPr lang="en-US" sz="2000" dirty="0" err="1" smtClean="0">
                <a:latin typeface="Menlo Regular"/>
                <a:cs typeface="Menlo Regular"/>
              </a:rPr>
              <a:t>Time.of</a:t>
            </a:r>
            <a:r>
              <a:rPr lang="en-US" sz="2000" dirty="0" smtClean="0">
                <a:latin typeface="Menlo Regular"/>
                <a:cs typeface="Menlo Regular"/>
              </a:rPr>
              <a:t>(1, </a:t>
            </a:r>
            <a:r>
              <a:rPr lang="en-US" sz="2000" dirty="0" err="1" smtClean="0">
                <a:latin typeface="Menlo Regular"/>
                <a:cs typeface="Menlo Regular"/>
              </a:rPr>
              <a:t>TimeUnit.MINUTES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lvl="7"/>
            <a:endParaRPr lang="en-US" sz="16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Sliding time window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.window(</a:t>
            </a:r>
            <a:r>
              <a:rPr lang="en-US" sz="2000" dirty="0" err="1">
                <a:latin typeface="Menlo Regular"/>
                <a:cs typeface="Menlo Regular"/>
              </a:rPr>
              <a:t>Time.of</a:t>
            </a:r>
            <a:r>
              <a:rPr lang="en-US" sz="2000" dirty="0" smtClean="0">
                <a:latin typeface="Menlo Regular"/>
                <a:cs typeface="Menlo Regular"/>
              </a:rPr>
              <a:t>(60, </a:t>
            </a:r>
            <a:r>
              <a:rPr lang="en-US" sz="2000" dirty="0" err="1" smtClean="0">
                <a:latin typeface="Menlo Regular"/>
                <a:cs typeface="Menlo Regular"/>
              </a:rPr>
              <a:t>TimeUnit.SECONDS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.every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err="1">
                <a:latin typeface="Menlo Regular"/>
                <a:cs typeface="Menlo Regular"/>
              </a:rPr>
              <a:t>Time.of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10, </a:t>
            </a:r>
            <a:r>
              <a:rPr lang="en-US" sz="2000" dirty="0" err="1" smtClean="0">
                <a:latin typeface="Menlo Regular"/>
                <a:cs typeface="Menlo Regular"/>
              </a:rPr>
              <a:t>TimeUnit.SECONDS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				</a:t>
            </a:r>
          </a:p>
          <a:p>
            <a:r>
              <a:rPr lang="en-US" dirty="0" smtClean="0"/>
              <a:t>Count-based sliding window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.window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latin typeface="Menlo Regular"/>
                <a:cs typeface="Menlo Regular"/>
              </a:rPr>
              <a:t>Count.of</a:t>
            </a:r>
            <a:r>
              <a:rPr lang="en-US" sz="2000" dirty="0" smtClean="0">
                <a:latin typeface="Menlo Regular"/>
                <a:cs typeface="Menlo Regular"/>
              </a:rPr>
              <a:t>(1000))</a:t>
            </a:r>
            <a:br>
              <a:rPr lang="en-US" sz="2000" dirty="0" smtClean="0">
                <a:latin typeface="Menlo Regular"/>
                <a:cs typeface="Menlo Regular"/>
              </a:rPr>
            </a:br>
            <a:r>
              <a:rPr lang="en-US" sz="2000" dirty="0" smtClean="0">
                <a:latin typeface="Menlo Regular"/>
                <a:cs typeface="Menlo Regular"/>
              </a:rPr>
              <a:t> .every(</a:t>
            </a:r>
            <a:r>
              <a:rPr lang="en-US" sz="2000" dirty="0" err="1" smtClean="0">
                <a:latin typeface="Menlo Regular"/>
                <a:cs typeface="Menlo Regular"/>
              </a:rPr>
              <a:t>Count.of</a:t>
            </a:r>
            <a:r>
              <a:rPr lang="en-US" sz="2000" dirty="0" smtClean="0">
                <a:latin typeface="Menlo Regular"/>
                <a:cs typeface="Menlo Regular"/>
              </a:rPr>
              <a:t>(10))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Aggregations on windowed streams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 and keep last 1 minute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worth of data sliding the window every 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count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.window(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.every(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mapWindow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WindowMapFunction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mapWindow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persons, 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persons)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and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43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Operations on </a:t>
            </a:r>
            <a:r>
              <a:rPr lang="en-US" sz="3600" dirty="0" err="1" smtClean="0"/>
              <a:t>WindowedStreams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mapWindow</a:t>
            </a:r>
            <a:endParaRPr lang="en-US" dirty="0" smtClean="0"/>
          </a:p>
          <a:p>
            <a:pPr lvl="1"/>
            <a:r>
              <a:rPr lang="en-US" dirty="0" smtClean="0"/>
              <a:t>Do something over the whole window</a:t>
            </a:r>
          </a:p>
          <a:p>
            <a:r>
              <a:rPr lang="en-US" dirty="0" err="1" smtClean="0"/>
              <a:t>reduceWindow</a:t>
            </a:r>
            <a:endParaRPr lang="en-US" dirty="0" smtClean="0"/>
          </a:p>
          <a:p>
            <a:pPr lvl="1"/>
            <a:r>
              <a:rPr lang="en-US" dirty="0" smtClean="0"/>
              <a:t>Apply a functional reduce function to the window</a:t>
            </a:r>
          </a:p>
          <a:p>
            <a:r>
              <a:rPr lang="en-US" dirty="0" smtClean="0"/>
              <a:t>Aggregates:</a:t>
            </a:r>
            <a:r>
              <a:rPr lang="en-US" dirty="0"/>
              <a:t> </a:t>
            </a:r>
            <a:r>
              <a:rPr lang="en-US" dirty="0" smtClean="0"/>
              <a:t>sum, min, max, and others</a:t>
            </a:r>
          </a:p>
          <a:p>
            <a:r>
              <a:rPr lang="en-US" dirty="0" smtClean="0"/>
              <a:t>flatten</a:t>
            </a:r>
          </a:p>
          <a:p>
            <a:pPr lvl="1"/>
            <a:r>
              <a:rPr lang="en-US" dirty="0" smtClean="0"/>
              <a:t>Get back a regular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streams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86004"/>
            <a:ext cx="8229600" cy="2540159"/>
          </a:xfrm>
        </p:spPr>
        <p:txBody>
          <a:bodyPr>
            <a:normAutofit/>
          </a:bodyPr>
          <a:lstStyle/>
          <a:p>
            <a:r>
              <a:rPr lang="en-US" dirty="0" smtClean="0"/>
              <a:t>Sometimes several </a:t>
            </a:r>
            <a:r>
              <a:rPr lang="en-US" dirty="0" err="1" smtClean="0"/>
              <a:t>DataStreams</a:t>
            </a:r>
            <a:r>
              <a:rPr lang="en-US" dirty="0" smtClean="0"/>
              <a:t> need to be correlated with each other and share state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i="1" dirty="0" smtClean="0"/>
              <a:t>connect</a:t>
            </a:r>
            <a:r>
              <a:rPr lang="en-US" dirty="0" smtClean="0"/>
              <a:t> or </a:t>
            </a:r>
            <a:r>
              <a:rPr lang="en-US" i="1" dirty="0" smtClean="0"/>
              <a:t>join</a:t>
            </a:r>
            <a:r>
              <a:rPr lang="en-US" dirty="0" smtClean="0"/>
              <a:t> two </a:t>
            </a:r>
            <a:r>
              <a:rPr lang="en-US" dirty="0" err="1" smtClean="0"/>
              <a:t>DataStreams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52686"/>
            <a:ext cx="8229600" cy="182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strings.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connect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1789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 on connected streams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strings.connect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.map(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CoMapFunction</a:t>
            </a:r>
            <a:r>
              <a:rPr lang="en-US" sz="1800" dirty="0" smtClean="0">
                <a:latin typeface="Menlo"/>
              </a:rPr>
              <a:t>&lt;</a:t>
            </a:r>
            <a:r>
              <a:rPr lang="en-US" sz="1800" dirty="0" err="1" smtClean="0">
                <a:latin typeface="Menlo"/>
              </a:rPr>
              <a:t>Integer,String,Boolean</a:t>
            </a:r>
            <a:r>
              <a:rPr lang="en-US" sz="1800" dirty="0" smtClean="0">
                <a:latin typeface="Menlo"/>
              </a:rPr>
              <a:t>&gt;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map1</a:t>
            </a:r>
            <a:r>
              <a:rPr lang="en-US" sz="1800" dirty="0" smtClean="0">
                <a:latin typeface="Menlo"/>
              </a:rPr>
              <a:t> (Integer value)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	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return true</a:t>
            </a:r>
            <a:r>
              <a:rPr lang="en-US" sz="1800" dirty="0" smtClean="0">
                <a:latin typeface="Menlo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</a:t>
            </a:r>
            <a:r>
              <a:rPr lang="en-US" sz="18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map2</a:t>
            </a:r>
            <a:r>
              <a:rPr lang="en-US" sz="1800" dirty="0" smtClean="0">
                <a:latin typeface="Menlo"/>
              </a:rPr>
              <a:t> (String </a:t>
            </a:r>
            <a:r>
              <a:rPr lang="en-US" sz="1800" dirty="0"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	</a:t>
            </a:r>
            <a:r>
              <a:rPr lang="en-US" sz="1800" b="1" dirty="0">
                <a:solidFill>
                  <a:srgbClr val="000090"/>
                </a:solidFill>
                <a:latin typeface="Menlo"/>
              </a:rPr>
              <a:t>return 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false</a:t>
            </a:r>
            <a:r>
              <a:rPr lang="en-US" sz="1800" dirty="0" smtClean="0">
                <a:latin typeface="Menlo"/>
              </a:rPr>
              <a:t>;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</a:t>
            </a:r>
            <a:r>
              <a:rPr lang="en-US" sz="18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}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63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FlatMap</a:t>
            </a:r>
            <a:r>
              <a:rPr lang="en-US" sz="4000" dirty="0" smtClean="0"/>
              <a:t> on connected streams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DataStream</a:t>
            </a:r>
            <a:r>
              <a:rPr lang="en-US" sz="1600" dirty="0" smtClean="0">
                <a:latin typeface="Menlo"/>
              </a:rPr>
              <a:t>&lt;Integer&gt; 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6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6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err="1" smtClean="0">
                <a:latin typeface="Menlo"/>
              </a:rPr>
              <a:t>strings.connect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flatMap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CoFlatMapFunction</a:t>
            </a:r>
            <a:r>
              <a:rPr lang="en-US" sz="1600" dirty="0" smtClean="0">
                <a:latin typeface="Menlo"/>
              </a:rPr>
              <a:t>&lt;</a:t>
            </a:r>
            <a:r>
              <a:rPr lang="en-US" sz="1600" dirty="0" err="1" smtClean="0">
                <a:latin typeface="Menlo"/>
              </a:rPr>
              <a:t>Integer,String,String</a:t>
            </a:r>
            <a:r>
              <a:rPr lang="en-US" sz="1600" dirty="0" smtClean="0">
                <a:latin typeface="Menlo"/>
              </a:rPr>
              <a:t>&gt;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flatMap1</a:t>
            </a:r>
            <a:r>
              <a:rPr lang="en-US" sz="1600" dirty="0" smtClean="0">
                <a:latin typeface="Menlo"/>
              </a:rPr>
              <a:t> (Integer value, Collector&lt;String&gt; out)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value.toString</a:t>
            </a:r>
            <a:r>
              <a:rPr lang="en-US" sz="1600" dirty="0" smtClean="0">
                <a:latin typeface="Menlo"/>
              </a:rPr>
              <a:t>());	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flatMap2</a:t>
            </a:r>
            <a:r>
              <a:rPr lang="en-US" sz="1600" dirty="0" smtClean="0">
                <a:latin typeface="Menlo"/>
              </a:rPr>
              <a:t> (String value</a:t>
            </a:r>
            <a:r>
              <a:rPr lang="en-US" sz="1600" dirty="0">
                <a:latin typeface="Menlo"/>
              </a:rPr>
              <a:t>, Collector&lt;String&gt; out</a:t>
            </a:r>
            <a:r>
              <a:rPr lang="en-US" sz="1600" dirty="0" smtClean="0">
                <a:latin typeface="Menlo"/>
              </a:rPr>
              <a:t>) </a:t>
            </a:r>
            <a:r>
              <a:rPr lang="en-US" sz="1600" dirty="0"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	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for</a:t>
            </a:r>
            <a:r>
              <a:rPr lang="en-US" sz="1600" dirty="0" smtClean="0">
                <a:latin typeface="Menlo"/>
              </a:rPr>
              <a:t> (String word: </a:t>
            </a:r>
            <a:r>
              <a:rPr lang="en-US" sz="1600" dirty="0" err="1" smtClean="0">
                <a:latin typeface="Menlo"/>
              </a:rPr>
              <a:t>value.split</a:t>
            </a:r>
            <a:r>
              <a:rPr lang="en-US" sz="1600" dirty="0" smtClean="0">
                <a:latin typeface="Menlo"/>
              </a:rPr>
              <a:t>(" ")) 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(word)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}</a:t>
            </a:r>
            <a:r>
              <a:rPr lang="en-US" sz="1600" dirty="0"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}</a:t>
            </a: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});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043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functions and state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1310" y="5780762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5003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Give access to partitioned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1310" y="5780762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2379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computations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DataStream transformations can be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State is mutable and lives as long as the streaming job is running</a:t>
            </a:r>
          </a:p>
          <a:p>
            <a:pPr lvl="1"/>
            <a:r>
              <a:rPr lang="en-US" dirty="0" smtClean="0"/>
              <a:t>State is recovered with exactly-once semantics by </a:t>
            </a:r>
            <a:r>
              <a:rPr lang="en-US" dirty="0" err="1" smtClean="0"/>
              <a:t>Flink</a:t>
            </a:r>
            <a:r>
              <a:rPr lang="en-US" dirty="0" smtClean="0"/>
              <a:t> after a failure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You can define two kinds of state</a:t>
            </a:r>
          </a:p>
          <a:p>
            <a:pPr lvl="1"/>
            <a:r>
              <a:rPr lang="en-US" dirty="0" smtClean="0"/>
              <a:t>Local state: each parallel task can register some local variables to take part in </a:t>
            </a:r>
            <a:r>
              <a:rPr lang="en-US" dirty="0" err="1" smtClean="0"/>
              <a:t>Flink’s</a:t>
            </a:r>
            <a:r>
              <a:rPr lang="en-US" dirty="0" smtClean="0"/>
              <a:t>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Partitioned by key state: an operator on a partitioned by key stream can access and update state corresponding to its key</a:t>
            </a:r>
          </a:p>
          <a:p>
            <a:pPr lvl="1"/>
            <a:r>
              <a:rPr lang="en-US" dirty="0" smtClean="0"/>
              <a:t>Partitioned state will be available in Flink 0.10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874" y="1474376"/>
            <a:ext cx="8743336" cy="46517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aStream.map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(new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String,Long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&gt;,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Checkpointed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&lt;Long&gt; 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private long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= 0;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map (String value)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();8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		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(Long)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Serializable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snapshotState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long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checkpointId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long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checkpointTimestamp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Exception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Long 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restoreState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Serializable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state)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= (Long) state;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5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all data types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Seamless integration with existing code</a:t>
            </a:r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partitioned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&lt;Tuple2&lt;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&gt;&gt;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aStream.groupBy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(0).map (new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RichMapFunction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&gt;,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Long&gt; 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private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OperatorState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&lt;Long&gt;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map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totalLengthByKey.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update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totalLengthByKey.update.value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 + 1);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(Long) value.f1.length();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 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open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(Configuration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conf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getRuntimeContext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.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getOperatorState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("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", 0L</a:t>
            </a:r>
            <a:r>
              <a:rPr lang="en-US" sz="1500" smtClean="0">
                <a:solidFill>
                  <a:srgbClr val="000000"/>
                </a:solidFill>
                <a:latin typeface="Menlo"/>
              </a:rPr>
              <a:t>, true)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} 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20" y="5710665"/>
            <a:ext cx="3541476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Will be available in Flink 0.10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867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Apache </a:t>
            </a:r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and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“Apache Kafka is a distributed, partitioned, replicated commit log service”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Kafka uses Apache Zookeeper for coordination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Kafka maintains feeds of messages in categories called topics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Kafka topic can be read by </a:t>
            </a:r>
            <a:r>
              <a:rPr lang="en-US" dirty="0" err="1" smtClean="0"/>
              <a:t>Flink</a:t>
            </a:r>
            <a:r>
              <a:rPr lang="en-US" dirty="0" smtClean="0"/>
              <a:t> to produce a DataStream, and a DataStream can be written to a Kafka topic</a:t>
            </a:r>
          </a:p>
          <a:p>
            <a:pPr lvl="4"/>
            <a:endParaRPr lang="en-US" dirty="0"/>
          </a:p>
          <a:p>
            <a:r>
              <a:rPr lang="en-US" dirty="0" err="1" smtClean="0"/>
              <a:t>Flink</a:t>
            </a:r>
            <a:r>
              <a:rPr lang="en-US" dirty="0" smtClean="0"/>
              <a:t> coordinates with Kafka to provide recovery in the case of failures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</a:t>
            </a:r>
            <a:r>
              <a:rPr lang="en-US" smtClean="0"/>
              <a:t>from Kafka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242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Enable </a:t>
            </a:r>
            <a:r>
              <a:rPr lang="en-US" sz="3800" dirty="0" err="1" smtClean="0"/>
              <a:t>checkpointing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dirty="0" smtClean="0"/>
              <a:t>E.g., </a:t>
            </a:r>
            <a:r>
              <a:rPr lang="en-US" sz="2900" dirty="0" err="1" smtClean="0">
                <a:latin typeface="Menlo Regular"/>
                <a:cs typeface="Menlo Regular"/>
              </a:rPr>
              <a:t>env.enableCheckpointing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Menlo Regular"/>
                <a:cs typeface="Menlo Regular"/>
              </a:rPr>
              <a:t>5000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 smtClean="0"/>
              <a:t>;</a:t>
            </a:r>
          </a:p>
          <a:p>
            <a:endParaRPr lang="en-US" sz="3800" dirty="0" smtClean="0"/>
          </a:p>
          <a:p>
            <a:r>
              <a:rPr lang="en-US" sz="3800" dirty="0" smtClean="0"/>
              <a:t>Add a DataStream source from a Kafka topic</a:t>
            </a:r>
            <a:endParaRPr lang="en-US" sz="3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>
                <a:latin typeface="Menlo Regular"/>
                <a:cs typeface="Menlo Regular"/>
              </a:rPr>
              <a:t>Properties props </a:t>
            </a:r>
            <a:r>
              <a:rPr lang="en-US" sz="2900" dirty="0">
                <a:latin typeface="Menlo Regular"/>
                <a:cs typeface="Menlo Regular"/>
              </a:rPr>
              <a:t>=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Properties()</a:t>
            </a:r>
            <a:r>
              <a:rPr lang="en-US" sz="29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zookeeper.connect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“localhost:2181”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bootstrap.servers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group.id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myGroup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>
                <a:latin typeface="Menlo Regular"/>
                <a:cs typeface="Menlo Regular"/>
              </a:rPr>
              <a:t>;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// create a data </a:t>
            </a:r>
            <a:r>
              <a:rPr lang="en-US" sz="2900" dirty="0" smtClean="0">
                <a:latin typeface="Menlo Regular"/>
                <a:cs typeface="Menlo Regular"/>
              </a:rPr>
              <a:t>source</a:t>
            </a:r>
            <a:br>
              <a:rPr lang="en-US" sz="2900" dirty="0" smtClean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DataStream</a:t>
            </a:r>
            <a:r>
              <a:rPr lang="en-US" sz="2900" dirty="0">
                <a:latin typeface="Menlo Regular"/>
                <a:cs typeface="Menlo Regular"/>
              </a:rPr>
              <a:t>&lt;</a:t>
            </a:r>
            <a:r>
              <a:rPr lang="en-US" sz="2900" dirty="0" err="1">
                <a:latin typeface="Menlo Regular"/>
                <a:cs typeface="Menlo Regular"/>
              </a:rPr>
              <a:t>TaxiRide</a:t>
            </a:r>
            <a:r>
              <a:rPr lang="en-US" sz="2900" dirty="0">
                <a:latin typeface="Menlo Regular"/>
                <a:cs typeface="Menlo Regular"/>
              </a:rPr>
              <a:t>&gt; rides </a:t>
            </a:r>
            <a:r>
              <a:rPr lang="en-US" sz="2900" dirty="0" smtClean="0">
                <a:latin typeface="Menlo Regular"/>
                <a:cs typeface="Menlo Regular"/>
              </a:rPr>
              <a:t>=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 smtClean="0">
                <a:latin typeface="Menlo Regular"/>
                <a:cs typeface="Menlo Regular"/>
              </a:rPr>
              <a:t>env.addSource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2900" dirty="0">
                <a:latin typeface="Menlo Regular"/>
                <a:cs typeface="Menlo Regular"/>
              </a:rPr>
              <a:t>		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 smtClean="0">
                <a:latin typeface="Menlo Regular"/>
                <a:cs typeface="Menlo Regular"/>
              </a:rPr>
              <a:t> </a:t>
            </a:r>
            <a:r>
              <a:rPr lang="en-US" sz="2900" dirty="0">
                <a:latin typeface="Menlo Regular"/>
                <a:cs typeface="Menlo Regular"/>
              </a:rPr>
              <a:t>FlinkKafkaConsumer082&lt;</a:t>
            </a:r>
            <a:r>
              <a:rPr lang="en-US" sz="2900" dirty="0" err="1">
                <a:latin typeface="Menlo Regular"/>
                <a:cs typeface="Menlo Regular"/>
              </a:rPr>
              <a:t>TaxiRide</a:t>
            </a:r>
            <a:r>
              <a:rPr lang="en-US" sz="2900" dirty="0">
                <a:latin typeface="Menlo Regular"/>
                <a:cs typeface="Menlo Regular"/>
              </a:rPr>
              <a:t>&gt;(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,</a:t>
            </a: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>
                <a:latin typeface="Menlo Regular"/>
                <a:cs typeface="Menlo Regular"/>
              </a:rPr>
              <a:t>TaxiRideSchema</a:t>
            </a:r>
            <a:r>
              <a:rPr lang="en-US" sz="2900" dirty="0">
                <a:latin typeface="Menlo Regular"/>
                <a:cs typeface="Menlo Regular"/>
              </a:rPr>
              <a:t>(),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dirty="0" smtClean="0">
                <a:latin typeface="Menlo Regular"/>
                <a:cs typeface="Menlo Regular"/>
              </a:rPr>
              <a:t>props</a:t>
            </a:r>
            <a:r>
              <a:rPr lang="en-US" sz="2900" dirty="0">
                <a:latin typeface="Menlo Regular"/>
                <a:cs typeface="Menlo Regular"/>
              </a:rPr>
              <a:t>)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	</a:t>
            </a:r>
            <a:r>
              <a:rPr lang="en-US" sz="2900" dirty="0">
                <a:latin typeface="Menlo Regular"/>
                <a:cs typeface="Menlo Regular"/>
              </a:rPr>
              <a:t>	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Kafka sink to a DataStream by providing</a:t>
            </a:r>
          </a:p>
          <a:p>
            <a:pPr lvl="1"/>
            <a:r>
              <a:rPr lang="en-US" dirty="0" smtClean="0"/>
              <a:t>The broker address</a:t>
            </a:r>
          </a:p>
          <a:p>
            <a:pPr lvl="1"/>
            <a:r>
              <a:rPr lang="en-US" dirty="0" smtClean="0"/>
              <a:t>The topic name</a:t>
            </a:r>
          </a:p>
          <a:p>
            <a:pPr lvl="1"/>
            <a:r>
              <a:rPr lang="en-US" dirty="0" smtClean="0"/>
              <a:t>A serialization schema</a:t>
            </a:r>
          </a:p>
          <a:p>
            <a:pPr marL="457200" lvl="1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DataStream</a:t>
            </a:r>
            <a:r>
              <a:rPr lang="en-US" sz="2000" dirty="0">
                <a:latin typeface="Menlo Regular"/>
                <a:cs typeface="Menlo Regular"/>
              </a:rPr>
              <a:t>&lt;String&gt; </a:t>
            </a:r>
            <a:r>
              <a:rPr lang="en-US" sz="2000" dirty="0" err="1" smtClean="0">
                <a:latin typeface="Menlo Regular"/>
                <a:cs typeface="Menlo Regular"/>
              </a:rPr>
              <a:t>aStream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= …</a:t>
            </a:r>
            <a:endParaRPr lang="en-US" sz="20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aStream.addSink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4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KafkaSink</a:t>
            </a:r>
            <a:r>
              <a:rPr lang="en-US" sz="2000" dirty="0" smtClean="0">
                <a:latin typeface="Menlo Regular"/>
                <a:cs typeface="Menlo Regular"/>
              </a:rPr>
              <a:t>&lt;</a:t>
            </a:r>
            <a:r>
              <a:rPr lang="en-US" sz="2000" dirty="0">
                <a:latin typeface="Menlo Regular"/>
                <a:cs typeface="Menlo Regular"/>
              </a:rPr>
              <a:t>String&gt;(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dirty="0" smtClean="0">
                <a:latin typeface="Menlo Regular"/>
                <a:cs typeface="Menlo Regular"/>
              </a:rPr>
              <a:t>// default local broker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1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SimpleStringSchema</a:t>
            </a:r>
            <a:r>
              <a:rPr lang="en-US" sz="2000" dirty="0">
                <a:latin typeface="Menlo Regular"/>
                <a:cs typeface="Menlo Regular"/>
              </a:rPr>
              <a:t>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API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(feedback edges)</a:t>
            </a:r>
          </a:p>
          <a:p>
            <a:pPr lvl="1"/>
            <a:r>
              <a:rPr lang="en-US" dirty="0" smtClean="0"/>
              <a:t>Very useful for Machine Learning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pPr lvl="1"/>
            <a:r>
              <a:rPr lang="en-US" dirty="0" smtClean="0"/>
              <a:t>union, join,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partitions </a:t>
            </a:r>
            <a:r>
              <a:rPr lang="en-US" dirty="0" err="1" smtClean="0"/>
              <a:t>DataStreams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878398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(Yes as of 0.10)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</a:t>
            </a:r>
            <a:r>
              <a:rPr lang="en-US" sz="2200" dirty="0">
                <a:latin typeface="Menlo Regular"/>
                <a:cs typeface="Menlo Regular"/>
              </a:rPr>
              <a:t>Tuple3(1,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4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Double field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8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field or default getter</a:t>
            </a:r>
            <a:r>
              <a:rPr lang="en-US" dirty="0"/>
              <a:t> </a:t>
            </a:r>
            <a:r>
              <a:rPr lang="en-US" dirty="0" smtClean="0"/>
              <a:t>&amp; 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DataStream&lt;Person&gt;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9375</TotalTime>
  <Words>1360</Words>
  <Application>Microsoft Macintosh PowerPoint</Application>
  <PresentationFormat>On-screen Show (4:3)</PresentationFormat>
  <Paragraphs>380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Type System and Keys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KeySelectors</vt:lpstr>
      <vt:lpstr>Windows and aggregates</vt:lpstr>
      <vt:lpstr>Windows</vt:lpstr>
      <vt:lpstr>Windows (2)</vt:lpstr>
      <vt:lpstr>Types of windows</vt:lpstr>
      <vt:lpstr>Aggregations on windowed streams</vt:lpstr>
      <vt:lpstr>MapWindow</vt:lpstr>
      <vt:lpstr>Operations on WindowedStreams</vt:lpstr>
      <vt:lpstr>Working with multiple streams</vt:lpstr>
      <vt:lpstr>Connecting streams</vt:lpstr>
      <vt:lpstr>Map on connected streams</vt:lpstr>
      <vt:lpstr>FlatMap on connected streams</vt:lpstr>
      <vt:lpstr>Rich functions and state</vt:lpstr>
      <vt:lpstr>RichFunctions</vt:lpstr>
      <vt:lpstr>RichFunctions &amp; RuntimeContext</vt:lpstr>
      <vt:lpstr>Stateful computations</vt:lpstr>
      <vt:lpstr>Defining local state</vt:lpstr>
      <vt:lpstr>Defining partitioned state</vt:lpstr>
      <vt:lpstr>Connecting to Apache Kafka</vt:lpstr>
      <vt:lpstr>Kafka and Flink</vt:lpstr>
      <vt:lpstr>Reading data from Kafka</vt:lpstr>
      <vt:lpstr>Writing data to Kafka</vt:lpstr>
      <vt:lpstr>More API features</vt:lpstr>
      <vt:lpstr>Not covered here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664</cp:revision>
  <dcterms:created xsi:type="dcterms:W3CDTF">2015-01-22T00:00:06Z</dcterms:created>
  <dcterms:modified xsi:type="dcterms:W3CDTF">2015-10-08T15:15:30Z</dcterms:modified>
</cp:coreProperties>
</file>