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8" r:id="rId2"/>
    <p:sldId id="271" r:id="rId3"/>
    <p:sldId id="264" r:id="rId4"/>
    <p:sldId id="272" r:id="rId5"/>
    <p:sldId id="291" r:id="rId6"/>
    <p:sldId id="292" r:id="rId7"/>
    <p:sldId id="289" r:id="rId8"/>
    <p:sldId id="290" r:id="rId9"/>
    <p:sldId id="295" r:id="rId10"/>
    <p:sldId id="293" r:id="rId11"/>
    <p:sldId id="294" r:id="rId12"/>
    <p:sldId id="273" r:id="rId13"/>
    <p:sldId id="298" r:id="rId14"/>
    <p:sldId id="297" r:id="rId15"/>
    <p:sldId id="299" r:id="rId16"/>
    <p:sldId id="266" r:id="rId17"/>
    <p:sldId id="306" r:id="rId18"/>
    <p:sldId id="307" r:id="rId19"/>
    <p:sldId id="275" r:id="rId20"/>
    <p:sldId id="276" r:id="rId21"/>
    <p:sldId id="335" r:id="rId22"/>
    <p:sldId id="368" r:id="rId23"/>
    <p:sldId id="309" r:id="rId24"/>
    <p:sldId id="283" r:id="rId25"/>
    <p:sldId id="286" r:id="rId26"/>
    <p:sldId id="305" r:id="rId27"/>
    <p:sldId id="285" r:id="rId28"/>
    <p:sldId id="311" r:id="rId29"/>
    <p:sldId id="287" r:id="rId30"/>
    <p:sldId id="337" r:id="rId31"/>
    <p:sldId id="338" r:id="rId32"/>
    <p:sldId id="364" r:id="rId33"/>
    <p:sldId id="365" r:id="rId34"/>
    <p:sldId id="37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7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1544" y="-1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master/internals/stream_checkpointing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Basic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48" y="6226328"/>
            <a:ext cx="187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August 26,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latin typeface="Menlo"/>
              </a:rPr>
              <a:t>counts.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 </a:t>
            </a:r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Collector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(Selected)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512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51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Java and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All examples here in Java</a:t>
            </a:r>
          </a:p>
          <a:p>
            <a:r>
              <a:rPr lang="en-US" dirty="0" smtClean="0"/>
              <a:t>Shares many concepts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Documentation available at </a:t>
            </a:r>
            <a:r>
              <a:rPr lang="en-US" dirty="0" err="1" smtClean="0"/>
              <a:t>flink.apache.org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Currently labeled as </a:t>
            </a:r>
            <a:r>
              <a:rPr lang="en-US" i="1" dirty="0" smtClean="0"/>
              <a:t>beta – </a:t>
            </a:r>
            <a:r>
              <a:rPr lang="en-US" dirty="0" smtClean="0"/>
              <a:t>some API changes are pending</a:t>
            </a:r>
          </a:p>
          <a:p>
            <a:pPr lvl="1"/>
            <a:r>
              <a:rPr lang="en-US" dirty="0" smtClean="0"/>
              <a:t>Noted in the slides with a warning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DataStream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Integer&gt; integers = </a:t>
            </a:r>
            <a:r>
              <a:rPr lang="en-US" sz="1600" dirty="0" err="1">
                <a:latin typeface="Menlo"/>
              </a:rPr>
              <a:t>env.fromElements</a:t>
            </a:r>
            <a:r>
              <a:rPr lang="en-US" sz="1600" dirty="0"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DataStream&lt;Integer&gt; filtered = </a:t>
            </a:r>
          </a:p>
          <a:p>
            <a:pPr marL="0" indent="0"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integers.filter</a:t>
            </a:r>
            <a:r>
              <a:rPr lang="en-US" sz="1600" dirty="0"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600" dirty="0">
                <a:solidFill>
                  <a:srgbClr val="808000"/>
                </a:solidFill>
                <a:latin typeface="Menlo"/>
              </a:rPr>
            </a:br>
            <a:r>
              <a:rPr lang="en-US" sz="16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6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6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integers.print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Transformations: Partitioning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846266"/>
          </a:xfrm>
        </p:spPr>
        <p:txBody>
          <a:bodyPr/>
          <a:lstStyle/>
          <a:p>
            <a:r>
              <a:rPr lang="en-US" dirty="0" err="1" smtClean="0"/>
              <a:t>DataStreams</a:t>
            </a:r>
            <a:r>
              <a:rPr lang="en-US" dirty="0" smtClean="0"/>
              <a:t> can be partitioned by a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320643"/>
            <a:ext cx="8229600" cy="1735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DataStream&lt;Integer, Integer&gt; grouped = </a:t>
            </a:r>
            <a:r>
              <a:rPr lang="en-US" sz="1800" dirty="0" err="1" smtClean="0">
                <a:latin typeface="Menlo"/>
              </a:rPr>
              <a:t>passengers.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74581"/>
              </p:ext>
            </p:extLst>
          </p:nvPr>
        </p:nvGraphicFramePr>
        <p:xfrm>
          <a:off x="538449" y="436074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1024"/>
              </p:ext>
            </p:extLst>
          </p:nvPr>
        </p:nvGraphicFramePr>
        <p:xfrm>
          <a:off x="538449" y="508873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01685"/>
              </p:ext>
            </p:extLst>
          </p:nvPr>
        </p:nvGraphicFramePr>
        <p:xfrm>
          <a:off x="1561695" y="585327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47866"/>
              </p:ext>
            </p:extLst>
          </p:nvPr>
        </p:nvGraphicFramePr>
        <p:xfrm>
          <a:off x="3824891" y="436074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52401"/>
              </p:ext>
            </p:extLst>
          </p:nvPr>
        </p:nvGraphicFramePr>
        <p:xfrm>
          <a:off x="3824891" y="508873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55136"/>
              </p:ext>
            </p:extLst>
          </p:nvPr>
        </p:nvGraphicFramePr>
        <p:xfrm>
          <a:off x="3824891" y="5818970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2584941" y="4540779"/>
            <a:ext cx="1239950" cy="14636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2584941" y="4546165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>
            <a:off x="2584941" y="5274157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2584941" y="4731585"/>
            <a:ext cx="1239950" cy="542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 flipV="1">
            <a:off x="2584941" y="5390464"/>
            <a:ext cx="1239950" cy="648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9854" y="5147083"/>
            <a:ext cx="2742168" cy="1015663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merican Typewriter"/>
                <a:cs typeface="American Typewriter"/>
              </a:rPr>
              <a:t>Warning: </a:t>
            </a:r>
            <a:r>
              <a:rPr lang="en-US" sz="2000" dirty="0" smtClean="0">
                <a:latin typeface="American Typewriter"/>
                <a:cs typeface="American Typewriter"/>
              </a:rPr>
              <a:t>Possible renaming in next releases</a:t>
            </a:r>
            <a:endParaRPr lang="en-US" sz="2000" dirty="0">
              <a:latin typeface="American Typewriter"/>
              <a:cs typeface="American Typewriter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9553"/>
              </p:ext>
            </p:extLst>
          </p:nvPr>
        </p:nvGraphicFramePr>
        <p:xfrm>
          <a:off x="538449" y="585327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73792"/>
              </p:ext>
            </p:extLst>
          </p:nvPr>
        </p:nvGraphicFramePr>
        <p:xfrm>
          <a:off x="5871383" y="4355359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0" idx="3"/>
          </p:cNvCxnSpPr>
          <p:nvPr/>
        </p:nvCxnSpPr>
        <p:spPr>
          <a:xfrm flipV="1">
            <a:off x="2584941" y="4803840"/>
            <a:ext cx="1311546" cy="1234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5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shipping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46614" cy="465178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Optionally, you can specify how data is shipped between two transformations</a:t>
            </a:r>
            <a:endParaRPr lang="en-US" dirty="0" smtClean="0"/>
          </a:p>
          <a:p>
            <a:r>
              <a:rPr lang="en-US" sz="2800" dirty="0" smtClean="0"/>
              <a:t>Forward:</a:t>
            </a:r>
            <a:r>
              <a:rPr lang="en-US" dirty="0" smtClean="0"/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stream.forward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smtClean="0"/>
              <a:t>Only local communication</a:t>
            </a:r>
          </a:p>
          <a:p>
            <a:r>
              <a:rPr lang="en-US" sz="2800" dirty="0" smtClean="0"/>
              <a:t>Rebalance: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stream.rebalance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  <a:endParaRPr lang="en-US" sz="2400" dirty="0" smtClean="0"/>
          </a:p>
          <a:p>
            <a:pPr lvl="1"/>
            <a:r>
              <a:rPr lang="en-US" dirty="0" smtClean="0"/>
              <a:t>Round-robin partitioning</a:t>
            </a:r>
          </a:p>
          <a:p>
            <a:r>
              <a:rPr lang="en-US" sz="2800" dirty="0" smtClean="0"/>
              <a:t>Partition by hash: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stream.partitionByHash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r>
              <a:rPr lang="en-US" sz="2600" dirty="0" smtClean="0"/>
              <a:t>Custom partitioning: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stream.partitionCustom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pPr lvl="0"/>
            <a:r>
              <a:rPr lang="en-US" sz="2600" dirty="0" smtClean="0"/>
              <a:t>Broadcast: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stream.broadcast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()</a:t>
            </a:r>
            <a:endParaRPr lang="en-US" sz="2400" dirty="0" smtClean="0"/>
          </a:p>
          <a:p>
            <a:pPr lvl="1"/>
            <a:r>
              <a:rPr lang="en-US" sz="2600" dirty="0" smtClean="0"/>
              <a:t>Broadcast to all nodes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1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Collection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sz="2400" dirty="0" err="1" smtClean="0">
                <a:latin typeface="Menlo Regular"/>
                <a:cs typeface="Menlo Regular"/>
              </a:rPr>
              <a:t>fromCollection</a:t>
            </a:r>
            <a:r>
              <a:rPr lang="en-US" sz="2400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fromElements</a:t>
            </a:r>
            <a:r>
              <a:rPr lang="en-US" sz="2400" dirty="0" smtClean="0">
                <a:latin typeface="Menlo Regular"/>
                <a:cs typeface="Menlo Regular"/>
              </a:rPr>
              <a:t>(1,2,3,4,5)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318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 socket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socketTextStream</a:t>
            </a:r>
            <a:r>
              <a:rPr lang="en-US" sz="2400" dirty="0" smtClean="0">
                <a:latin typeface="Menlo Regular"/>
                <a:cs typeface="Menlo Regular"/>
              </a:rPr>
              <a:t>("</a:t>
            </a:r>
            <a:r>
              <a:rPr lang="en-US" sz="2400" dirty="0" err="1" smtClean="0">
                <a:latin typeface="Menlo Regular"/>
                <a:cs typeface="Menlo Regular"/>
              </a:rPr>
              <a:t>hostname",port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  <a:endParaRPr lang="en-US" sz="2400" b="1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 file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readFileStream</a:t>
            </a:r>
            <a:r>
              <a:rPr lang="en-US" sz="2400" dirty="0" smtClean="0">
                <a:latin typeface="Menlo Regular"/>
                <a:cs typeface="Menlo Regular"/>
              </a:rPr>
              <a:t>(“/path/to/file”, </a:t>
            </a:r>
            <a:r>
              <a:rPr lang="en-US" sz="2400" dirty="0" smtClean="0">
                <a:solidFill>
                  <a:srgbClr val="0000FF"/>
                </a:solidFill>
                <a:latin typeface="Menlo Regular"/>
                <a:cs typeface="Menlo Regular"/>
              </a:rPr>
              <a:t>1000</a:t>
            </a:r>
            <a:r>
              <a:rPr lang="en-US" sz="2400" dirty="0" smtClean="0">
                <a:latin typeface="Menlo Regular"/>
                <a:cs typeface="Menlo Regular"/>
              </a:rPr>
              <a:t>, </a:t>
            </a:r>
            <a:r>
              <a:rPr lang="en-US" sz="2400" dirty="0" err="1" smtClean="0">
                <a:latin typeface="Menlo Regular"/>
                <a:cs typeface="Menlo Regular"/>
              </a:rPr>
              <a:t>WatchType.</a:t>
            </a:r>
            <a:r>
              <a:rPr lang="en-US" sz="2400" i="1" dirty="0" err="1" smtClean="0">
                <a:latin typeface="Menlo Regular"/>
                <a:cs typeface="Menlo Regular"/>
              </a:rPr>
              <a:t>PROCESS_ONLY_APPENDED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Connectors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b="1" dirty="0" smtClean="0">
                <a:latin typeface="Avenir Book"/>
                <a:cs typeface="Avenir Book"/>
              </a:rPr>
              <a:t>E.g., Apache </a:t>
            </a:r>
            <a:r>
              <a:rPr lang="en-US" b="1" dirty="0" smtClean="0">
                <a:latin typeface="Avenir Book"/>
                <a:cs typeface="Avenir Book"/>
              </a:rPr>
              <a:t>Kafka, </a:t>
            </a:r>
            <a:r>
              <a:rPr lang="en-US" b="1" dirty="0" err="1" smtClean="0">
                <a:latin typeface="Avenir Book"/>
                <a:cs typeface="Avenir Book"/>
              </a:rPr>
              <a:t>RabbitMQ</a:t>
            </a:r>
            <a:r>
              <a:rPr lang="en-US" b="1" dirty="0" smtClean="0">
                <a:latin typeface="Avenir Book"/>
                <a:cs typeface="Avenir Book"/>
              </a:rPr>
              <a:t>, …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Sources: Files, sockets, connectors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 </a:t>
            </a:r>
            <a:r>
              <a:rPr lang="en-US" sz="1600" dirty="0" smtClean="0">
                <a:latin typeface="Menlo"/>
              </a:rPr>
              <a:t>   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read text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socket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from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port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socketLines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socketTextStream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6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read a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text file ingesting new elements every 100 milliseconds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DataStream&lt;String&gt;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600" dirty="0" err="1" smtClean="0">
                <a:latin typeface="Menlo Regular"/>
                <a:cs typeface="Menlo Regular"/>
              </a:rPr>
              <a:t>readFileStream</a:t>
            </a:r>
            <a:r>
              <a:rPr lang="en-US" sz="1600" dirty="0" smtClean="0">
                <a:latin typeface="Menlo Regular"/>
                <a:cs typeface="Menlo Regular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”/path/to/file"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1000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 </a:t>
            </a:r>
            <a:r>
              <a:rPr lang="en-US" sz="1600" dirty="0" err="1" smtClean="0">
                <a:latin typeface="Menlo Regular"/>
                <a:cs typeface="Menlo Regular"/>
              </a:rPr>
              <a:t>WatchType.</a:t>
            </a:r>
            <a:r>
              <a:rPr lang="en-US" sz="1600" i="1" dirty="0" err="1" smtClean="0">
                <a:latin typeface="Menlo Regular"/>
                <a:cs typeface="Menlo Regular"/>
              </a:rPr>
              <a:t>PROCESS_ONLY_APPENDED</a:t>
            </a:r>
            <a:r>
              <a:rPr lang="en-US" sz="1600" dirty="0" smtClean="0">
                <a:latin typeface="Menlo Regular"/>
                <a:cs typeface="Menlo Regular"/>
              </a:rPr>
              <a:t>)</a:t>
            </a:r>
            <a:r>
              <a:rPr lang="en-US" sz="1600" dirty="0" smtClean="0">
                <a:latin typeface="Menlo Regular"/>
                <a:cs typeface="Menlo Regular"/>
              </a:rPr>
              <a:t>; </a:t>
            </a: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sz="2400" dirty="0" err="1">
                <a:latin typeface="Menlo Regular"/>
                <a:cs typeface="Menlo Regular"/>
              </a:rPr>
              <a:t>writeAsText</a:t>
            </a:r>
            <a:r>
              <a:rPr lang="en-US" sz="2400" dirty="0">
                <a:latin typeface="Menlo Regular"/>
                <a:cs typeface="Menlo Regular"/>
              </a:rPr>
              <a:t>(“/path/to/file”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sz="2400" dirty="0" err="1">
                <a:latin typeface="Menlo Regular"/>
                <a:cs typeface="Menlo Regular"/>
              </a:rPr>
              <a:t>writeAsCsv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“/path/to/file”)</a:t>
            </a:r>
          </a:p>
          <a:p>
            <a:pPr marL="0" indent="0">
              <a:buNone/>
            </a:pPr>
            <a:endParaRPr lang="en-US" b="1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Return </a:t>
            </a:r>
            <a:r>
              <a:rPr lang="en-US" b="1" dirty="0">
                <a:latin typeface="Avenir Book"/>
                <a:cs typeface="Avenir Book"/>
              </a:rPr>
              <a:t>data to the Client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print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Socket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writeToSocket</a:t>
            </a:r>
            <a:r>
              <a:rPr lang="en-US" sz="2400" dirty="0" smtClean="0">
                <a:latin typeface="Menlo Regular"/>
                <a:cs typeface="Menlo Regular"/>
              </a:rPr>
              <a:t>(hostname, port, </a:t>
            </a:r>
            <a:r>
              <a:rPr lang="en-US" sz="2400" dirty="0" err="1" smtClean="0">
                <a:latin typeface="Menlo Regular"/>
                <a:cs typeface="Menlo Regular"/>
              </a:rPr>
              <a:t>SerializationSchema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Connectors</a:t>
            </a:r>
          </a:p>
          <a:p>
            <a:r>
              <a:rPr lang="en-US" b="1" dirty="0" smtClean="0">
                <a:latin typeface="Avenir Book"/>
                <a:cs typeface="Avenir Book"/>
              </a:rPr>
              <a:t>E.g., Apache Kafka, </a:t>
            </a:r>
            <a:r>
              <a:rPr lang="en-US" b="1" dirty="0" err="1" smtClean="0">
                <a:latin typeface="Avenir Book"/>
                <a:cs typeface="Avenir Book"/>
              </a:rPr>
              <a:t>Elasticsearch</a:t>
            </a:r>
            <a:r>
              <a:rPr lang="en-US" b="1" dirty="0" smtClean="0">
                <a:latin typeface="Avenir Book"/>
                <a:cs typeface="Avenir Book"/>
              </a:rPr>
              <a:t>, Rolling HDFS Files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executed when </a:t>
            </a:r>
            <a:r>
              <a:rPr lang="en-US" sz="2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env.execute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 is called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…&gt; result;</a:t>
            </a:r>
          </a:p>
          <a:p>
            <a:pPr marL="0" indent="0">
              <a:buNone/>
            </a:pPr>
            <a:endParaRPr lang="en-US" sz="24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result.writeToSocket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...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  <a:r>
              <a:rPr lang="en-US" sz="2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400" i="1" dirty="0">
                <a:solidFill>
                  <a:srgbClr val="808080"/>
                </a:solidFill>
                <a:latin typeface="Menlo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2400" dirty="0" err="1" smtClean="0">
                <a:latin typeface="Menlo"/>
              </a:rPr>
              <a:t>writeAsText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Execution really starts here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24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provides recovery by taking a consistent checkpoint every </a:t>
            </a:r>
            <a:r>
              <a:rPr lang="en-US" i="1" dirty="0" smtClean="0"/>
              <a:t>N</a:t>
            </a:r>
            <a:r>
              <a:rPr lang="en-US" dirty="0" smtClean="0"/>
              <a:t> milliseconds and rolling back to the </a:t>
            </a:r>
            <a:r>
              <a:rPr lang="en-US" dirty="0" err="1" smtClean="0"/>
              <a:t>checkpointed</a:t>
            </a:r>
            <a:r>
              <a:rPr lang="en-US" dirty="0" smtClean="0"/>
              <a:t> state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://ci.apache.org/projects/flink/flink-docs-master/internals/</a:t>
            </a:r>
            <a:r>
              <a:rPr lang="en-US" dirty="0" smtClean="0">
                <a:hlinkClick r:id="rId2"/>
              </a:rPr>
              <a:t>stream_checkpointing.html</a:t>
            </a:r>
            <a:r>
              <a:rPr lang="en-US" dirty="0" smtClean="0"/>
              <a:t> 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Exactly once (default)</a:t>
            </a:r>
          </a:p>
          <a:p>
            <a:pPr lvl="1"/>
            <a:r>
              <a:rPr lang="en-US" sz="20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000" i="1" dirty="0" smtClean="0">
                <a:solidFill>
                  <a:srgbClr val="808080"/>
                </a:solidFill>
                <a:latin typeface="Menlo"/>
              </a:rPr>
              <a:t>Take checkpoint every 5000 milliseconds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(5000)</a:t>
            </a:r>
          </a:p>
          <a:p>
            <a:pPr marL="3657600" lvl="8" indent="0">
              <a:buNone/>
            </a:pPr>
            <a:r>
              <a:rPr lang="en-US" sz="2100" dirty="0" smtClean="0">
                <a:latin typeface="Menlo Regular"/>
                <a:cs typeface="Menlo Regular"/>
              </a:rPr>
              <a:t>			</a:t>
            </a:r>
          </a:p>
          <a:p>
            <a:r>
              <a:rPr lang="en-US" dirty="0" smtClean="0"/>
              <a:t>At least once (for lower latency)</a:t>
            </a:r>
          </a:p>
          <a:p>
            <a:pPr lvl="1"/>
            <a:r>
              <a:rPr lang="en-US" sz="2200" i="1" dirty="0">
                <a:solidFill>
                  <a:srgbClr val="808080"/>
                </a:solidFill>
                <a:latin typeface="Menlo"/>
              </a:rPr>
              <a:t>// Take </a:t>
            </a:r>
            <a:r>
              <a:rPr lang="en-US" sz="2200" i="1" dirty="0" smtClean="0">
                <a:solidFill>
                  <a:srgbClr val="808080"/>
                </a:solidFill>
                <a:latin typeface="Menlo"/>
              </a:rPr>
              <a:t>checkpoint every </a:t>
            </a:r>
            <a:r>
              <a:rPr lang="en-US" sz="2200" i="1" dirty="0">
                <a:solidFill>
                  <a:srgbClr val="808080"/>
                </a:solidFill>
                <a:latin typeface="Menlo"/>
              </a:rPr>
              <a:t>5000 milliseconds</a:t>
            </a:r>
            <a:endParaRPr lang="en-US" sz="22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2200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latin typeface="Menlo Regular"/>
                <a:cs typeface="Menlo Regular"/>
              </a:rPr>
              <a:t>5000</a:t>
            </a:r>
            <a:r>
              <a:rPr lang="en-US" sz="2400" dirty="0">
                <a:latin typeface="Menlo Regular"/>
                <a:cs typeface="Menlo Regular"/>
              </a:rPr>
              <a:t>, </a:t>
            </a:r>
            <a:r>
              <a:rPr lang="en-US" sz="2000" dirty="0" err="1">
                <a:latin typeface="Menlo Regular"/>
                <a:cs typeface="Menlo Regular"/>
              </a:rPr>
              <a:t>CheckpointingMode.</a:t>
            </a:r>
            <a:r>
              <a:rPr lang="en-US" sz="2000" i="1" dirty="0" err="1">
                <a:latin typeface="Menlo Regular"/>
                <a:cs typeface="Menlo Regular"/>
              </a:rPr>
              <a:t>AT_LEAST_ONCE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endParaRPr lang="en-US" sz="2200" dirty="0">
              <a:latin typeface="Menlo Regular"/>
              <a:cs typeface="Menlo Regular"/>
            </a:endParaRPr>
          </a:p>
          <a:p>
            <a:pPr lvl="7"/>
            <a:endParaRPr lang="en-US" dirty="0"/>
          </a:p>
          <a:p>
            <a:r>
              <a:rPr lang="en-US" dirty="0" smtClean="0"/>
              <a:t>Setting the interval to few seconds should be good for most applications</a:t>
            </a:r>
          </a:p>
          <a:p>
            <a:pPr lvl="7"/>
            <a:endParaRPr lang="en-US" dirty="0"/>
          </a:p>
          <a:p>
            <a:r>
              <a:rPr lang="en-US" dirty="0" smtClean="0"/>
              <a:t>If </a:t>
            </a:r>
            <a:r>
              <a:rPr lang="en-US" dirty="0" err="1" smtClean="0"/>
              <a:t>checkpointing</a:t>
            </a:r>
            <a:r>
              <a:rPr lang="en-US" dirty="0" smtClean="0"/>
              <a:t> is not enabled, no recovery guarantees are provided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DataStream to experiment with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print()</a:t>
            </a:r>
            <a:r>
              <a:rPr lang="en-US" dirty="0" smtClean="0"/>
              <a:t> to quickly print a DataStream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Window </a:t>
            </a:r>
            <a:r>
              <a:rPr lang="en-US" sz="3200" dirty="0" err="1" smtClean="0"/>
              <a:t>WordCount</a:t>
            </a:r>
            <a:r>
              <a:rPr lang="en-US" sz="3200" dirty="0" smtClean="0"/>
              <a:t>: main 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.window(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Execution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.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window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Splitter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9362</TotalTime>
  <Words>961</Words>
  <Application>Microsoft Macintosh PowerPoint</Application>
  <PresentationFormat>On-screen Show (4:3)</PresentationFormat>
  <Paragraphs>307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Apache Flink® Training</vt:lpstr>
      <vt:lpstr>DataStream API</vt:lpstr>
      <vt:lpstr>DataStream API by Example</vt:lpstr>
      <vt:lpstr>Window WordCount: main method</vt:lpstr>
      <vt:lpstr>Stream 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Window WordCount: FlatMap</vt:lpstr>
      <vt:lpstr>WordCount: Map: Interface</vt:lpstr>
      <vt:lpstr>WordCount: Map: Types</vt:lpstr>
      <vt:lpstr>WordCount: Map: Collector</vt:lpstr>
      <vt:lpstr>DataStream API Concepts</vt:lpstr>
      <vt:lpstr>(Selected) Data Types</vt:lpstr>
      <vt:lpstr>Tuples</vt:lpstr>
      <vt:lpstr>Transformations: Map</vt:lpstr>
      <vt:lpstr>Transformations: Filter</vt:lpstr>
      <vt:lpstr>Transformations: Partitioning</vt:lpstr>
      <vt:lpstr>Data shipping strategies</vt:lpstr>
      <vt:lpstr>Data Sources</vt:lpstr>
      <vt:lpstr>Data Sources (2)</vt:lpstr>
      <vt:lpstr>Data Sources: Collections</vt:lpstr>
      <vt:lpstr>Data Sources: Files, sockets, connectors</vt:lpstr>
      <vt:lpstr>Data Sinks</vt:lpstr>
      <vt:lpstr>Data Sinks (2)</vt:lpstr>
      <vt:lpstr>Data Sinks</vt:lpstr>
      <vt:lpstr>Fault tolerance</vt:lpstr>
      <vt:lpstr>Fault tolerance in Flink</vt:lpstr>
      <vt:lpstr>Best Practices</vt:lpstr>
      <vt:lpstr>Some advice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674</cp:revision>
  <dcterms:created xsi:type="dcterms:W3CDTF">2015-01-22T00:00:06Z</dcterms:created>
  <dcterms:modified xsi:type="dcterms:W3CDTF">2015-10-08T15:15:13Z</dcterms:modified>
</cp:coreProperties>
</file>