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33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0" r:id="rId14"/>
    <p:sldId id="312" r:id="rId15"/>
    <p:sldId id="314" r:id="rId16"/>
    <p:sldId id="315" r:id="rId17"/>
    <p:sldId id="320" r:id="rId18"/>
    <p:sldId id="325" r:id="rId19"/>
    <p:sldId id="327" r:id="rId20"/>
    <p:sldId id="326" r:id="rId21"/>
    <p:sldId id="316" r:id="rId22"/>
    <p:sldId id="318" r:id="rId23"/>
    <p:sldId id="319" r:id="rId24"/>
    <p:sldId id="328" r:id="rId25"/>
    <p:sldId id="317" r:id="rId26"/>
    <p:sldId id="361" r:id="rId27"/>
    <p:sldId id="362" r:id="rId28"/>
    <p:sldId id="345" r:id="rId29"/>
    <p:sldId id="346" r:id="rId30"/>
    <p:sldId id="347" r:id="rId31"/>
    <p:sldId id="323" r:id="rId32"/>
    <p:sldId id="363" r:id="rId33"/>
    <p:sldId id="36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7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84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Advanced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48" y="6226328"/>
            <a:ext cx="187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August 26,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4896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81819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Define keys by field name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DataStream&lt;Person&gt; </a:t>
            </a:r>
            <a:r>
              <a:rPr lang="en-US" sz="2200" dirty="0">
                <a:latin typeface="Menlo Regular"/>
                <a:cs typeface="Menlo Regular"/>
              </a:rPr>
              <a:t>p</a:t>
            </a:r>
            <a:r>
              <a:rPr lang="en-US" sz="2200" dirty="0" smtClean="0">
                <a:latin typeface="Menlo Regular"/>
                <a:cs typeface="Menlo Regular"/>
              </a:rPr>
              <a:t>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“name”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3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case classes are natively supported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case class Person(id: </a:t>
            </a:r>
            <a:r>
              <a:rPr lang="en-US" sz="2200" dirty="0" err="1" smtClean="0">
                <a:latin typeface="Menlo Regular"/>
                <a:cs typeface="Menlo Regular"/>
              </a:rPr>
              <a:t>Int</a:t>
            </a:r>
            <a:r>
              <a:rPr lang="en-US" sz="2200" dirty="0" smtClean="0">
                <a:latin typeface="Menlo Regular"/>
                <a:cs typeface="Menlo Regular"/>
              </a:rPr>
              <a:t>, name: String)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d: DataStream[Person] =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	</a:t>
            </a:r>
            <a:r>
              <a:rPr lang="en-US" sz="2200" dirty="0" smtClean="0">
                <a:latin typeface="Menlo Regular"/>
                <a:cs typeface="Menlo Regular"/>
              </a:rPr>
              <a:t>   </a:t>
            </a:r>
            <a:r>
              <a:rPr lang="en-US" sz="2200" dirty="0" err="1" smtClean="0">
                <a:latin typeface="Menlo Regular"/>
                <a:cs typeface="Menlo Regular"/>
              </a:rPr>
              <a:t>env.fromElements</a:t>
            </a:r>
            <a:r>
              <a:rPr lang="en-US" sz="2200" dirty="0" smtClean="0">
                <a:latin typeface="Menlo Regular"/>
                <a:cs typeface="Menlo Regular"/>
              </a:rPr>
              <a:t>(Person(1, “Bob”)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r>
              <a:rPr lang="en-US" dirty="0" smtClean="0"/>
              <a:t>Define keys by field name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use field “name” as key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7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&amp; nested </a:t>
            </a:r>
            <a:r>
              <a:rPr lang="en-US" dirty="0"/>
              <a:t>k</a:t>
            </a:r>
            <a:r>
              <a:rPr lang="en-US" dirty="0" smtClean="0"/>
              <a:t>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20" y="1277112"/>
            <a:ext cx="8229600" cy="57257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DataStream&lt;</a:t>
            </a:r>
            <a:r>
              <a:rPr lang="en-US" sz="5500" dirty="0">
                <a:latin typeface="Menlo Regular"/>
                <a:cs typeface="Menlo Regular"/>
              </a:rPr>
              <a:t>Tuple3&lt;String, Person, Double&gt;&gt; </a:t>
            </a:r>
            <a:r>
              <a:rPr lang="en-US" sz="5500" dirty="0" smtClean="0">
                <a:latin typeface="Menlo Regular"/>
                <a:cs typeface="Menlo Regular"/>
              </a:rPr>
              <a:t>d;</a:t>
            </a:r>
            <a:endParaRPr lang="en-US" sz="5500" dirty="0">
              <a:latin typeface="Menlo Regular"/>
              <a:cs typeface="Menlo Regular"/>
            </a:endParaRPr>
          </a:p>
          <a:p>
            <a:endParaRPr lang="en-US" sz="4300" dirty="0" smtClean="0"/>
          </a:p>
          <a:p>
            <a:r>
              <a:rPr lang="en-US" sz="7000" dirty="0" smtClean="0"/>
              <a:t>Composite keys are supported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both long fields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0, 1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Nested fields can be used as types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nested “name” 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“f1.name”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Full types can be used as key using “*” wildcard</a:t>
            </a:r>
          </a:p>
          <a:p>
            <a:endParaRPr lang="en-US" sz="2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</a:t>
            </a:r>
            <a:r>
              <a:rPr lang="en-US" sz="5500" dirty="0">
                <a:latin typeface="Menlo Regular"/>
                <a:cs typeface="Menlo Regular"/>
              </a:rPr>
              <a:t>/ group on </a:t>
            </a:r>
            <a:r>
              <a:rPr lang="en-US" sz="5500" dirty="0" smtClean="0">
                <a:latin typeface="Menlo Regular"/>
                <a:cs typeface="Menlo Regular"/>
              </a:rPr>
              <a:t>complete nested </a:t>
            </a:r>
            <a:r>
              <a:rPr lang="en-US" sz="5500" dirty="0" err="1" smtClean="0">
                <a:latin typeface="Menlo Regular"/>
                <a:cs typeface="Menlo Regular"/>
              </a:rPr>
              <a:t>Pojo</a:t>
            </a:r>
            <a:r>
              <a:rPr lang="en-US" sz="5500" dirty="0" smtClean="0">
                <a:latin typeface="Menlo Regular"/>
                <a:cs typeface="Menlo Regular"/>
              </a:rPr>
              <a:t> </a:t>
            </a:r>
            <a:r>
              <a:rPr lang="en-US" sz="5500" dirty="0">
                <a:latin typeface="Menlo Regular"/>
                <a:cs typeface="Menlo Regular"/>
              </a:rPr>
              <a:t>field</a:t>
            </a:r>
          </a:p>
          <a:p>
            <a:pPr marL="0" indent="0">
              <a:buNone/>
            </a:pPr>
            <a:r>
              <a:rPr lang="en-US" sz="5500" dirty="0" err="1">
                <a:latin typeface="Menlo Regular"/>
                <a:cs typeface="Menlo Regular"/>
              </a:rPr>
              <a:t>d.groupBy</a:t>
            </a:r>
            <a:r>
              <a:rPr lang="en-US" sz="5500" dirty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“f1.*”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 smtClean="0">
              <a:latin typeface="Menlo Regular"/>
              <a:cs typeface="Menlo Regular"/>
            </a:endParaRPr>
          </a:p>
          <a:p>
            <a:pPr lvl="1"/>
            <a:r>
              <a:rPr lang="en-US" sz="6600" dirty="0" smtClean="0"/>
              <a:t>“*” wildcard can also be used for atomic types</a:t>
            </a:r>
            <a:endParaRPr lang="en-US" sz="6600" dirty="0"/>
          </a:p>
          <a:p>
            <a:pPr marL="0" indent="0">
              <a:buNone/>
            </a:pPr>
            <a:endParaRPr lang="en-US" sz="5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Keys can be computed using </a:t>
            </a:r>
            <a:r>
              <a:rPr lang="en-US" dirty="0" err="1" smtClean="0"/>
              <a:t>KeySelectors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public class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implements   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       </a:t>
            </a:r>
            <a:r>
              <a:rPr lang="en-US" sz="2200" dirty="0" err="1" smtClean="0">
                <a:latin typeface="Menlo Regular"/>
                <a:cs typeface="Menlo Regular"/>
              </a:rPr>
              <a:t>KeySelector</a:t>
            </a:r>
            <a:r>
              <a:rPr lang="en-US" sz="2200" dirty="0" smtClean="0">
                <a:latin typeface="Menlo Regular"/>
                <a:cs typeface="Menlo Regular"/>
              </a:rPr>
              <a:t>&lt;Tuple2&lt;Long, Long&gt;, Long&gt; {</a:t>
            </a:r>
          </a:p>
          <a:p>
            <a:pPr marL="0" indent="0">
              <a:buNone/>
            </a:pPr>
            <a:endParaRPr lang="en-US" sz="2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public Long </a:t>
            </a:r>
            <a:r>
              <a:rPr lang="en-US" sz="2200" dirty="0" err="1" smtClean="0">
                <a:latin typeface="Menlo Regular"/>
                <a:cs typeface="Menlo Regular"/>
              </a:rPr>
              <a:t>getKey</a:t>
            </a:r>
            <a:r>
              <a:rPr lang="en-US" sz="2200" dirty="0" smtClean="0">
                <a:latin typeface="Menlo Regular"/>
                <a:cs typeface="Menlo Regular"/>
              </a:rPr>
              <a:t>(Tuple2&lt;Long, Long&gt; t) {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  return t.f0 + t.f1;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}}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DataStream&lt;Tuple2&lt;</a:t>
            </a:r>
            <a:r>
              <a:rPr lang="en-US" sz="2200" dirty="0" err="1" smtClean="0">
                <a:latin typeface="Menlo Regular"/>
                <a:cs typeface="Menlo Regular"/>
              </a:rPr>
              <a:t>Long,Long</a:t>
            </a:r>
            <a:r>
              <a:rPr lang="en-US" sz="2200" dirty="0" smtClean="0">
                <a:latin typeface="Menlo Regular"/>
                <a:cs typeface="Menlo Regular"/>
              </a:rPr>
              <a:t>&gt;&gt; d = …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new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()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4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and aggregates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Aggregations on </a:t>
            </a:r>
            <a:r>
              <a:rPr lang="en-US" dirty="0" err="1" smtClean="0"/>
              <a:t>DataStreams</a:t>
            </a:r>
            <a:r>
              <a:rPr lang="en-US" dirty="0" smtClean="0"/>
              <a:t> are different from aggregations on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lvl="1"/>
            <a:r>
              <a:rPr lang="en-US" dirty="0" smtClean="0"/>
              <a:t>e.g., it is not possible to count all elements of a DataStream – they are infinite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DataStream aggregations make sense on windowed streams</a:t>
            </a:r>
          </a:p>
          <a:p>
            <a:pPr lvl="1"/>
            <a:r>
              <a:rPr lang="en-US" dirty="0" smtClean="0"/>
              <a:t>i.e., a window of the "latest" elements of a stream</a:t>
            </a:r>
          </a:p>
          <a:p>
            <a:pPr lvl="8"/>
            <a:endParaRPr lang="en-US" dirty="0"/>
          </a:p>
          <a:p>
            <a:r>
              <a:rPr lang="en-US" dirty="0" smtClean="0"/>
              <a:t>Windows can be defined on grouped and partitioned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4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 and keep last 1 minute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worth of data sliding the window every 10 seconds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window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TimeUnit.MINUTES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every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(10,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TimeUnit.SECONDS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8712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Tumbling time window</a:t>
            </a:r>
          </a:p>
          <a:p>
            <a:pPr lvl="1"/>
            <a:r>
              <a:rPr lang="en-US" sz="2000" dirty="0" smtClean="0">
                <a:latin typeface="Menlo Regular"/>
                <a:cs typeface="Menlo Regular"/>
              </a:rPr>
              <a:t>.window(</a:t>
            </a:r>
            <a:r>
              <a:rPr lang="en-US" sz="2000" dirty="0" err="1" smtClean="0">
                <a:latin typeface="Menlo Regular"/>
                <a:cs typeface="Menlo Regular"/>
              </a:rPr>
              <a:t>Time.of</a:t>
            </a:r>
            <a:r>
              <a:rPr lang="en-US" sz="2000" dirty="0" smtClean="0">
                <a:latin typeface="Menlo Regular"/>
                <a:cs typeface="Menlo Regular"/>
              </a:rPr>
              <a:t>(1, </a:t>
            </a:r>
            <a:r>
              <a:rPr lang="en-US" sz="2000" dirty="0" err="1" smtClean="0">
                <a:latin typeface="Menlo Regular"/>
                <a:cs typeface="Menlo Regular"/>
              </a:rPr>
              <a:t>TimeUnit.MINUTES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lvl="7"/>
            <a:endParaRPr lang="en-US" sz="1600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Sliding time window</a:t>
            </a:r>
          </a:p>
          <a:p>
            <a:pPr lvl="1"/>
            <a:r>
              <a:rPr lang="en-US" sz="2000" dirty="0">
                <a:latin typeface="Menlo Regular"/>
                <a:cs typeface="Menlo Regular"/>
              </a:rPr>
              <a:t>.window(</a:t>
            </a:r>
            <a:r>
              <a:rPr lang="en-US" sz="2000" dirty="0" err="1">
                <a:latin typeface="Menlo Regular"/>
                <a:cs typeface="Menlo Regular"/>
              </a:rPr>
              <a:t>Time.of</a:t>
            </a:r>
            <a:r>
              <a:rPr lang="en-US" sz="2000" dirty="0" smtClean="0">
                <a:latin typeface="Menlo Regular"/>
                <a:cs typeface="Menlo Regular"/>
              </a:rPr>
              <a:t>(60, </a:t>
            </a:r>
            <a:r>
              <a:rPr lang="en-US" sz="2000" dirty="0" err="1" smtClean="0">
                <a:latin typeface="Menlo Regular"/>
                <a:cs typeface="Menlo Regular"/>
              </a:rPr>
              <a:t>TimeUnit.SECONDS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 .every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err="1">
                <a:latin typeface="Menlo Regular"/>
                <a:cs typeface="Menlo Regular"/>
              </a:rPr>
              <a:t>Time.of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smtClean="0">
                <a:latin typeface="Menlo Regular"/>
                <a:cs typeface="Menlo Regular"/>
              </a:rPr>
              <a:t>10, </a:t>
            </a:r>
            <a:r>
              <a:rPr lang="en-US" sz="2000" dirty="0" err="1" smtClean="0">
                <a:latin typeface="Menlo Regular"/>
                <a:cs typeface="Menlo Regular"/>
              </a:rPr>
              <a:t>TimeUnit.SECONDS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				</a:t>
            </a:r>
          </a:p>
          <a:p>
            <a:r>
              <a:rPr lang="en-US" dirty="0" smtClean="0"/>
              <a:t>Count-based sliding window</a:t>
            </a:r>
          </a:p>
          <a:p>
            <a:pPr lvl="1"/>
            <a:r>
              <a:rPr lang="en-US" sz="2000" dirty="0">
                <a:latin typeface="Menlo Regular"/>
                <a:cs typeface="Menlo Regular"/>
              </a:rPr>
              <a:t>.window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latin typeface="Menlo Regular"/>
                <a:cs typeface="Menlo Regular"/>
              </a:rPr>
              <a:t>Count.of</a:t>
            </a:r>
            <a:r>
              <a:rPr lang="en-US" sz="2000" dirty="0" smtClean="0">
                <a:latin typeface="Menlo Regular"/>
                <a:cs typeface="Menlo Regular"/>
              </a:rPr>
              <a:t>(1000))</a:t>
            </a:r>
            <a:br>
              <a:rPr lang="en-US" sz="2000" dirty="0" smtClean="0">
                <a:latin typeface="Menlo Regular"/>
                <a:cs typeface="Menlo Regular"/>
              </a:rPr>
            </a:br>
            <a:r>
              <a:rPr lang="en-US" sz="2000" dirty="0" smtClean="0">
                <a:latin typeface="Menlo Regular"/>
                <a:cs typeface="Menlo Regular"/>
              </a:rPr>
              <a:t> .every(</a:t>
            </a:r>
            <a:r>
              <a:rPr lang="en-US" sz="2000" dirty="0" err="1" smtClean="0">
                <a:latin typeface="Menlo Regular"/>
                <a:cs typeface="Menlo Regular"/>
              </a:rPr>
              <a:t>Count.of</a:t>
            </a:r>
            <a:r>
              <a:rPr lang="en-US" sz="2000" dirty="0" smtClean="0">
                <a:latin typeface="Menlo Regular"/>
                <a:cs typeface="Menlo Regular"/>
              </a:rPr>
              <a:t>(10))</a:t>
            </a: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3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Aggregations on windowed streams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 and keep last 1 minute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worth of data sliding the window every 10 seconds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count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employees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.window(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TimeUnit.MINUTES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.every(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(10,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TimeUnit.SECONDS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mapWindow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3719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WindowMapFunction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mapWindow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persons, 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persons)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							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and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43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Operations on </a:t>
            </a:r>
            <a:r>
              <a:rPr lang="en-US" sz="3600" dirty="0" err="1" smtClean="0"/>
              <a:t>WindowedStreams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mapWindow</a:t>
            </a:r>
            <a:endParaRPr lang="en-US" dirty="0" smtClean="0"/>
          </a:p>
          <a:p>
            <a:pPr lvl="1"/>
            <a:r>
              <a:rPr lang="en-US" dirty="0" smtClean="0"/>
              <a:t>Do something over the whole window</a:t>
            </a:r>
          </a:p>
          <a:p>
            <a:r>
              <a:rPr lang="en-US" dirty="0" err="1" smtClean="0"/>
              <a:t>reduceWindow</a:t>
            </a:r>
            <a:endParaRPr lang="en-US" dirty="0" smtClean="0"/>
          </a:p>
          <a:p>
            <a:pPr lvl="1"/>
            <a:r>
              <a:rPr lang="en-US" dirty="0" smtClean="0"/>
              <a:t>Apply a functional reduce function to the window</a:t>
            </a:r>
          </a:p>
          <a:p>
            <a:r>
              <a:rPr lang="en-US" dirty="0" smtClean="0"/>
              <a:t>Aggregates:</a:t>
            </a:r>
            <a:r>
              <a:rPr lang="en-US" dirty="0"/>
              <a:t> </a:t>
            </a:r>
            <a:r>
              <a:rPr lang="en-US" dirty="0" smtClean="0"/>
              <a:t>sum, min, max, and others</a:t>
            </a:r>
          </a:p>
          <a:p>
            <a:r>
              <a:rPr lang="en-US" dirty="0" smtClean="0"/>
              <a:t>flatten</a:t>
            </a:r>
          </a:p>
          <a:p>
            <a:pPr lvl="1"/>
            <a:r>
              <a:rPr lang="en-US" dirty="0" smtClean="0"/>
              <a:t>Get back a regular DataStream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streams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streams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86004"/>
            <a:ext cx="8229600" cy="2540159"/>
          </a:xfrm>
        </p:spPr>
        <p:txBody>
          <a:bodyPr>
            <a:normAutofit/>
          </a:bodyPr>
          <a:lstStyle/>
          <a:p>
            <a:r>
              <a:rPr lang="en-US" dirty="0" smtClean="0"/>
              <a:t>Sometimes several </a:t>
            </a:r>
            <a:r>
              <a:rPr lang="en-US" dirty="0" err="1" smtClean="0"/>
              <a:t>DataStreams</a:t>
            </a:r>
            <a:r>
              <a:rPr lang="en-US" dirty="0" smtClean="0"/>
              <a:t> need to be correlated with each other and share state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i="1" dirty="0" smtClean="0"/>
              <a:t>connect</a:t>
            </a:r>
            <a:r>
              <a:rPr lang="en-US" dirty="0" smtClean="0"/>
              <a:t> or </a:t>
            </a:r>
            <a:r>
              <a:rPr lang="en-US" i="1" dirty="0" smtClean="0"/>
              <a:t>join</a:t>
            </a:r>
            <a:r>
              <a:rPr lang="en-US" dirty="0" smtClean="0"/>
              <a:t> two </a:t>
            </a:r>
            <a:r>
              <a:rPr lang="en-US" dirty="0" err="1" smtClean="0"/>
              <a:t>DataStreams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52686"/>
            <a:ext cx="8229600" cy="182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strings.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connect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01789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 on connected streams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strings.connect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.map(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CoMapFunction</a:t>
            </a:r>
            <a:r>
              <a:rPr lang="en-US" sz="1800" dirty="0" smtClean="0">
                <a:latin typeface="Menlo"/>
              </a:rPr>
              <a:t>&lt;</a:t>
            </a:r>
            <a:r>
              <a:rPr lang="en-US" sz="1800" dirty="0" err="1" smtClean="0">
                <a:latin typeface="Menlo"/>
              </a:rPr>
              <a:t>Integer,String,Boolean</a:t>
            </a:r>
            <a:r>
              <a:rPr lang="en-US" sz="1800" dirty="0" smtClean="0">
                <a:latin typeface="Menlo"/>
              </a:rPr>
              <a:t>&gt;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map1</a:t>
            </a:r>
            <a:r>
              <a:rPr lang="en-US" sz="1800" dirty="0" smtClean="0">
                <a:latin typeface="Menlo"/>
              </a:rPr>
              <a:t> (Integer value)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	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return true</a:t>
            </a:r>
            <a:r>
              <a:rPr lang="en-US" sz="1800" dirty="0" smtClean="0">
                <a:latin typeface="Menlo"/>
              </a:rPr>
              <a:t>;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</a:t>
            </a:r>
            <a:r>
              <a:rPr lang="en-US" sz="18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map2</a:t>
            </a:r>
            <a:r>
              <a:rPr lang="en-US" sz="1800" dirty="0" smtClean="0">
                <a:latin typeface="Menlo"/>
              </a:rPr>
              <a:t> (String </a:t>
            </a:r>
            <a:r>
              <a:rPr lang="en-US" sz="1800" dirty="0"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	</a:t>
            </a:r>
            <a:r>
              <a:rPr lang="en-US" sz="1800" b="1" dirty="0">
                <a:solidFill>
                  <a:srgbClr val="000090"/>
                </a:solidFill>
                <a:latin typeface="Menlo"/>
              </a:rPr>
              <a:t>return 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false</a:t>
            </a:r>
            <a:r>
              <a:rPr lang="en-US" sz="1800" dirty="0" smtClean="0">
                <a:latin typeface="Menlo"/>
              </a:rPr>
              <a:t>;</a:t>
            </a:r>
            <a:endParaRPr lang="en-US" sz="1800" dirty="0"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</a:t>
            </a:r>
            <a:r>
              <a:rPr lang="en-US" sz="1800" dirty="0" smtClean="0">
                <a:latin typeface="Menlo"/>
              </a:rPr>
              <a:t>}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}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963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FlatMap</a:t>
            </a:r>
            <a:r>
              <a:rPr lang="en-US" sz="4000" dirty="0" smtClean="0"/>
              <a:t> on connected streams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DataStream</a:t>
            </a:r>
            <a:r>
              <a:rPr lang="en-US" sz="1600" dirty="0" smtClean="0">
                <a:latin typeface="Menlo"/>
              </a:rPr>
              <a:t>&lt;Integer&gt; 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6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6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err="1" smtClean="0">
                <a:latin typeface="Menlo"/>
              </a:rPr>
              <a:t>strings.connect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flatMap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CoFlatMapFunction</a:t>
            </a:r>
            <a:r>
              <a:rPr lang="en-US" sz="1600" dirty="0" smtClean="0">
                <a:latin typeface="Menlo"/>
              </a:rPr>
              <a:t>&lt;</a:t>
            </a:r>
            <a:r>
              <a:rPr lang="en-US" sz="1600" dirty="0" err="1" smtClean="0">
                <a:latin typeface="Menlo"/>
              </a:rPr>
              <a:t>Integer,String,String</a:t>
            </a:r>
            <a:r>
              <a:rPr lang="en-US" sz="1600" dirty="0" smtClean="0">
                <a:latin typeface="Menlo"/>
              </a:rPr>
              <a:t>&gt;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flatMap1</a:t>
            </a:r>
            <a:r>
              <a:rPr lang="en-US" sz="1600" dirty="0" smtClean="0">
                <a:latin typeface="Menlo"/>
              </a:rPr>
              <a:t> (Integer value, Collector&lt;String&gt; out)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value.toString</a:t>
            </a:r>
            <a:r>
              <a:rPr lang="en-US" sz="1600" dirty="0" smtClean="0">
                <a:latin typeface="Menlo"/>
              </a:rPr>
              <a:t>());	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flatMap2</a:t>
            </a:r>
            <a:r>
              <a:rPr lang="en-US" sz="1600" dirty="0" smtClean="0">
                <a:latin typeface="Menlo"/>
              </a:rPr>
              <a:t> (String value</a:t>
            </a:r>
            <a:r>
              <a:rPr lang="en-US" sz="1600" dirty="0">
                <a:latin typeface="Menlo"/>
              </a:rPr>
              <a:t>, Collector&lt;String&gt; out</a:t>
            </a:r>
            <a:r>
              <a:rPr lang="en-US" sz="1600" dirty="0" smtClean="0">
                <a:latin typeface="Menlo"/>
              </a:rPr>
              <a:t>) </a:t>
            </a:r>
            <a:r>
              <a:rPr lang="en-US" sz="1600" dirty="0"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	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for</a:t>
            </a:r>
            <a:r>
              <a:rPr lang="en-US" sz="1600" dirty="0" smtClean="0">
                <a:latin typeface="Menlo"/>
              </a:rPr>
              <a:t> (String word: </a:t>
            </a:r>
            <a:r>
              <a:rPr lang="en-US" sz="1600" dirty="0" err="1" smtClean="0">
                <a:latin typeface="Menlo"/>
              </a:rPr>
              <a:t>value.split</a:t>
            </a:r>
            <a:r>
              <a:rPr lang="en-US" sz="1600" dirty="0" smtClean="0">
                <a:latin typeface="Menlo"/>
              </a:rPr>
              <a:t>(" ")) 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(word)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}</a:t>
            </a:r>
            <a:r>
              <a:rPr lang="en-US" sz="1600" dirty="0">
                <a:latin typeface="Menlo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}</a:t>
            </a: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});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0435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functions and state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1310" y="5780762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5003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RuntimeContext</a:t>
            </a:r>
            <a:r>
              <a:rPr lang="en-US" dirty="0" smtClean="0"/>
              <a:t> has useful methods: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getIndexOfThisSubtask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getExecutionConfig</a:t>
            </a:r>
            <a:r>
              <a:rPr lang="en-US" dirty="0" smtClean="0">
                <a:latin typeface="Menlo Regular"/>
                <a:cs typeface="Menlo Regular"/>
              </a:rPr>
              <a:t>() 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Give access to partitioned 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1310" y="5780762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2379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computations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DataStream transformations can be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State is mutable and lives as long as the streaming job is running</a:t>
            </a:r>
          </a:p>
          <a:p>
            <a:pPr lvl="1"/>
            <a:r>
              <a:rPr lang="en-US" dirty="0" smtClean="0"/>
              <a:t>State is recovered with exactly-once semantics by </a:t>
            </a:r>
            <a:r>
              <a:rPr lang="en-US" dirty="0" err="1" smtClean="0"/>
              <a:t>Flink</a:t>
            </a:r>
            <a:r>
              <a:rPr lang="en-US" dirty="0" smtClean="0"/>
              <a:t> after a failure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You can define two kinds of state</a:t>
            </a:r>
          </a:p>
          <a:p>
            <a:pPr lvl="1"/>
            <a:r>
              <a:rPr lang="en-US" dirty="0" smtClean="0"/>
              <a:t>Local state: each parallel task can register some local variables to take part in </a:t>
            </a:r>
            <a:r>
              <a:rPr lang="en-US" dirty="0" err="1" smtClean="0"/>
              <a:t>Flink’s</a:t>
            </a:r>
            <a:r>
              <a:rPr lang="en-US" dirty="0" smtClean="0"/>
              <a:t>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Partitioned by key state: an operator on a partitioned by key stream can access and update state corresponding to its key</a:t>
            </a:r>
          </a:p>
          <a:p>
            <a:pPr lvl="1"/>
            <a:r>
              <a:rPr lang="en-US" dirty="0" smtClean="0"/>
              <a:t>Partitioned state will be available in Flink 0.10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local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874" y="1474376"/>
            <a:ext cx="8743336" cy="46517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aStream.map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(new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String,Long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&gt;,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Checkpointed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&lt;Long&gt; 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private long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= 0;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map (String value)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();8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		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(Long)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Serializable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snapshotState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long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checkpointId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long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checkpointTimestamp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Exception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Long 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restoreState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Serializable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state)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= (Long) state;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5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Flink aims to support all data types</a:t>
            </a:r>
          </a:p>
          <a:p>
            <a:pPr lvl="1"/>
            <a:r>
              <a:rPr lang="en-US" dirty="0" smtClean="0"/>
              <a:t>Ease of programming</a:t>
            </a:r>
          </a:p>
          <a:p>
            <a:pPr lvl="1"/>
            <a:r>
              <a:rPr lang="en-US" dirty="0" smtClean="0"/>
              <a:t>Seamless integration with existing code</a:t>
            </a:r>
          </a:p>
          <a:p>
            <a:pPr lvl="1"/>
            <a:endParaRPr lang="en-US" dirty="0"/>
          </a:p>
          <a:p>
            <a:r>
              <a:rPr lang="en-US" dirty="0" smtClean="0"/>
              <a:t>Programs are analyzed before execution</a:t>
            </a:r>
          </a:p>
          <a:p>
            <a:pPr lvl="1"/>
            <a:r>
              <a:rPr lang="en-US" dirty="0" smtClean="0"/>
              <a:t>Used data types are identified</a:t>
            </a:r>
          </a:p>
          <a:p>
            <a:pPr lvl="1"/>
            <a:r>
              <a:rPr lang="en-US" dirty="0" err="1" smtClean="0"/>
              <a:t>Serializer</a:t>
            </a:r>
            <a:r>
              <a:rPr lang="en-US" dirty="0" smtClean="0"/>
              <a:t> &amp; comparator are configured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partitioned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&lt;Tuple2&lt;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&gt;&gt;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aStream.groupBy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(0).map (new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RichMapFunction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&gt;,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Long&gt; 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private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OperatorState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&lt;Long&gt;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map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totalLengthByKey.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update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totalLengthByKey.update.value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 + 1);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(Long) value.f1.length();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 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open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(Configuration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conf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getRuntimeContext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.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getOperatorState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("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", 0L, false);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} 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20" y="5710665"/>
            <a:ext cx="3541476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Will be available in Flink 0.10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867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API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Iterations (feedback edges)</a:t>
            </a:r>
          </a:p>
          <a:p>
            <a:pPr lvl="1"/>
            <a:r>
              <a:rPr lang="en-US" dirty="0" smtClean="0"/>
              <a:t>Very useful for Machine Learning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More transformations</a:t>
            </a:r>
          </a:p>
          <a:p>
            <a:pPr lvl="1"/>
            <a:r>
              <a:rPr lang="en-US" dirty="0" smtClean="0"/>
              <a:t>union, join,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are either</a:t>
            </a:r>
          </a:p>
          <a:p>
            <a:pPr lvl="1"/>
            <a:r>
              <a:rPr lang="en-US" dirty="0" smtClean="0"/>
              <a:t>Atomic types (like Java Primitives)</a:t>
            </a:r>
          </a:p>
          <a:p>
            <a:pPr lvl="1"/>
            <a:r>
              <a:rPr lang="en-US" dirty="0" smtClean="0"/>
              <a:t>Composite types (like Flink Tuples)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Composite types nest other types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Not all data types can be used as keys!</a:t>
            </a:r>
          </a:p>
          <a:p>
            <a:pPr lvl="1"/>
            <a:r>
              <a:rPr lang="en-US" dirty="0" err="1" smtClean="0"/>
              <a:t>Flink</a:t>
            </a:r>
            <a:r>
              <a:rPr lang="en-US" dirty="0" smtClean="0"/>
              <a:t> partitions </a:t>
            </a:r>
            <a:r>
              <a:rPr lang="en-US" dirty="0" err="1" smtClean="0"/>
              <a:t>DataStreams</a:t>
            </a:r>
            <a:r>
              <a:rPr lang="en-US" dirty="0" smtClean="0"/>
              <a:t> on keys</a:t>
            </a:r>
          </a:p>
          <a:p>
            <a:pPr lvl="1"/>
            <a:r>
              <a:rPr lang="en-US" dirty="0" smtClean="0"/>
              <a:t>Key types must be comparable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Atomic Types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878398"/>
              </p:ext>
            </p:extLst>
          </p:nvPr>
        </p:nvGraphicFramePr>
        <p:xfrm>
          <a:off x="457200" y="1339169"/>
          <a:ext cx="8229600" cy="50244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84077"/>
                <a:gridCol w="3230376"/>
                <a:gridCol w="3015147"/>
              </a:tblGrid>
              <a:tr h="6800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Flink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Can</a:t>
                      </a:r>
                      <a:r>
                        <a:rPr lang="en-US" sz="2400" baseline="0" dirty="0" smtClean="0"/>
                        <a:t> be used as k</a:t>
                      </a:r>
                      <a:r>
                        <a:rPr lang="en-US" sz="2400" dirty="0" smtClean="0"/>
                        <a:t>ey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 anchor="ctr"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Primitives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(Integer, String, …)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Arrays</a:t>
                      </a:r>
                      <a:r>
                        <a:rPr lang="en-US" sz="2400" baseline="0" dirty="0" smtClean="0"/>
                        <a:t> of Java primitives or objects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(Yes as of 0.10)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WritableType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Hadoop’s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Writable interface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</a:t>
                      </a:r>
                      <a:r>
                        <a:rPr lang="en-US" sz="2400" baseline="0" dirty="0" smtClean="0"/>
                        <a:t> if implements</a:t>
                      </a:r>
                    </a:p>
                    <a:p>
                      <a:r>
                        <a:rPr lang="en-US" sz="2400" baseline="0" dirty="0" err="1" smtClean="0"/>
                        <a:t>WritableComparable</a:t>
                      </a:r>
                      <a:endParaRPr lang="en-US" sz="2400" dirty="0"/>
                    </a:p>
                  </a:txBody>
                  <a:tcPr/>
                </a:tc>
              </a:tr>
              <a:tr h="68006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GenericType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</a:t>
                      </a:r>
                      <a:r>
                        <a:rPr lang="en-US" sz="2400" baseline="0" dirty="0" smtClean="0"/>
                        <a:t> other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 if implements</a:t>
                      </a:r>
                      <a:r>
                        <a:rPr lang="en-US" sz="2400" baseline="0" dirty="0" smtClean="0"/>
                        <a:t> Comparable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composed of fields with other types</a:t>
            </a:r>
          </a:p>
          <a:p>
            <a:pPr lvl="1"/>
            <a:r>
              <a:rPr lang="en-US" dirty="0" smtClean="0"/>
              <a:t>Fields types can be atomic or composite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Fields can be addressed as keys</a:t>
            </a:r>
          </a:p>
          <a:p>
            <a:pPr lvl="1"/>
            <a:r>
              <a:rPr lang="en-US" dirty="0" smtClean="0"/>
              <a:t>Field type must be a key type!</a:t>
            </a:r>
          </a:p>
          <a:p>
            <a:pPr lvl="1"/>
            <a:endParaRPr lang="en-US" dirty="0"/>
          </a:p>
          <a:p>
            <a:r>
              <a:rPr lang="en-US" dirty="0" smtClean="0"/>
              <a:t>A composite type can be a key type </a:t>
            </a:r>
          </a:p>
          <a:p>
            <a:pPr lvl="1"/>
            <a:r>
              <a:rPr lang="en-US" dirty="0" smtClean="0"/>
              <a:t>All field types must be key types!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6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Java: </a:t>
            </a:r>
            <a:br>
              <a:rPr lang="en-US" sz="2800" dirty="0" smtClean="0"/>
            </a:br>
            <a:r>
              <a:rPr lang="en-US" sz="2000" dirty="0" smtClean="0">
                <a:latin typeface="Menlo Regular"/>
                <a:cs typeface="Menlo Regular"/>
              </a:rPr>
              <a:t>org.apache.flink.api.java.tuple.Tuple1 to Tuple25</a:t>
            </a:r>
            <a:endParaRPr lang="en-US" sz="2800" dirty="0" smtClean="0">
              <a:latin typeface="Menlo Regular"/>
              <a:cs typeface="Menlo Regular"/>
            </a:endParaRPr>
          </a:p>
          <a:p>
            <a:r>
              <a:rPr lang="en-US" sz="2800" dirty="0" err="1" smtClean="0"/>
              <a:t>Scala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/>
              <a:t>use default </a:t>
            </a:r>
            <a:r>
              <a:rPr lang="en-US" sz="2800" dirty="0" err="1" smtClean="0"/>
              <a:t>Scala</a:t>
            </a:r>
            <a:r>
              <a:rPr lang="en-US" sz="2800" dirty="0" smtClean="0"/>
              <a:t> tuples (1 to 22 fields)</a:t>
            </a:r>
          </a:p>
          <a:p>
            <a:endParaRPr lang="en-US" sz="2800" dirty="0"/>
          </a:p>
          <a:p>
            <a:r>
              <a:rPr lang="en-US" sz="2800" dirty="0" smtClean="0"/>
              <a:t>Tuple fields are typed</a:t>
            </a:r>
          </a:p>
          <a:p>
            <a:pPr marL="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Tuple3&lt;Integer, String, Double&gt; t3 = 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						</a:t>
            </a:r>
            <a:r>
              <a:rPr lang="en-US" sz="2200" dirty="0" smtClean="0">
                <a:latin typeface="Menlo Regular"/>
                <a:cs typeface="Menlo Regular"/>
              </a:rPr>
              <a:t>   new </a:t>
            </a:r>
            <a:r>
              <a:rPr lang="en-US" sz="2200" dirty="0">
                <a:latin typeface="Menlo Regular"/>
                <a:cs typeface="Menlo Regular"/>
              </a:rPr>
              <a:t>Tuple3(1, “2”, 3.0);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val</a:t>
            </a:r>
            <a:r>
              <a:rPr lang="en-US" sz="2200" dirty="0" smtClean="0"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t3: (</a:t>
            </a:r>
            <a:r>
              <a:rPr lang="en-US" sz="2200" dirty="0" err="1">
                <a:latin typeface="Menlo Regular"/>
                <a:cs typeface="Menlo Regular"/>
              </a:rPr>
              <a:t>Int</a:t>
            </a:r>
            <a:r>
              <a:rPr lang="en-US" sz="2200" dirty="0">
                <a:latin typeface="Menlo Regular"/>
                <a:cs typeface="Menlo Regular"/>
              </a:rPr>
              <a:t>, String, Double) = (1, ”2”, 3.0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Tuples give the best performance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4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81819" cy="509697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Define keys by field position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DataStream&lt;Tuple3&lt;Integer, String, Double&gt;&gt; d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String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3000" dirty="0" smtClean="0"/>
              <a:t>Or field names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Double field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“f2”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8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20171" cy="52470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Any Java class that</a:t>
            </a:r>
          </a:p>
          <a:p>
            <a:pPr lvl="1"/>
            <a:r>
              <a:rPr lang="en-US" dirty="0" smtClean="0"/>
              <a:t>Has an empty default constructor</a:t>
            </a:r>
          </a:p>
          <a:p>
            <a:pPr lvl="1"/>
            <a:r>
              <a:rPr lang="en-US" dirty="0" smtClean="0"/>
              <a:t>Has publicly accessible fields </a:t>
            </a:r>
            <a:br>
              <a:rPr lang="en-US" dirty="0" smtClean="0"/>
            </a:br>
            <a:r>
              <a:rPr lang="en-US" dirty="0" smtClean="0"/>
              <a:t>  (public field or default getter</a:t>
            </a:r>
            <a:r>
              <a:rPr lang="en-US" dirty="0"/>
              <a:t> </a:t>
            </a:r>
            <a:r>
              <a:rPr lang="en-US" dirty="0" smtClean="0"/>
              <a:t>&amp; setter)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public class Person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String name;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Person()</a:t>
            </a:r>
            <a:r>
              <a:rPr lang="en-US" sz="2400" dirty="0" smtClean="0">
                <a:latin typeface="Menlo Regular"/>
                <a:cs typeface="Menlo Regular"/>
              </a:rPr>
              <a:t> {};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Person(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id, String name) {…};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DataStream&lt;Person&gt; p = 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 smtClean="0">
                <a:latin typeface="Menlo Regular"/>
                <a:cs typeface="Menlo Regular"/>
              </a:rPr>
              <a:t>(new Person(1, ”Bob”));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9367</TotalTime>
  <Words>1187</Words>
  <Application>Microsoft Macintosh PowerPoint</Application>
  <PresentationFormat>On-screen Show (4:3)</PresentationFormat>
  <Paragraphs>342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Apache Flink® Training</vt:lpstr>
      <vt:lpstr>Type System and Keys</vt:lpstr>
      <vt:lpstr>Apache Flink’s Type System</vt:lpstr>
      <vt:lpstr>Apache Flink’s Type System</vt:lpstr>
      <vt:lpstr>Atomic Types</vt:lpstr>
      <vt:lpstr>Composite Types</vt:lpstr>
      <vt:lpstr>TupleType</vt:lpstr>
      <vt:lpstr>TupleType</vt:lpstr>
      <vt:lpstr>PojoType</vt:lpstr>
      <vt:lpstr>PojoType</vt:lpstr>
      <vt:lpstr>Scala CaseClasses</vt:lpstr>
      <vt:lpstr>Composite &amp; nested keys</vt:lpstr>
      <vt:lpstr>KeySelectors</vt:lpstr>
      <vt:lpstr>Windows and aggregates</vt:lpstr>
      <vt:lpstr>Windows</vt:lpstr>
      <vt:lpstr>Windows (2)</vt:lpstr>
      <vt:lpstr>Types of windows</vt:lpstr>
      <vt:lpstr>Aggregations on windowed streams</vt:lpstr>
      <vt:lpstr>MapWindow</vt:lpstr>
      <vt:lpstr>Operations on WindowedStreams</vt:lpstr>
      <vt:lpstr>Working with multiple streams</vt:lpstr>
      <vt:lpstr>Connecting streams</vt:lpstr>
      <vt:lpstr>Map on connected streams</vt:lpstr>
      <vt:lpstr>FlatMap on connected streams</vt:lpstr>
      <vt:lpstr>Rich functions and state</vt:lpstr>
      <vt:lpstr>RichFunctions</vt:lpstr>
      <vt:lpstr>RichFunctions &amp; RuntimeContext</vt:lpstr>
      <vt:lpstr>Stateful computations</vt:lpstr>
      <vt:lpstr>Defining local state</vt:lpstr>
      <vt:lpstr>Defining partitioned state</vt:lpstr>
      <vt:lpstr>More API features</vt:lpstr>
      <vt:lpstr>Not covered here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662</cp:revision>
  <dcterms:created xsi:type="dcterms:W3CDTF">2015-01-22T00:00:06Z</dcterms:created>
  <dcterms:modified xsi:type="dcterms:W3CDTF">2015-09-01T12:51:33Z</dcterms:modified>
</cp:coreProperties>
</file>