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66" r:id="rId17"/>
    <p:sldId id="306" r:id="rId18"/>
    <p:sldId id="307" r:id="rId19"/>
    <p:sldId id="275" r:id="rId20"/>
    <p:sldId id="276" r:id="rId21"/>
    <p:sldId id="335" r:id="rId22"/>
    <p:sldId id="368" r:id="rId23"/>
    <p:sldId id="309" r:id="rId24"/>
    <p:sldId id="283" r:id="rId25"/>
    <p:sldId id="286" r:id="rId26"/>
    <p:sldId id="305" r:id="rId27"/>
    <p:sldId id="285" r:id="rId28"/>
    <p:sldId id="311" r:id="rId29"/>
    <p:sldId id="287" r:id="rId30"/>
    <p:sldId id="337" r:id="rId31"/>
    <p:sldId id="338" r:id="rId32"/>
    <p:sldId id="339" r:id="rId33"/>
    <p:sldId id="340" r:id="rId34"/>
    <p:sldId id="341" r:id="rId35"/>
    <p:sldId id="344" r:id="rId36"/>
    <p:sldId id="364" r:id="rId37"/>
    <p:sldId id="365" r:id="rId38"/>
    <p:sldId id="37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4200" y="-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All examples here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Shares many concepts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 smtClean="0"/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Currently labeled as </a:t>
            </a:r>
            <a:r>
              <a:rPr lang="en-US" i="1" dirty="0" smtClean="0"/>
              <a:t>beta – </a:t>
            </a:r>
            <a:r>
              <a:rPr lang="en-US" dirty="0" smtClean="0"/>
              <a:t>some API changes are pending</a:t>
            </a:r>
          </a:p>
          <a:p>
            <a:pPr lvl="1"/>
            <a:r>
              <a:rPr lang="en-US" dirty="0" smtClean="0"/>
              <a:t>Noted in the slides with a warning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Transformations: Partitioning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846266"/>
          </a:xfrm>
        </p:spPr>
        <p:txBody>
          <a:bodyPr/>
          <a:lstStyle/>
          <a:p>
            <a:r>
              <a:rPr lang="en-US" dirty="0" err="1" smtClean="0"/>
              <a:t>DataStreams</a:t>
            </a:r>
            <a:r>
              <a:rPr lang="en-US" dirty="0" smtClean="0"/>
              <a:t> can be partitioned by a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320643"/>
            <a:ext cx="8229600" cy="1735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74581"/>
              </p:ext>
            </p:extLst>
          </p:nvPr>
        </p:nvGraphicFramePr>
        <p:xfrm>
          <a:off x="538449" y="436074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1024"/>
              </p:ext>
            </p:extLst>
          </p:nvPr>
        </p:nvGraphicFramePr>
        <p:xfrm>
          <a:off x="538449" y="508873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01685"/>
              </p:ext>
            </p:extLst>
          </p:nvPr>
        </p:nvGraphicFramePr>
        <p:xfrm>
          <a:off x="1561695" y="585327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47866"/>
              </p:ext>
            </p:extLst>
          </p:nvPr>
        </p:nvGraphicFramePr>
        <p:xfrm>
          <a:off x="3824891" y="436074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2401"/>
              </p:ext>
            </p:extLst>
          </p:nvPr>
        </p:nvGraphicFramePr>
        <p:xfrm>
          <a:off x="3824891" y="508873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5136"/>
              </p:ext>
            </p:extLst>
          </p:nvPr>
        </p:nvGraphicFramePr>
        <p:xfrm>
          <a:off x="3824891" y="581897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54077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54616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27415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473158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39046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9854" y="5147083"/>
            <a:ext cx="2742168" cy="1015663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merican Typewriter"/>
                <a:cs typeface="American Typewriter"/>
              </a:rPr>
              <a:t>Warning: </a:t>
            </a:r>
            <a:r>
              <a:rPr lang="en-US" sz="2000" dirty="0" smtClean="0">
                <a:latin typeface="American Typewriter"/>
                <a:cs typeface="American Typewriter"/>
              </a:rPr>
              <a:t>Possible renaming in next releases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553"/>
              </p:ext>
            </p:extLst>
          </p:nvPr>
        </p:nvGraphicFramePr>
        <p:xfrm>
          <a:off x="538449" y="585327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73792"/>
              </p:ext>
            </p:extLst>
          </p:nvPr>
        </p:nvGraphicFramePr>
        <p:xfrm>
          <a:off x="5871383" y="435535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480384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Collection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 smtClean="0">
                <a:latin typeface="Menlo Regular"/>
                <a:cs typeface="Menlo Regular"/>
              </a:rPr>
              <a:t>fromCollection</a:t>
            </a:r>
            <a:r>
              <a:rPr lang="en-US" sz="2400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fromElements</a:t>
            </a:r>
            <a:r>
              <a:rPr lang="en-US" sz="2400" dirty="0" smtClean="0">
                <a:latin typeface="Menlo Regular"/>
                <a:cs typeface="Menlo Regular"/>
              </a:rPr>
              <a:t>(1,2,3,4,5)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31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 socket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socketTextStream</a:t>
            </a:r>
            <a:r>
              <a:rPr lang="en-US" sz="2400" dirty="0" smtClean="0">
                <a:latin typeface="Menlo Regular"/>
                <a:cs typeface="Menlo Regular"/>
              </a:rPr>
              <a:t>("</a:t>
            </a:r>
            <a:r>
              <a:rPr lang="en-US" sz="2400" dirty="0" err="1" smtClean="0">
                <a:latin typeface="Menlo Regular"/>
                <a:cs typeface="Menlo Regular"/>
              </a:rPr>
              <a:t>hostname",port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 file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readFileStream</a:t>
            </a:r>
            <a:r>
              <a:rPr lang="en-US" sz="2400" dirty="0" smtClean="0">
                <a:latin typeface="Menlo Regular"/>
                <a:cs typeface="Menlo Regular"/>
              </a:rPr>
              <a:t>(“/path/to/file”, </a:t>
            </a:r>
            <a:r>
              <a:rPr lang="en-US" sz="2400" dirty="0" smtClean="0">
                <a:solidFill>
                  <a:srgbClr val="0000FF"/>
                </a:solidFill>
                <a:latin typeface="Menlo Regular"/>
                <a:cs typeface="Menlo Regular"/>
              </a:rPr>
              <a:t>1000</a:t>
            </a:r>
            <a:r>
              <a:rPr lang="en-US" sz="2400" dirty="0" smtClean="0">
                <a:latin typeface="Menlo Regular"/>
                <a:cs typeface="Menlo Regular"/>
              </a:rPr>
              <a:t>, </a:t>
            </a:r>
            <a:r>
              <a:rPr lang="en-US" sz="2400" dirty="0" err="1" smtClean="0">
                <a:latin typeface="Menlo Regular"/>
                <a:cs typeface="Menlo Regular"/>
              </a:rPr>
              <a:t>WatchType.</a:t>
            </a:r>
            <a:r>
              <a:rPr lang="en-US" sz="24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Connectors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b="1" dirty="0" smtClean="0">
                <a:latin typeface="Avenir Book"/>
                <a:cs typeface="Avenir Book"/>
              </a:rPr>
              <a:t>E.g., Apache Kafka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Sources: Files, sockets, connectors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 </a:t>
            </a:r>
            <a:r>
              <a:rPr lang="en-US" sz="1400" dirty="0" smtClean="0">
                <a:latin typeface="Menlo"/>
              </a:rPr>
              <a:t>   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400" dirty="0" err="1" smtClean="0">
                <a:latin typeface="Menlo Regular"/>
                <a:cs typeface="Menlo Regular"/>
              </a:rPr>
              <a:t>readFileStream</a:t>
            </a:r>
            <a:r>
              <a:rPr lang="en-US" sz="1400" dirty="0" smtClean="0">
                <a:latin typeface="Menlo Regular"/>
                <a:cs typeface="Menlo Regular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”/path/to/file"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 Regular"/>
                <a:cs typeface="Menlo Regular"/>
              </a:rPr>
              <a:t>1000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WatchType.</a:t>
            </a:r>
            <a:r>
              <a:rPr lang="en-US" sz="14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400" dirty="0" smtClean="0">
                <a:latin typeface="Menlo Regular"/>
                <a:cs typeface="Menlo Regular"/>
              </a:rPr>
              <a:t>);</a:t>
            </a:r>
            <a:endParaRPr lang="en-US" sz="1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from a Kafka topic by providing the Zookeeper hostname, the topic 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// name, and the deserialization schema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ConsumerConfig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config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14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ConsumerConfig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fill </a:t>
            </a:r>
            <a:r>
              <a:rPr lang="en-US" sz="1400" i="1" dirty="0" err="1" smtClean="0">
                <a:solidFill>
                  <a:srgbClr val="808080"/>
                </a:solidFill>
                <a:latin typeface="Menlo"/>
              </a:rPr>
              <a:t>config</a:t>
            </a:r>
            <a:endParaRPr lang="en-US" sz="1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DataStream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kafkaLines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 smtClean="0">
                <a:latin typeface="Menlo Regular"/>
                <a:cs typeface="Menlo Regular"/>
              </a:rPr>
              <a:t>addSource</a:t>
            </a:r>
            <a:r>
              <a:rPr lang="en-US" sz="1400" dirty="0" smtClean="0">
                <a:latin typeface="Menlo Regular"/>
                <a:cs typeface="Menlo Regular"/>
              </a:rPr>
              <a:t>(</a:t>
            </a:r>
            <a:r>
              <a:rPr lang="en-US" sz="14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14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PersistentKafkaSource</a:t>
            </a:r>
            <a:r>
              <a:rPr lang="en-US" sz="1400" dirty="0" smtClean="0">
                <a:latin typeface="Menlo Regular"/>
                <a:cs typeface="Menlo Regular"/>
              </a:rPr>
              <a:t>&lt;String&gt;(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”localhost:2181”</a:t>
            </a:r>
            <a:r>
              <a:rPr lang="en-US" sz="1400" dirty="0" smtClean="0">
                <a:latin typeface="Menlo Regular"/>
                <a:cs typeface="Menlo Regular"/>
              </a:rPr>
              <a:t>,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14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SimpleStringSchema</a:t>
            </a:r>
            <a:r>
              <a:rPr lang="en-US" sz="1400" dirty="0" smtClean="0">
                <a:latin typeface="Menlo Regular"/>
                <a:cs typeface="Menlo Regular"/>
              </a:rPr>
              <a:t>(), </a:t>
            </a:r>
            <a:r>
              <a:rPr lang="en-US" sz="1400" dirty="0" err="1" smtClean="0">
                <a:latin typeface="Menlo Regular"/>
                <a:cs typeface="Menlo Regular"/>
              </a:rPr>
              <a:t>config</a:t>
            </a:r>
            <a:r>
              <a:rPr lang="en-US" sz="1400" dirty="0" smtClean="0">
                <a:latin typeface="Menlo Regular"/>
                <a:cs typeface="Menlo Regular"/>
              </a:rPr>
              <a:t>); </a:t>
            </a:r>
            <a:endParaRPr lang="en-US" sz="14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sz="2400" dirty="0" err="1">
                <a:latin typeface="Menlo Regular"/>
                <a:cs typeface="Menlo Regular"/>
              </a:rPr>
              <a:t>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sz="2400" dirty="0" err="1">
                <a:latin typeface="Menlo Regular"/>
                <a:cs typeface="Menlo Regular"/>
              </a:rPr>
              <a:t>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“/path/to/file”)</a:t>
            </a:r>
          </a:p>
          <a:p>
            <a:pPr marL="0" indent="0">
              <a:buNone/>
            </a:pPr>
            <a:endParaRPr lang="en-US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Return </a:t>
            </a:r>
            <a:r>
              <a:rPr lang="en-US" b="1" dirty="0">
                <a:latin typeface="Avenir Book"/>
                <a:cs typeface="Avenir Book"/>
              </a:rPr>
              <a:t>data to the Client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Socket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 smtClean="0">
                <a:latin typeface="Menlo Regular"/>
                <a:cs typeface="Menlo Regular"/>
              </a:rPr>
              <a:t>(hostname, port, </a:t>
            </a:r>
            <a:r>
              <a:rPr lang="en-US" sz="2400" dirty="0" err="1" smtClean="0">
                <a:latin typeface="Menlo Regular"/>
                <a:cs typeface="Menlo Regular"/>
              </a:rPr>
              <a:t>SerializationSchema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Connectors</a:t>
            </a:r>
          </a:p>
          <a:p>
            <a:r>
              <a:rPr lang="en-US" b="1" dirty="0" smtClean="0">
                <a:latin typeface="Avenir Book"/>
                <a:cs typeface="Avenir Book"/>
              </a:rPr>
              <a:t>E.g., Apache Kafka, </a:t>
            </a:r>
            <a:r>
              <a:rPr lang="en-US" b="1" dirty="0" err="1" smtClean="0">
                <a:latin typeface="Avenir Book"/>
                <a:cs typeface="Avenir Book"/>
              </a:rPr>
              <a:t>ElasticSearch</a:t>
            </a:r>
            <a:r>
              <a:rPr lang="en-US" b="1" dirty="0" smtClean="0">
                <a:latin typeface="Avenir Book"/>
                <a:cs typeface="Avenir Book"/>
              </a:rPr>
              <a:t> (later)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…&gt; 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provides recovery by taking a consistent checkpoint every </a:t>
            </a:r>
            <a:r>
              <a:rPr lang="en-US" i="1" dirty="0" smtClean="0"/>
              <a:t>N</a:t>
            </a:r>
            <a:r>
              <a:rPr lang="en-US" dirty="0" smtClean="0"/>
              <a:t> milliseconds and rolling back to the </a:t>
            </a:r>
            <a:r>
              <a:rPr lang="en-US" dirty="0" err="1" smtClean="0"/>
              <a:t>checkpointed</a:t>
            </a:r>
            <a:r>
              <a:rPr lang="en-US" dirty="0" smtClean="0"/>
              <a:t> state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://ci.apache.org/projects/flink/flink-docs-master/internals/</a:t>
            </a:r>
            <a:r>
              <a:rPr lang="en-US" dirty="0" smtClean="0">
                <a:hlinkClick r:id="rId2"/>
              </a:rPr>
              <a:t>stream_checkpointing.html</a:t>
            </a:r>
            <a:r>
              <a:rPr lang="en-US" dirty="0" smtClean="0"/>
              <a:t>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Exactly once (default)</a:t>
            </a:r>
          </a:p>
          <a:p>
            <a:pPr lvl="1"/>
            <a:r>
              <a:rPr lang="en-US" sz="20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000" i="1" dirty="0" smtClean="0">
                <a:solidFill>
                  <a:srgbClr val="808080"/>
                </a:solidFill>
                <a:latin typeface="Menlo"/>
              </a:rPr>
              <a:t>Take checkpoint every 5000 milliseconds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(5000)</a:t>
            </a:r>
          </a:p>
          <a:p>
            <a:pPr marL="3657600" lvl="8" indent="0">
              <a:buNone/>
            </a:pPr>
            <a:r>
              <a:rPr lang="en-US" sz="2100" dirty="0" smtClean="0">
                <a:latin typeface="Menlo Regular"/>
                <a:cs typeface="Menlo Regular"/>
              </a:rPr>
              <a:t>			</a:t>
            </a:r>
          </a:p>
          <a:p>
            <a:r>
              <a:rPr lang="en-US" dirty="0" smtClean="0"/>
              <a:t>At least once (for lower latency)</a:t>
            </a:r>
          </a:p>
          <a:p>
            <a:pPr lvl="1"/>
            <a:r>
              <a:rPr lang="en-US" sz="2200" i="1" dirty="0">
                <a:solidFill>
                  <a:srgbClr val="808080"/>
                </a:solidFill>
                <a:latin typeface="Menlo"/>
              </a:rPr>
              <a:t>// Take </a:t>
            </a:r>
            <a:r>
              <a:rPr lang="en-US" sz="2200" i="1" dirty="0" smtClean="0">
                <a:solidFill>
                  <a:srgbClr val="808080"/>
                </a:solidFill>
                <a:latin typeface="Menlo"/>
              </a:rPr>
              <a:t>checkpoint every </a:t>
            </a:r>
            <a:r>
              <a:rPr lang="en-US" sz="2200" i="1" dirty="0">
                <a:solidFill>
                  <a:srgbClr val="808080"/>
                </a:solidFill>
                <a:latin typeface="Menlo"/>
              </a:rPr>
              <a:t>5000 milliseconds</a:t>
            </a:r>
            <a:endParaRPr lang="en-US" sz="22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22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latin typeface="Menlo Regular"/>
                <a:cs typeface="Menlo Regular"/>
              </a:rPr>
              <a:t>5000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000" dirty="0" err="1">
                <a:latin typeface="Menlo Regular"/>
                <a:cs typeface="Menlo Regular"/>
              </a:rPr>
              <a:t>CheckpointingMode.</a:t>
            </a:r>
            <a:r>
              <a:rPr lang="en-US" sz="2000" i="1" dirty="0" err="1">
                <a:latin typeface="Menlo Regular"/>
                <a:cs typeface="Menlo Regular"/>
              </a:rPr>
              <a:t>AT_LEAST_ONCE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lvl="7"/>
            <a:endParaRPr lang="en-US" dirty="0"/>
          </a:p>
          <a:p>
            <a:r>
              <a:rPr lang="en-US" dirty="0" smtClean="0"/>
              <a:t>Setting the interval to few seconds should be good for most applications</a:t>
            </a:r>
          </a:p>
          <a:p>
            <a:pPr lvl="7"/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/>
              <a:t>checkpointing</a:t>
            </a:r>
            <a:r>
              <a:rPr lang="en-US" dirty="0" smtClean="0"/>
              <a:t> is not enabled, no recovery guarantees are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Apache 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</a:t>
            </a:r>
            <a:r>
              <a:rPr lang="en-US" smtClean="0"/>
              <a:t>from Kafka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Properties</a:t>
            </a:r>
            <a:r>
              <a:rPr lang="en-US" sz="2900" dirty="0">
                <a:latin typeface="Menlo Regular"/>
                <a:cs typeface="Menlo Regular"/>
              </a:rPr>
              <a:t>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</a:t>
            </a:r>
            <a:r>
              <a:rPr lang="en-US" sz="2900" dirty="0">
                <a:latin typeface="Menlo Regular"/>
                <a:cs typeface="Menlo Regular"/>
              </a:rPr>
              <a:t>&lt;</a:t>
            </a:r>
            <a:r>
              <a:rPr lang="en-US" sz="2900" dirty="0" err="1">
                <a:latin typeface="Menlo Regular"/>
                <a:cs typeface="Menlo Regular"/>
              </a:rPr>
              <a:t>TaxiRide</a:t>
            </a:r>
            <a:r>
              <a:rPr lang="en-US" sz="2900" dirty="0">
                <a:latin typeface="Menlo Regular"/>
                <a:cs typeface="Menlo Regular"/>
              </a:rPr>
              <a:t>&gt; </a:t>
            </a:r>
            <a:r>
              <a:rPr lang="en-US" sz="2900" dirty="0">
                <a:latin typeface="Menlo Regular"/>
                <a:cs typeface="Menlo Regular"/>
              </a:rPr>
              <a:t>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</a:t>
            </a:r>
            <a:r>
              <a:rPr lang="en-US" sz="2900" dirty="0">
                <a:latin typeface="Menlo Regular"/>
                <a:cs typeface="Menlo Regular"/>
              </a:rPr>
              <a:t>&lt;</a:t>
            </a:r>
            <a:r>
              <a:rPr lang="en-US" sz="2900" dirty="0" err="1">
                <a:latin typeface="Menlo Regular"/>
                <a:cs typeface="Menlo Regular"/>
              </a:rPr>
              <a:t>TaxiRide</a:t>
            </a:r>
            <a:r>
              <a:rPr lang="en-US" sz="2900" dirty="0">
                <a:latin typeface="Menlo Regular"/>
                <a:cs typeface="Menlo Regular"/>
              </a:rPr>
              <a:t>&gt;(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TaxiRideSchema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  <a:endParaRPr lang="en-US" sz="29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KafkaSink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0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print 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9355</TotalTime>
  <Words>1132</Words>
  <Application>Microsoft Macintosh PowerPoint</Application>
  <PresentationFormat>On-screen Show (4:3)</PresentationFormat>
  <Paragraphs>351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1_Office Theme</vt:lpstr>
      <vt:lpstr>Apache Flink® Training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Partitioning</vt:lpstr>
      <vt:lpstr>Data shipping strategies</vt:lpstr>
      <vt:lpstr>Data Sources</vt:lpstr>
      <vt:lpstr>Data Sources (2)</vt:lpstr>
      <vt:lpstr>Data Sources: Collections</vt:lpstr>
      <vt:lpstr>Data Sources: Files, sockets, connectors</vt:lpstr>
      <vt:lpstr>Data Sinks</vt:lpstr>
      <vt:lpstr>Data Sinks (2)</vt:lpstr>
      <vt:lpstr>Data Sinks</vt:lpstr>
      <vt:lpstr>Fault tolerance</vt:lpstr>
      <vt:lpstr>Fault tolerance in Flink</vt:lpstr>
      <vt:lpstr>Working with Apache Kafka</vt:lpstr>
      <vt:lpstr>Kafka and Flink</vt:lpstr>
      <vt:lpstr>Reading data from Kafka</vt:lpstr>
      <vt:lpstr>Writing data to Kafka</vt:lpstr>
      <vt:lpstr>Best Practices</vt:lpstr>
      <vt:lpstr>Some advice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672</cp:revision>
  <dcterms:created xsi:type="dcterms:W3CDTF">2015-01-22T00:00:06Z</dcterms:created>
  <dcterms:modified xsi:type="dcterms:W3CDTF">2015-09-01T12:42:40Z</dcterms:modified>
</cp:coreProperties>
</file>