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4" r:id="rId1"/>
    <p:sldMasterId id="2147483695" r:id="rId2"/>
    <p:sldMasterId id="2147483696" r:id="rId3"/>
    <p:sldMasterId id="2147483697" r:id="rId4"/>
  </p:sldMasterIdLst>
  <p:notesMasterIdLst>
    <p:notesMasterId r:id="rId36"/>
  </p:notesMasterIdLst>
  <p:sldIdLst>
    <p:sldId id="256" r:id="rId5"/>
    <p:sldId id="257" r:id="rId6"/>
    <p:sldId id="258" r:id="rId7"/>
    <p:sldId id="285" r:id="rId8"/>
    <p:sldId id="259" r:id="rId9"/>
    <p:sldId id="260" r:id="rId10"/>
    <p:sldId id="261" r:id="rId11"/>
    <p:sldId id="262" r:id="rId12"/>
    <p:sldId id="263" r:id="rId13"/>
    <p:sldId id="264" r:id="rId14"/>
    <p:sldId id="282" r:id="rId15"/>
    <p:sldId id="283" r:id="rId16"/>
    <p:sldId id="28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4" r:id="rId26"/>
    <p:sldId id="273" r:id="rId27"/>
    <p:sldId id="275" r:id="rId28"/>
    <p:sldId id="276" r:id="rId29"/>
    <p:sldId id="277" r:id="rId30"/>
    <p:sldId id="281" r:id="rId31"/>
    <p:sldId id="278" r:id="rId32"/>
    <p:sldId id="279" r:id="rId33"/>
    <p:sldId id="280" r:id="rId34"/>
    <p:sldId id="286" r:id="rId3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8" autoAdjust="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1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53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77254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7000" cy="4115100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9" name="Shape 6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06" name="Shape 7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47" name="Shape 7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36" name="Shape 7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00001E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685800" y="3760267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1371600" y="5240883"/>
            <a:ext cx="6400800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buClr>
                <a:srgbClr val="34AD9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8" name="Shape 58" descr="flink_squirrel_white_10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4357" y="1305832"/>
            <a:ext cx="1829700" cy="18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8718" y="331587"/>
            <a:ext cx="3695100" cy="5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Shape 70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498000" cy="49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Shape 71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Shape 82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498000" cy="49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Shape 83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Shape 91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498000" cy="49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Shape 9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Shape 102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498000" cy="49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Shape 103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 rot="5400000">
            <a:off x="2246100" y="-314524"/>
            <a:ext cx="46518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rgbClr val="00001E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Shape 147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Shape 148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Shape 15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Shape 15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Shape 163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Shape 164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Shape 17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Shape 17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 rot="5400000">
            <a:off x="2246100" y="-314524"/>
            <a:ext cx="46518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1812730" y="1151930"/>
            <a:ext cx="5518500" cy="232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1812730" y="3536160"/>
            <a:ext cx="5518500" cy="79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127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254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381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508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440963" y="6324303"/>
            <a:ext cx="327900" cy="40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ctrTitle"/>
          </p:nvPr>
        </p:nvSpPr>
        <p:spPr>
          <a:xfrm>
            <a:off x="685800" y="2130439"/>
            <a:ext cx="7772400" cy="146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venir"/>
              <a:buNone/>
              <a:defRPr sz="44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buClr>
                <a:srgbClr val="34AD9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 rot="5400000">
            <a:off x="4732350" y="2171690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4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90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4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57200" y="1474378"/>
            <a:ext cx="8229600" cy="465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34" name="Shape 234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5" name="Shape 235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3485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722312" y="4406901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venir"/>
              <a:buNone/>
              <a:defRPr sz="40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1" name="Shape 241" descr="avatar_white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3484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6" name="Shape 246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3485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74651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4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52" name="Shape 25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3" name="Shape 253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3485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51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4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2"/>
          </p:nvPr>
        </p:nvSpPr>
        <p:spPr>
          <a:xfrm>
            <a:off x="457200" y="2174874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body" idx="3"/>
          </p:nvPr>
        </p:nvSpPr>
        <p:spPr>
          <a:xfrm>
            <a:off x="4645032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4"/>
          </p:nvPr>
        </p:nvSpPr>
        <p:spPr>
          <a:xfrm>
            <a:off x="4645032" y="2174874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63" name="Shape 263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4" name="Shape 26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3485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57200" y="274651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4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72" name="Shape 27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3" name="Shape 273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3485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57218" y="273049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2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3575050" y="273065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body" idx="2"/>
          </p:nvPr>
        </p:nvSpPr>
        <p:spPr>
          <a:xfrm>
            <a:off x="457218" y="1435104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2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3" name="Shape 283"/>
          <p:cNvSpPr>
            <a:spLocks noGrp="1"/>
          </p:cNvSpPr>
          <p:nvPr>
            <p:ph type="pic" idx="2"/>
          </p:nvPr>
        </p:nvSpPr>
        <p:spPr>
          <a:xfrm>
            <a:off x="1792288" y="612774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1792288" y="5367352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457200" y="274651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4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 rot="5400000">
            <a:off x="2246250" y="-314671"/>
            <a:ext cx="4651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74651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4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474378"/>
            <a:ext cx="8229600" cy="465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22" Type="http://schemas.openxmlformats.org/officeDocument/2006/relationships/image" Target="../media/image40.png"/><Relationship Id="rId23" Type="http://schemas.openxmlformats.org/officeDocument/2006/relationships/image" Target="../media/image41.jpg"/><Relationship Id="rId24" Type="http://schemas.openxmlformats.org/officeDocument/2006/relationships/image" Target="../media/image42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jp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95" y="3670028"/>
            <a:ext cx="2594400" cy="25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/>
          <p:nvPr/>
        </p:nvSpPr>
        <p:spPr>
          <a:xfrm>
            <a:off x="1357204" y="719535"/>
            <a:ext cx="6429600" cy="19968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" sz="4400">
                <a:solidFill>
                  <a:schemeClr val="lt1"/>
                </a:solidFill>
              </a:rPr>
              <a:t>Apache Flink® Training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Overview</a:t>
            </a:r>
          </a:p>
        </p:txBody>
      </p:sp>
      <p:sp>
        <p:nvSpPr>
          <p:cNvPr id="300" name="Shape 300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lang="en" sz="2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0185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4870185" y="5475925"/>
            <a:ext cx="3202199" cy="101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 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v1.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13.03.2017</a:t>
            </a:r>
            <a:endParaRPr lang="en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0" dirty="0">
                <a:latin typeface="Arial"/>
                <a:ea typeface="Arial"/>
                <a:cs typeface="Arial"/>
                <a:sym typeface="Arial"/>
              </a:rPr>
              <a:t>Benefits of a streaming architecture</a:t>
            </a:r>
          </a:p>
        </p:txBody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More real-time reaction to events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Robust continuous applications</a:t>
            </a:r>
          </a:p>
          <a:p>
            <a:pPr marR="0" lvl="1" indent="-347472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Font typeface="Arial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Continuous batch apps are duck-taped together from many tools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64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Process both real-time and historical data</a:t>
            </a:r>
          </a:p>
          <a:p>
            <a:pPr marR="0" lvl="1" indent="-347472" algn="l" rtl="0">
              <a:lnSpc>
                <a:spcPct val="115000"/>
              </a:lnSpc>
              <a:spcBef>
                <a:spcPts val="640"/>
              </a:spcBef>
              <a:buFont typeface="Arial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Using exactly the same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latin typeface="+mj-lt"/>
              </a:rPr>
              <a:t>(Re)processing data (in batch)</a:t>
            </a:r>
            <a:endParaRPr lang="en-US" b="0" dirty="0">
              <a:latin typeface="+mj-lt"/>
            </a:endParaRPr>
          </a:p>
        </p:txBody>
      </p:sp>
      <p:sp>
        <p:nvSpPr>
          <p:cNvPr id="19" name="Inhaltsplatzhalt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74320"/>
            <a:r>
              <a:rPr lang="en-US" sz="2400" dirty="0">
                <a:latin typeface="+mn-lt"/>
              </a:rPr>
              <a:t>Re-processing data </a:t>
            </a:r>
            <a:r>
              <a:rPr lang="en-US" sz="2400" dirty="0" smtClean="0">
                <a:latin typeface="+mn-lt"/>
              </a:rPr>
              <a:t>(what-if </a:t>
            </a:r>
            <a:r>
              <a:rPr lang="en-US" sz="2400" dirty="0">
                <a:latin typeface="+mn-lt"/>
              </a:rPr>
              <a:t>exploration, to correct </a:t>
            </a:r>
            <a:r>
              <a:rPr lang="en-US" sz="2400" dirty="0" smtClean="0">
                <a:latin typeface="+mn-lt"/>
              </a:rPr>
              <a:t>bugs, etc.)</a:t>
            </a:r>
            <a:endParaRPr lang="en-US" sz="2400" dirty="0">
              <a:latin typeface="+mn-lt"/>
            </a:endParaRPr>
          </a:p>
          <a:p>
            <a:pPr indent="-274320"/>
            <a:r>
              <a:rPr lang="en-US" sz="2400" dirty="0" smtClean="0">
                <a:latin typeface="+mn-lt"/>
              </a:rPr>
              <a:t>Usually by running </a:t>
            </a:r>
            <a:r>
              <a:rPr lang="en-US" sz="2400" dirty="0">
                <a:latin typeface="+mn-lt"/>
              </a:rPr>
              <a:t>a batch job with a set of old </a:t>
            </a:r>
            <a:r>
              <a:rPr lang="en-US" sz="2400" dirty="0" smtClean="0">
                <a:latin typeface="+mn-lt"/>
              </a:rPr>
              <a:t>files</a:t>
            </a:r>
          </a:p>
          <a:p>
            <a:pPr indent="-274320"/>
            <a:r>
              <a:rPr lang="en-US" sz="2400" dirty="0" smtClean="0">
                <a:latin typeface="+mn-lt"/>
              </a:rPr>
              <a:t>Tools that map files to times</a:t>
            </a:r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1027898" y="390158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</a:t>
            </a:r>
            <a:br>
              <a:rPr lang="en-US" sz="1400" dirty="0" smtClean="0"/>
            </a:br>
            <a:r>
              <a:rPr lang="en-US" sz="1400" dirty="0" smtClean="0"/>
              <a:t>12:00 am</a:t>
            </a:r>
            <a:endParaRPr lang="en-US" sz="1400" dirty="0"/>
          </a:p>
        </p:txBody>
      </p:sp>
      <p:sp>
        <p:nvSpPr>
          <p:cNvPr id="5" name="Gefaltete Ecke 4"/>
          <p:cNvSpPr/>
          <p:nvPr/>
        </p:nvSpPr>
        <p:spPr>
          <a:xfrm>
            <a:off x="1958200" y="390158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</a:t>
            </a:r>
            <a:br>
              <a:rPr lang="en-US" sz="1400" dirty="0" smtClean="0"/>
            </a:br>
            <a:r>
              <a:rPr lang="en-US" sz="1400" dirty="0" smtClean="0"/>
              <a:t>1:00 am</a:t>
            </a:r>
            <a:endParaRPr lang="en-US" sz="1400" dirty="0"/>
          </a:p>
        </p:txBody>
      </p:sp>
      <p:sp>
        <p:nvSpPr>
          <p:cNvPr id="6" name="Gefaltete Ecke 5"/>
          <p:cNvSpPr/>
          <p:nvPr/>
        </p:nvSpPr>
        <p:spPr>
          <a:xfrm>
            <a:off x="2888502" y="390158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</a:t>
            </a:r>
            <a:br>
              <a:rPr lang="en-US" sz="1400" dirty="0" smtClean="0"/>
            </a:br>
            <a:r>
              <a:rPr lang="en-US" sz="1400" dirty="0" smtClean="0"/>
              <a:t>2:00 am</a:t>
            </a:r>
            <a:endParaRPr lang="en-US" sz="1400" dirty="0"/>
          </a:p>
        </p:txBody>
      </p:sp>
      <p:sp>
        <p:nvSpPr>
          <p:cNvPr id="7" name="Gefaltete Ecke 6"/>
          <p:cNvSpPr/>
          <p:nvPr/>
        </p:nvSpPr>
        <p:spPr>
          <a:xfrm>
            <a:off x="5521375" y="390158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2016-3-11</a:t>
            </a:r>
            <a:br>
              <a:rPr lang="en-US" sz="1400" dirty="0" smtClean="0"/>
            </a:br>
            <a:r>
              <a:rPr lang="en-US" sz="1400" dirty="0" smtClean="0"/>
              <a:t>11:00pm</a:t>
            </a:r>
            <a:endParaRPr lang="en-US" sz="1400" dirty="0"/>
          </a:p>
        </p:txBody>
      </p:sp>
      <p:sp>
        <p:nvSpPr>
          <p:cNvPr id="8" name="Gefaltete Ecke 7"/>
          <p:cNvSpPr/>
          <p:nvPr/>
        </p:nvSpPr>
        <p:spPr>
          <a:xfrm>
            <a:off x="6451677" y="390158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2016-3-12</a:t>
            </a:r>
            <a:br>
              <a:rPr lang="en-US" sz="1400" dirty="0" smtClean="0"/>
            </a:br>
            <a:r>
              <a:rPr lang="en-US" sz="1400" dirty="0" smtClean="0"/>
              <a:t>12:00am</a:t>
            </a:r>
            <a:endParaRPr lang="en-US" sz="1400" dirty="0"/>
          </a:p>
        </p:txBody>
      </p:sp>
      <p:sp>
        <p:nvSpPr>
          <p:cNvPr id="9" name="Gefaltete Ecke 8"/>
          <p:cNvSpPr/>
          <p:nvPr/>
        </p:nvSpPr>
        <p:spPr>
          <a:xfrm>
            <a:off x="7381979" y="390158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2016-3-12</a:t>
            </a:r>
            <a:br>
              <a:rPr lang="en-US" sz="1400" dirty="0" smtClean="0"/>
            </a:br>
            <a:r>
              <a:rPr lang="en-US" sz="1400" dirty="0" smtClean="0"/>
              <a:t>1:00am</a:t>
            </a:r>
            <a:endParaRPr lang="en-US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4042233" y="41536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530680" y="5010387"/>
            <a:ext cx="298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Collection of files, by ingestion time</a:t>
            </a:r>
            <a:endParaRPr lang="en-US" dirty="0"/>
          </a:p>
        </p:txBody>
      </p:sp>
      <p:sp>
        <p:nvSpPr>
          <p:cNvPr id="13" name="Gefaltete Ecke 12"/>
          <p:cNvSpPr/>
          <p:nvPr/>
        </p:nvSpPr>
        <p:spPr>
          <a:xfrm>
            <a:off x="4591073" y="390158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2016-3-11</a:t>
            </a:r>
            <a:br>
              <a:rPr lang="en-US" sz="1400" dirty="0" smtClean="0"/>
            </a:br>
            <a:r>
              <a:rPr lang="en-US" sz="1400" dirty="0" smtClean="0"/>
              <a:t>10:00pm</a:t>
            </a:r>
            <a:endParaRPr lang="en-US" sz="1400" dirty="0"/>
          </a:p>
        </p:txBody>
      </p:sp>
      <p:sp>
        <p:nvSpPr>
          <p:cNvPr id="14" name="Rechteck 13"/>
          <p:cNvSpPr/>
          <p:nvPr/>
        </p:nvSpPr>
        <p:spPr>
          <a:xfrm>
            <a:off x="1893311" y="3751805"/>
            <a:ext cx="6417932" cy="1203484"/>
          </a:xfrm>
          <a:prstGeom prst="rect">
            <a:avLst/>
          </a:prstGeom>
          <a:noFill/>
          <a:ln w="22225">
            <a:solidFill>
              <a:srgbClr val="935F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winkelte Verbindung 15"/>
          <p:cNvCxnSpPr>
            <a:stCxn id="14" idx="2"/>
          </p:cNvCxnSpPr>
          <p:nvPr/>
        </p:nvCxnSpPr>
        <p:spPr>
          <a:xfrm rot="16200000" flipH="1">
            <a:off x="5971635" y="4085930"/>
            <a:ext cx="751792" cy="2490508"/>
          </a:xfrm>
          <a:prstGeom prst="bentConnector2">
            <a:avLst/>
          </a:prstGeom>
          <a:noFill/>
          <a:ln w="22225">
            <a:solidFill>
              <a:srgbClr val="935F1C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8" name="Textfeld 17"/>
          <p:cNvSpPr txBox="1"/>
          <p:nvPr/>
        </p:nvSpPr>
        <p:spPr>
          <a:xfrm>
            <a:off x="7586270" y="5291390"/>
            <a:ext cx="13742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To the batch</a:t>
            </a:r>
            <a:br>
              <a:rPr lang="en-US" sz="1600" i="1" dirty="0" smtClean="0"/>
            </a:br>
            <a:r>
              <a:rPr lang="en-US" sz="1600" i="1" dirty="0" smtClean="0"/>
              <a:t>processor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6115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+mj-lt"/>
              </a:rPr>
              <a:t>Unclear Batch Boundaries</a:t>
            </a:r>
            <a:endParaRPr lang="en-US" b="0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1122584" y="216839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</a:t>
            </a:r>
            <a:br>
              <a:rPr lang="en-US" sz="1400" dirty="0" smtClean="0"/>
            </a:br>
            <a:r>
              <a:rPr lang="en-US" sz="1400" dirty="0" smtClean="0"/>
              <a:t>12:00 am</a:t>
            </a:r>
            <a:endParaRPr lang="en-US" sz="1400" dirty="0"/>
          </a:p>
        </p:txBody>
      </p:sp>
      <p:sp>
        <p:nvSpPr>
          <p:cNvPr id="5" name="Gefaltete Ecke 4"/>
          <p:cNvSpPr/>
          <p:nvPr/>
        </p:nvSpPr>
        <p:spPr>
          <a:xfrm>
            <a:off x="2052886" y="216839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</a:t>
            </a:r>
            <a:br>
              <a:rPr lang="en-US" sz="1400" dirty="0" smtClean="0"/>
            </a:br>
            <a:r>
              <a:rPr lang="en-US" sz="1400" dirty="0" smtClean="0"/>
              <a:t>1:00 am</a:t>
            </a:r>
            <a:endParaRPr lang="en-US" sz="1400" dirty="0"/>
          </a:p>
        </p:txBody>
      </p:sp>
      <p:sp>
        <p:nvSpPr>
          <p:cNvPr id="6" name="Gefaltete Ecke 5"/>
          <p:cNvSpPr/>
          <p:nvPr/>
        </p:nvSpPr>
        <p:spPr>
          <a:xfrm>
            <a:off x="2983188" y="216839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</a:t>
            </a:r>
            <a:br>
              <a:rPr lang="en-US" sz="1400" dirty="0" smtClean="0"/>
            </a:br>
            <a:r>
              <a:rPr lang="en-US" sz="1400" dirty="0" smtClean="0"/>
              <a:t>2:00 am</a:t>
            </a:r>
            <a:endParaRPr lang="en-US" sz="1400" dirty="0"/>
          </a:p>
        </p:txBody>
      </p:sp>
      <p:sp>
        <p:nvSpPr>
          <p:cNvPr id="7" name="Gefaltete Ecke 6"/>
          <p:cNvSpPr/>
          <p:nvPr/>
        </p:nvSpPr>
        <p:spPr>
          <a:xfrm>
            <a:off x="5616060" y="216839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2016-3-11</a:t>
            </a:r>
            <a:br>
              <a:rPr lang="en-US" sz="1400" dirty="0" smtClean="0"/>
            </a:br>
            <a:r>
              <a:rPr lang="en-US" sz="1400" dirty="0" smtClean="0"/>
              <a:t>11:00pm</a:t>
            </a:r>
            <a:endParaRPr lang="en-US" sz="1400" dirty="0"/>
          </a:p>
        </p:txBody>
      </p:sp>
      <p:sp>
        <p:nvSpPr>
          <p:cNvPr id="8" name="Gefaltete Ecke 7"/>
          <p:cNvSpPr/>
          <p:nvPr/>
        </p:nvSpPr>
        <p:spPr>
          <a:xfrm>
            <a:off x="6546363" y="216839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2016-3-12</a:t>
            </a:r>
            <a:br>
              <a:rPr lang="en-US" sz="1400" dirty="0" smtClean="0"/>
            </a:br>
            <a:r>
              <a:rPr lang="en-US" sz="1400" dirty="0" smtClean="0"/>
              <a:t>12:00am</a:t>
            </a:r>
            <a:endParaRPr lang="en-US" sz="1400" dirty="0"/>
          </a:p>
        </p:txBody>
      </p:sp>
      <p:sp>
        <p:nvSpPr>
          <p:cNvPr id="9" name="Gefaltete Ecke 8"/>
          <p:cNvSpPr/>
          <p:nvPr/>
        </p:nvSpPr>
        <p:spPr>
          <a:xfrm>
            <a:off x="7476665" y="216839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2016-3-12</a:t>
            </a:r>
            <a:br>
              <a:rPr lang="en-US" sz="1400" dirty="0" smtClean="0"/>
            </a:br>
            <a:r>
              <a:rPr lang="en-US" sz="1400" dirty="0" smtClean="0"/>
              <a:t>1:00am</a:t>
            </a:r>
            <a:endParaRPr lang="en-US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4136919" y="242045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Gefaltete Ecke 12"/>
          <p:cNvSpPr/>
          <p:nvPr/>
        </p:nvSpPr>
        <p:spPr>
          <a:xfrm>
            <a:off x="4685759" y="216839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2016-3-11</a:t>
            </a:r>
            <a:br>
              <a:rPr lang="en-US" sz="1400" dirty="0" smtClean="0"/>
            </a:br>
            <a:r>
              <a:rPr lang="en-US" sz="1400" dirty="0" smtClean="0"/>
              <a:t>10:00pm</a:t>
            </a:r>
            <a:endParaRPr lang="en-US" sz="1400" dirty="0"/>
          </a:p>
        </p:txBody>
      </p:sp>
      <p:sp>
        <p:nvSpPr>
          <p:cNvPr id="14" name="Rechteck 13"/>
          <p:cNvSpPr/>
          <p:nvPr/>
        </p:nvSpPr>
        <p:spPr>
          <a:xfrm>
            <a:off x="1987998" y="2018615"/>
            <a:ext cx="6364067" cy="1203484"/>
          </a:xfrm>
          <a:prstGeom prst="rect">
            <a:avLst/>
          </a:prstGeom>
          <a:noFill/>
          <a:ln w="22225">
            <a:solidFill>
              <a:srgbClr val="935F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winkelte Verbindung 15"/>
          <p:cNvCxnSpPr>
            <a:stCxn id="14" idx="2"/>
          </p:cNvCxnSpPr>
          <p:nvPr/>
        </p:nvCxnSpPr>
        <p:spPr>
          <a:xfrm rot="16200000" flipH="1">
            <a:off x="6052855" y="2339275"/>
            <a:ext cx="751792" cy="2517440"/>
          </a:xfrm>
          <a:prstGeom prst="bentConnector2">
            <a:avLst/>
          </a:prstGeom>
          <a:noFill/>
          <a:ln w="22225">
            <a:solidFill>
              <a:srgbClr val="935F1C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8" name="Textfeld 17"/>
          <p:cNvSpPr txBox="1"/>
          <p:nvPr/>
        </p:nvSpPr>
        <p:spPr>
          <a:xfrm>
            <a:off x="7680955" y="3558201"/>
            <a:ext cx="13742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To the batch</a:t>
            </a:r>
            <a:br>
              <a:rPr lang="en-US" sz="1600" i="1" dirty="0" smtClean="0"/>
            </a:br>
            <a:r>
              <a:rPr lang="en-US" sz="1600" i="1" dirty="0" smtClean="0"/>
              <a:t>processor</a:t>
            </a:r>
            <a:endParaRPr lang="en-US" sz="1600" i="1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423773" y="4179024"/>
            <a:ext cx="3562577" cy="1080344"/>
            <a:chOff x="-107150" y="3045019"/>
            <a:chExt cx="4442755" cy="1010443"/>
          </a:xfrm>
        </p:grpSpPr>
        <p:sp>
          <p:nvSpPr>
            <p:cNvPr id="17" name="Shape 581"/>
            <p:cNvSpPr/>
            <p:nvPr/>
          </p:nvSpPr>
          <p:spPr>
            <a:xfrm>
              <a:off x="1995228" y="3045019"/>
              <a:ext cx="2340377" cy="0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headEnd type="triangle" len="sm"/>
              <a:tailEnd type="triangle" len="sm"/>
            </a:ln>
          </p:spPr>
          <p:txBody>
            <a:bodyPr lIns="26789" tIns="26789" rIns="26789" bIns="26789" anchor="ctr"/>
            <a:lstStyle/>
            <a:p>
              <a:pPr>
                <a:defRPr sz="2000"/>
              </a:pPr>
              <a:endParaRPr sz="1125"/>
            </a:p>
          </p:txBody>
        </p:sp>
        <p:sp>
          <p:nvSpPr>
            <p:cNvPr id="19" name="Shape 582"/>
            <p:cNvSpPr/>
            <p:nvPr/>
          </p:nvSpPr>
          <p:spPr>
            <a:xfrm>
              <a:off x="52614" y="3045019"/>
              <a:ext cx="1811252" cy="0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headEnd type="triangle" len="sm"/>
              <a:tailEnd type="triangle" len="sm"/>
            </a:ln>
          </p:spPr>
          <p:txBody>
            <a:bodyPr lIns="26789" tIns="26789" rIns="26789" bIns="26789" anchor="ctr"/>
            <a:lstStyle/>
            <a:p>
              <a:pPr>
                <a:defRPr sz="2000"/>
              </a:pPr>
              <a:endParaRPr sz="1125"/>
            </a:p>
          </p:txBody>
        </p:sp>
        <p:sp>
          <p:nvSpPr>
            <p:cNvPr id="20" name="Shape 591"/>
            <p:cNvSpPr/>
            <p:nvPr/>
          </p:nvSpPr>
          <p:spPr>
            <a:xfrm>
              <a:off x="707238" y="3206217"/>
              <a:ext cx="357188" cy="357188"/>
            </a:xfrm>
            <a:prstGeom prst="rect">
              <a:avLst/>
            </a:prstGeom>
            <a:solidFill>
              <a:srgbClr val="F5A030"/>
            </a:solidFill>
            <a:ln w="3175"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000">
                  <a:solidFill>
                    <a:srgbClr val="FFFFFF"/>
                  </a:solidFill>
                </a:defRPr>
              </a:pPr>
              <a:endParaRPr sz="1125"/>
            </a:p>
          </p:txBody>
        </p:sp>
        <p:sp>
          <p:nvSpPr>
            <p:cNvPr id="21" name="Shape 592"/>
            <p:cNvSpPr/>
            <p:nvPr/>
          </p:nvSpPr>
          <p:spPr>
            <a:xfrm>
              <a:off x="1421613" y="3206217"/>
              <a:ext cx="357188" cy="357188"/>
            </a:xfrm>
            <a:prstGeom prst="rect">
              <a:avLst/>
            </a:prstGeom>
            <a:solidFill>
              <a:srgbClr val="F5A030"/>
            </a:solidFill>
            <a:ln w="3175"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000">
                  <a:solidFill>
                    <a:srgbClr val="FFFFFF"/>
                  </a:solidFill>
                </a:defRPr>
              </a:pPr>
              <a:endParaRPr sz="1125"/>
            </a:p>
          </p:txBody>
        </p:sp>
        <p:sp>
          <p:nvSpPr>
            <p:cNvPr id="22" name="Shape 593"/>
            <p:cNvSpPr/>
            <p:nvPr/>
          </p:nvSpPr>
          <p:spPr>
            <a:xfrm>
              <a:off x="2450313" y="3206217"/>
              <a:ext cx="357188" cy="357188"/>
            </a:xfrm>
            <a:prstGeom prst="rect">
              <a:avLst/>
            </a:prstGeom>
            <a:solidFill>
              <a:srgbClr val="F5A030"/>
            </a:solidFill>
            <a:ln w="3175"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000">
                  <a:solidFill>
                    <a:srgbClr val="FFFFFF"/>
                  </a:solidFill>
                </a:defRPr>
              </a:pPr>
              <a:endParaRPr sz="1125"/>
            </a:p>
          </p:txBody>
        </p:sp>
        <p:sp>
          <p:nvSpPr>
            <p:cNvPr id="23" name="Shape 594"/>
            <p:cNvSpPr/>
            <p:nvPr/>
          </p:nvSpPr>
          <p:spPr>
            <a:xfrm>
              <a:off x="2986823" y="3206217"/>
              <a:ext cx="357188" cy="357188"/>
            </a:xfrm>
            <a:prstGeom prst="rect">
              <a:avLst/>
            </a:prstGeom>
            <a:solidFill>
              <a:srgbClr val="F5A030"/>
            </a:solidFill>
            <a:ln w="3175"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000">
                  <a:solidFill>
                    <a:srgbClr val="FFFFFF"/>
                  </a:solidFill>
                </a:defRPr>
              </a:pPr>
              <a:endParaRPr sz="1125"/>
            </a:p>
          </p:txBody>
        </p:sp>
        <p:sp>
          <p:nvSpPr>
            <p:cNvPr id="24" name="Shape 595"/>
            <p:cNvSpPr/>
            <p:nvPr/>
          </p:nvSpPr>
          <p:spPr>
            <a:xfrm>
              <a:off x="-107150" y="3649130"/>
              <a:ext cx="357188" cy="357188"/>
            </a:xfrm>
            <a:prstGeom prst="rect">
              <a:avLst/>
            </a:prstGeom>
            <a:solidFill>
              <a:srgbClr val="E6526E"/>
            </a:solidFill>
            <a:ln w="3175"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000">
                  <a:solidFill>
                    <a:srgbClr val="FFFFFF"/>
                  </a:solidFill>
                </a:defRPr>
              </a:pPr>
              <a:endParaRPr sz="1125"/>
            </a:p>
          </p:txBody>
        </p:sp>
        <p:sp>
          <p:nvSpPr>
            <p:cNvPr id="25" name="Shape 596"/>
            <p:cNvSpPr/>
            <p:nvPr/>
          </p:nvSpPr>
          <p:spPr>
            <a:xfrm>
              <a:off x="335763" y="3649130"/>
              <a:ext cx="357188" cy="357188"/>
            </a:xfrm>
            <a:prstGeom prst="rect">
              <a:avLst/>
            </a:prstGeom>
            <a:solidFill>
              <a:srgbClr val="E6526E"/>
            </a:solidFill>
            <a:ln w="3175"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000">
                  <a:solidFill>
                    <a:srgbClr val="FFFFFF"/>
                  </a:solidFill>
                </a:defRPr>
              </a:pPr>
              <a:endParaRPr sz="1125"/>
            </a:p>
          </p:txBody>
        </p:sp>
        <p:sp>
          <p:nvSpPr>
            <p:cNvPr id="26" name="Shape 597"/>
            <p:cNvSpPr/>
            <p:nvPr/>
          </p:nvSpPr>
          <p:spPr>
            <a:xfrm>
              <a:off x="1121575" y="3649130"/>
              <a:ext cx="357188" cy="357188"/>
            </a:xfrm>
            <a:prstGeom prst="rect">
              <a:avLst/>
            </a:prstGeom>
            <a:solidFill>
              <a:srgbClr val="E6526E"/>
            </a:solidFill>
            <a:ln w="3175"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000">
                  <a:solidFill>
                    <a:srgbClr val="FFFFFF"/>
                  </a:solidFill>
                </a:defRPr>
              </a:pPr>
              <a:endParaRPr sz="1125"/>
            </a:p>
          </p:txBody>
        </p:sp>
        <p:sp>
          <p:nvSpPr>
            <p:cNvPr id="27" name="Shape 598"/>
            <p:cNvSpPr/>
            <p:nvPr/>
          </p:nvSpPr>
          <p:spPr>
            <a:xfrm>
              <a:off x="2199967" y="3649130"/>
              <a:ext cx="357188" cy="357188"/>
            </a:xfrm>
            <a:prstGeom prst="rect">
              <a:avLst/>
            </a:prstGeom>
            <a:solidFill>
              <a:srgbClr val="E6526E"/>
            </a:solidFill>
            <a:ln w="3175"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000">
                  <a:solidFill>
                    <a:srgbClr val="FFFFFF"/>
                  </a:solidFill>
                </a:defRPr>
              </a:pPr>
              <a:endParaRPr sz="1125"/>
            </a:p>
          </p:txBody>
        </p:sp>
        <p:sp>
          <p:nvSpPr>
            <p:cNvPr id="29" name="Shape 600"/>
            <p:cNvSpPr/>
            <p:nvPr/>
          </p:nvSpPr>
          <p:spPr>
            <a:xfrm>
              <a:off x="1975103" y="3157071"/>
              <a:ext cx="342262" cy="45547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5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813"/>
                <a:t>?</a:t>
              </a:r>
            </a:p>
          </p:txBody>
        </p:sp>
        <p:sp>
          <p:nvSpPr>
            <p:cNvPr id="30" name="Shape 601"/>
            <p:cNvSpPr/>
            <p:nvPr/>
          </p:nvSpPr>
          <p:spPr>
            <a:xfrm>
              <a:off x="2248327" y="3384811"/>
              <a:ext cx="150520" cy="1"/>
            </a:xfrm>
            <a:prstGeom prst="line">
              <a:avLst/>
            </a:prstGeom>
            <a:ln w="12700">
              <a:solidFill>
                <a:srgbClr val="000000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000"/>
              </a:pPr>
              <a:endParaRPr sz="1125"/>
            </a:p>
          </p:txBody>
        </p:sp>
        <p:sp>
          <p:nvSpPr>
            <p:cNvPr id="31" name="Shape 602"/>
            <p:cNvSpPr/>
            <p:nvPr/>
          </p:nvSpPr>
          <p:spPr>
            <a:xfrm>
              <a:off x="1854289" y="3384811"/>
              <a:ext cx="150519" cy="1"/>
            </a:xfrm>
            <a:prstGeom prst="line">
              <a:avLst/>
            </a:prstGeom>
            <a:ln w="12700">
              <a:solidFill>
                <a:srgbClr val="000000"/>
              </a:solidFill>
              <a:miter lim="400000"/>
              <a:headEnd type="triangle"/>
            </a:ln>
          </p:spPr>
          <p:txBody>
            <a:bodyPr lIns="26789" tIns="26789" rIns="26789" bIns="26789" anchor="ctr"/>
            <a:lstStyle/>
            <a:p>
              <a:pPr>
                <a:defRPr sz="2000"/>
              </a:pPr>
              <a:endParaRPr sz="1125"/>
            </a:p>
          </p:txBody>
        </p:sp>
        <p:sp>
          <p:nvSpPr>
            <p:cNvPr id="32" name="Shape 603"/>
            <p:cNvSpPr/>
            <p:nvPr/>
          </p:nvSpPr>
          <p:spPr>
            <a:xfrm>
              <a:off x="1687901" y="3599983"/>
              <a:ext cx="342262" cy="45547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5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813"/>
                <a:t>?</a:t>
              </a:r>
            </a:p>
          </p:txBody>
        </p:sp>
        <p:sp>
          <p:nvSpPr>
            <p:cNvPr id="33" name="Shape 604"/>
            <p:cNvSpPr/>
            <p:nvPr/>
          </p:nvSpPr>
          <p:spPr>
            <a:xfrm>
              <a:off x="1961124" y="3827723"/>
              <a:ext cx="150520" cy="1"/>
            </a:xfrm>
            <a:prstGeom prst="line">
              <a:avLst/>
            </a:prstGeom>
            <a:ln w="12700">
              <a:solidFill>
                <a:srgbClr val="000000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000"/>
              </a:pPr>
              <a:endParaRPr sz="1125"/>
            </a:p>
          </p:txBody>
        </p:sp>
        <p:sp>
          <p:nvSpPr>
            <p:cNvPr id="34" name="Shape 605"/>
            <p:cNvSpPr/>
            <p:nvPr/>
          </p:nvSpPr>
          <p:spPr>
            <a:xfrm>
              <a:off x="1567086" y="3827723"/>
              <a:ext cx="150519" cy="1"/>
            </a:xfrm>
            <a:prstGeom prst="line">
              <a:avLst/>
            </a:prstGeom>
            <a:ln w="12700">
              <a:solidFill>
                <a:srgbClr val="000000"/>
              </a:solidFill>
              <a:miter lim="400000"/>
              <a:headEnd type="triangle"/>
            </a:ln>
          </p:spPr>
          <p:txBody>
            <a:bodyPr lIns="26789" tIns="26789" rIns="26789" bIns="26789" anchor="ctr"/>
            <a:lstStyle/>
            <a:p>
              <a:pPr>
                <a:defRPr sz="2000"/>
              </a:pPr>
              <a:endParaRPr sz="1125"/>
            </a:p>
          </p:txBody>
        </p:sp>
      </p:grpSp>
      <p:sp>
        <p:nvSpPr>
          <p:cNvPr id="35" name="Shape 599"/>
          <p:cNvSpPr/>
          <p:nvPr/>
        </p:nvSpPr>
        <p:spPr>
          <a:xfrm>
            <a:off x="347813" y="5523273"/>
            <a:ext cx="5647169" cy="4435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>
              <a:defRPr sz="4500"/>
            </a:pPr>
            <a:r>
              <a:rPr sz="2531" dirty="0"/>
              <a:t>What about </a:t>
            </a:r>
            <a:r>
              <a:rPr sz="2531" b="1" dirty="0">
                <a:latin typeface="Helvetica"/>
                <a:ea typeface="Helvetica"/>
                <a:cs typeface="Helvetica"/>
                <a:sym typeface="Helvetica"/>
              </a:rPr>
              <a:t>sessions</a:t>
            </a:r>
            <a:r>
              <a:rPr sz="2531" dirty="0"/>
              <a:t> </a:t>
            </a:r>
            <a:r>
              <a:rPr sz="2531" i="1" dirty="0"/>
              <a:t>across</a:t>
            </a:r>
            <a:r>
              <a:rPr sz="2531" dirty="0"/>
              <a:t> batches?</a:t>
            </a:r>
          </a:p>
        </p:txBody>
      </p:sp>
    </p:spTree>
    <p:extLst>
      <p:ext uri="{BB962C8B-B14F-4D97-AF65-F5344CB8AC3E}">
        <p14:creationId xmlns:p14="http://schemas.microsoft.com/office/powerpoint/2010/main" val="46797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latin typeface="+mj-lt"/>
              </a:rPr>
              <a:t>(Re)processing data </a:t>
            </a:r>
            <a:r>
              <a:rPr lang="en-US" b="0" dirty="0" smtClean="0">
                <a:latin typeface="+mj-lt"/>
              </a:rPr>
              <a:t>(strea</a:t>
            </a:r>
            <a:r>
              <a:rPr lang="en-US" b="0" dirty="0">
                <a:latin typeface="+mj-lt"/>
              </a:rPr>
              <a:t>m</a:t>
            </a:r>
            <a:r>
              <a:rPr lang="en-US" b="0" dirty="0" smtClean="0">
                <a:latin typeface="+mj-lt"/>
              </a:rPr>
              <a:t>ing)</a:t>
            </a:r>
            <a:endParaRPr lang="en-US" b="0" dirty="0">
              <a:latin typeface="+mj-lt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200" y="1474379"/>
            <a:ext cx="8229600" cy="2900911"/>
          </a:xfrm>
        </p:spPr>
        <p:txBody>
          <a:bodyPr>
            <a:normAutofit/>
          </a:bodyPr>
          <a:lstStyle/>
          <a:p>
            <a:pPr indent="-274320">
              <a:lnSpc>
                <a:spcPct val="120000"/>
              </a:lnSpc>
            </a:pPr>
            <a:r>
              <a:rPr lang="en-US" sz="2400" dirty="0" smtClean="0">
                <a:latin typeface="+mn-lt"/>
              </a:rPr>
              <a:t>Draw </a:t>
            </a:r>
            <a:r>
              <a:rPr lang="en-US" sz="2400" dirty="0" err="1" smtClean="0">
                <a:latin typeface="+mn-lt"/>
              </a:rPr>
              <a:t>savepoints</a:t>
            </a:r>
            <a:r>
              <a:rPr lang="en-US" sz="2400" dirty="0" smtClean="0">
                <a:latin typeface="+mn-lt"/>
              </a:rPr>
              <a:t> at times that you will want to start new jobs from (daily, hourly, …)</a:t>
            </a:r>
          </a:p>
          <a:p>
            <a:pPr indent="-274320">
              <a:lnSpc>
                <a:spcPct val="120000"/>
              </a:lnSpc>
            </a:pPr>
            <a:r>
              <a:rPr lang="en-US" sz="2400" dirty="0" smtClean="0">
                <a:latin typeface="+mn-lt"/>
              </a:rPr>
              <a:t>Reprocess by starting a new job from a </a:t>
            </a:r>
            <a:r>
              <a:rPr lang="en-US" sz="2400" dirty="0" err="1" smtClean="0">
                <a:latin typeface="+mn-lt"/>
              </a:rPr>
              <a:t>savepoint</a:t>
            </a:r>
            <a:endParaRPr lang="en-US" sz="2400" dirty="0" smtClean="0">
              <a:latin typeface="+mn-lt"/>
            </a:endParaRPr>
          </a:p>
          <a:p>
            <a:pPr lvl="1" indent="-274320"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Defines start position in stream (for example Kafka offsets)</a:t>
            </a:r>
          </a:p>
          <a:p>
            <a:pPr lvl="1" indent="-274320"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Initializes pending state (like partial sessions)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1887971" y="4361670"/>
            <a:ext cx="5638970" cy="1902193"/>
            <a:chOff x="1053093" y="1988298"/>
            <a:chExt cx="7098828" cy="1795985"/>
          </a:xfrm>
        </p:grpSpPr>
        <p:sp>
          <p:nvSpPr>
            <p:cNvPr id="34" name="Pfeil nach rechts 33"/>
            <p:cNvSpPr/>
            <p:nvPr/>
          </p:nvSpPr>
          <p:spPr>
            <a:xfrm>
              <a:off x="1053093" y="1988298"/>
              <a:ext cx="7098828" cy="960945"/>
            </a:xfrm>
            <a:prstGeom prst="rightArrow">
              <a:avLst>
                <a:gd name="adj1" fmla="val 61478"/>
                <a:gd name="adj2" fmla="val 50000"/>
              </a:avLst>
            </a:prstGeom>
            <a:solidFill>
              <a:srgbClr val="E4E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5313083" y="2161485"/>
              <a:ext cx="45719" cy="986971"/>
            </a:xfrm>
            <a:prstGeom prst="rect">
              <a:avLst/>
            </a:prstGeom>
            <a:solidFill>
              <a:srgbClr val="6E72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7268400" y="2335715"/>
              <a:ext cx="244658" cy="278969"/>
            </a:xfrm>
            <a:prstGeom prst="rect">
              <a:avLst/>
            </a:prstGeom>
            <a:solidFill>
              <a:srgbClr val="F5A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6951035" y="2335715"/>
              <a:ext cx="244658" cy="278969"/>
            </a:xfrm>
            <a:prstGeom prst="rect">
              <a:avLst/>
            </a:prstGeom>
            <a:solidFill>
              <a:srgbClr val="F5A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6102974" y="2335715"/>
              <a:ext cx="244658" cy="278969"/>
            </a:xfrm>
            <a:prstGeom prst="rect">
              <a:avLst/>
            </a:prstGeom>
            <a:solidFill>
              <a:srgbClr val="F5A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5483909" y="2335715"/>
              <a:ext cx="244658" cy="278969"/>
            </a:xfrm>
            <a:prstGeom prst="rect">
              <a:avLst/>
            </a:prstGeom>
            <a:solidFill>
              <a:srgbClr val="F5A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4855300" y="2335715"/>
              <a:ext cx="244658" cy="278969"/>
            </a:xfrm>
            <a:prstGeom prst="rect">
              <a:avLst/>
            </a:prstGeom>
            <a:solidFill>
              <a:srgbClr val="F5A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3827868" y="2335715"/>
              <a:ext cx="244658" cy="278969"/>
            </a:xfrm>
            <a:prstGeom prst="rect">
              <a:avLst/>
            </a:prstGeom>
            <a:solidFill>
              <a:srgbClr val="F5A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4145077" y="2335715"/>
              <a:ext cx="244658" cy="278969"/>
            </a:xfrm>
            <a:prstGeom prst="rect">
              <a:avLst/>
            </a:prstGeom>
            <a:solidFill>
              <a:srgbClr val="F5A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3509920" y="2335715"/>
              <a:ext cx="244658" cy="278969"/>
            </a:xfrm>
            <a:prstGeom prst="rect">
              <a:avLst/>
            </a:prstGeom>
            <a:solidFill>
              <a:srgbClr val="F5A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984981" y="2335715"/>
              <a:ext cx="244658" cy="278969"/>
            </a:xfrm>
            <a:prstGeom prst="rect">
              <a:avLst/>
            </a:prstGeom>
            <a:solidFill>
              <a:srgbClr val="F5A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2288150" y="2335715"/>
              <a:ext cx="244658" cy="278969"/>
            </a:xfrm>
            <a:prstGeom prst="rect">
              <a:avLst/>
            </a:prstGeom>
            <a:solidFill>
              <a:srgbClr val="F5A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1509069" y="2335715"/>
              <a:ext cx="244658" cy="278969"/>
            </a:xfrm>
            <a:prstGeom prst="rect">
              <a:avLst/>
            </a:prstGeom>
            <a:solidFill>
              <a:srgbClr val="F5A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1171539" y="2335715"/>
              <a:ext cx="244658" cy="278969"/>
            </a:xfrm>
            <a:prstGeom prst="rect">
              <a:avLst/>
            </a:prstGeom>
            <a:solidFill>
              <a:srgbClr val="F5A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9" name="Flussdiagramm: Magnetplattenspeicher 48"/>
            <p:cNvSpPr/>
            <p:nvPr/>
          </p:nvSpPr>
          <p:spPr>
            <a:xfrm>
              <a:off x="4775746" y="3179984"/>
              <a:ext cx="1120392" cy="604299"/>
            </a:xfrm>
            <a:prstGeom prst="flowChartMagneticDisk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0" name="Gerade Verbindung mit Pfeil 9"/>
          <p:cNvCxnSpPr/>
          <p:nvPr/>
        </p:nvCxnSpPr>
        <p:spPr>
          <a:xfrm flipH="1">
            <a:off x="2085976" y="5379441"/>
            <a:ext cx="3185929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3" name="Textfeld 52"/>
          <p:cNvSpPr txBox="1"/>
          <p:nvPr/>
        </p:nvSpPr>
        <p:spPr>
          <a:xfrm>
            <a:off x="4841731" y="5804270"/>
            <a:ext cx="8966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Savepoint</a:t>
            </a:r>
            <a:endParaRPr lang="en-US" sz="105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2284393" y="5343934"/>
            <a:ext cx="24003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Run new streaming</a:t>
            </a:r>
            <a:br>
              <a:rPr lang="en-US" sz="1600" i="1" dirty="0" smtClean="0"/>
            </a:br>
            <a:r>
              <a:rPr lang="en-US" sz="1600" i="1" dirty="0" smtClean="0"/>
              <a:t>program from </a:t>
            </a:r>
            <a:r>
              <a:rPr lang="en-US" sz="1600" i="1" dirty="0" err="1" smtClean="0"/>
              <a:t>savepoint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3207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Accurate computation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457200" y="1474378"/>
            <a:ext cx="8229600" cy="465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8666"/>
              <a:buFont typeface="Arial"/>
              <a:buChar char="▪"/>
            </a:pPr>
            <a:r>
              <a:rPr lang="en" sz="296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 processing is not an accurate computation model for continuous data</a:t>
            </a:r>
          </a:p>
          <a:p>
            <a:pPr marL="742950" marR="0" lvl="1" indent="-273685" algn="l" rtl="0"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Misses the right concepts and primitives</a:t>
            </a:r>
          </a:p>
          <a:p>
            <a:pPr marL="742950" marR="0" lvl="1" indent="-273685" algn="l" rtl="0"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handling, state across batch boundaries</a:t>
            </a:r>
          </a:p>
          <a:p>
            <a:pPr marL="3886200" marR="0" lvl="8" indent="-22860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97368"/>
              <a:buFont typeface="Arial"/>
              <a:buNone/>
            </a:pPr>
            <a:endParaRPr sz="18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rgbClr val="34AD91"/>
              </a:buClr>
              <a:buSzPct val="98666"/>
              <a:buFont typeface="Arial"/>
              <a:buChar char="▪"/>
            </a:pPr>
            <a:r>
              <a:rPr lang="en" sz="296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Stateful stream processing a better model</a:t>
            </a:r>
          </a:p>
          <a:p>
            <a:pPr marR="0" lvl="1" indent="-274320" algn="l" rtl="0">
              <a:spcBef>
                <a:spcPts val="592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dirty="0" smtClean="0">
                <a:latin typeface="Arial"/>
                <a:ea typeface="Arial"/>
                <a:cs typeface="Arial"/>
                <a:sym typeface="Arial"/>
              </a:rPr>
              <a:t>Can </a:t>
            </a: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achieve high throughput and low latency while robustly delivering accurate results</a:t>
            </a:r>
          </a:p>
          <a:p>
            <a:pPr marL="742950" marR="0" lvl="1" indent="-273685" algn="l" rtl="0">
              <a:spcBef>
                <a:spcPts val="518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Real-time/low-latency is the </a:t>
            </a:r>
            <a:r>
              <a:rPr lang="en" sz="2400" b="0" i="0" u="none" strike="noStrike" cap="none" dirty="0">
                <a:solidFill>
                  <a:srgbClr val="34AD91"/>
                </a:solidFill>
                <a:latin typeface="Arial"/>
                <a:ea typeface="Arial"/>
                <a:cs typeface="Arial"/>
                <a:sym typeface="Arial"/>
              </a:rPr>
              <a:t>icing on the cake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14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"/>
              <a:t>How does Flink execute my application</a:t>
            </a:r>
            <a:r>
              <a:rPr lang="en"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Shape 5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87" y="285487"/>
            <a:ext cx="8023624" cy="628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Shape 5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87" y="1517024"/>
            <a:ext cx="7833624" cy="52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Parallelism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Shape 5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00" y="557787"/>
            <a:ext cx="8105775" cy="58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Shape 537"/>
          <p:cNvSpPr txBox="1">
            <a:spLocks noGrp="1"/>
          </p:cNvSpPr>
          <p:nvPr>
            <p:ph type="title" idx="4294967295"/>
          </p:nvPr>
        </p:nvSpPr>
        <p:spPr>
          <a:xfrm>
            <a:off x="457200" y="274674"/>
            <a:ext cx="2723400" cy="20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Distributed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"/>
              <a:t>Deployment Options</a:t>
            </a:r>
          </a:p>
        </p:txBody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Shape 5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Flink?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Execution</a:t>
            </a:r>
          </a:p>
        </p:txBody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5217600" cy="465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sym typeface="Arial"/>
              </a:rPr>
              <a:t>Starts local Flink cluster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sym typeface="Arial"/>
              </a:rPr>
              <a:t>All processes run in the same JVM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sym typeface="Arial"/>
              </a:rPr>
              <a:t>Behaves just like a regular Cluster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dirty="0"/>
              <a:t>Local cluster can be started in your IDE!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sym typeface="Arial"/>
              </a:rPr>
              <a:t>Very useful for developing and debugging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Shape 552"/>
          <p:cNvGrpSpPr/>
          <p:nvPr/>
        </p:nvGrpSpPr>
        <p:grpSpPr>
          <a:xfrm>
            <a:off x="5603850" y="1631890"/>
            <a:ext cx="3082949" cy="4494274"/>
            <a:chOff x="5603850" y="1631890"/>
            <a:chExt cx="3082949" cy="4494274"/>
          </a:xfrm>
        </p:grpSpPr>
        <p:sp>
          <p:nvSpPr>
            <p:cNvPr id="553" name="Shape 553"/>
            <p:cNvSpPr/>
            <p:nvPr/>
          </p:nvSpPr>
          <p:spPr>
            <a:xfrm>
              <a:off x="5603850" y="1631890"/>
              <a:ext cx="3082949" cy="4494274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6398298" y="1861313"/>
              <a:ext cx="1470180" cy="888054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Job Manager</a:t>
              </a:r>
            </a:p>
          </p:txBody>
        </p:sp>
        <p:sp>
          <p:nvSpPr>
            <p:cNvPr id="555" name="Shape 555"/>
            <p:cNvSpPr/>
            <p:nvPr/>
          </p:nvSpPr>
          <p:spPr>
            <a:xfrm>
              <a:off x="5818110" y="2955047"/>
              <a:ext cx="1047055" cy="958326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  <p:sp>
          <p:nvSpPr>
            <p:cNvPr id="556" name="Shape 556"/>
            <p:cNvSpPr/>
            <p:nvPr/>
          </p:nvSpPr>
          <p:spPr>
            <a:xfrm>
              <a:off x="7408357" y="2955047"/>
              <a:ext cx="1047055" cy="958326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  <p:sp>
          <p:nvSpPr>
            <p:cNvPr id="557" name="Shape 557"/>
            <p:cNvSpPr/>
            <p:nvPr/>
          </p:nvSpPr>
          <p:spPr>
            <a:xfrm>
              <a:off x="5818110" y="4102455"/>
              <a:ext cx="1047055" cy="958326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  <p:sp>
          <p:nvSpPr>
            <p:cNvPr id="558" name="Shape 558"/>
            <p:cNvSpPr/>
            <p:nvPr/>
          </p:nvSpPr>
          <p:spPr>
            <a:xfrm>
              <a:off x="7408357" y="4102455"/>
              <a:ext cx="1047055" cy="958326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  <p:grpSp>
          <p:nvGrpSpPr>
            <p:cNvPr id="559" name="Shape 559"/>
            <p:cNvGrpSpPr/>
            <p:nvPr/>
          </p:nvGrpSpPr>
          <p:grpSpPr>
            <a:xfrm>
              <a:off x="6374998" y="5343917"/>
              <a:ext cx="1493481" cy="720080"/>
              <a:chOff x="6021207" y="5343917"/>
              <a:chExt cx="1493481" cy="720080"/>
            </a:xfrm>
          </p:grpSpPr>
          <p:sp>
            <p:nvSpPr>
              <p:cNvPr id="560" name="Shape 560"/>
              <p:cNvSpPr txBox="1"/>
              <p:nvPr/>
            </p:nvSpPr>
            <p:spPr>
              <a:xfrm>
                <a:off x="6794118" y="5513528"/>
                <a:ext cx="72056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JVM</a:t>
                </a:r>
              </a:p>
            </p:txBody>
          </p:sp>
          <p:pic>
            <p:nvPicPr>
              <p:cNvPr id="561" name="Shape 561" descr="C:\Users\warneke\AppData\Local\Microsoft\Windows\Temporary Internet Files\Content.IE5\X8LGV7F5\MCj04348450000[1]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6021207" y="5343917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Execution</a:t>
            </a:r>
          </a:p>
        </p:txBody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457200" y="2650561"/>
            <a:ext cx="4143000" cy="347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</a:t>
            </a:r>
            <a:r>
              <a:rPr lang="en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Job to a remote</a:t>
            </a:r>
            <a:r>
              <a:rPr lang="en"/>
              <a:t>ly running cluster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r>
              <a:rPr lang="en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status of a job</a:t>
            </a:r>
          </a:p>
        </p:txBody>
      </p:sp>
      <p:sp>
        <p:nvSpPr>
          <p:cNvPr id="568" name="Shape 5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9" name="Shape 569"/>
          <p:cNvGrpSpPr/>
          <p:nvPr/>
        </p:nvGrpSpPr>
        <p:grpSpPr>
          <a:xfrm>
            <a:off x="1573225" y="1745049"/>
            <a:ext cx="1528591" cy="1017434"/>
            <a:chOff x="3373667" y="1260828"/>
            <a:chExt cx="1528591" cy="1017434"/>
          </a:xfrm>
        </p:grpSpPr>
        <p:sp>
          <p:nvSpPr>
            <p:cNvPr id="570" name="Shape 570"/>
            <p:cNvSpPr/>
            <p:nvPr/>
          </p:nvSpPr>
          <p:spPr>
            <a:xfrm>
              <a:off x="3892423" y="1260828"/>
              <a:ext cx="1009834" cy="621565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1" name="Shape 571" descr="C:\Users\warneke\AppData\Local\Microsoft\Windows\Temporary Internet Files\Content.IE5\X8LGV7F5\MCj04348450000[1]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3373667" y="1558182"/>
              <a:ext cx="843957" cy="7200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2" name="Shape 572"/>
            <p:cNvSpPr txBox="1"/>
            <p:nvPr/>
          </p:nvSpPr>
          <p:spPr>
            <a:xfrm>
              <a:off x="4045932" y="1389432"/>
              <a:ext cx="727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5372945" y="1389431"/>
            <a:ext cx="3313853" cy="5041491"/>
            <a:chOff x="5202800" y="1084671"/>
            <a:chExt cx="3313853" cy="5041491"/>
          </a:xfrm>
        </p:grpSpPr>
        <p:sp>
          <p:nvSpPr>
            <p:cNvPr id="574" name="Shape 574"/>
            <p:cNvSpPr/>
            <p:nvPr/>
          </p:nvSpPr>
          <p:spPr>
            <a:xfrm>
              <a:off x="5202800" y="1084671"/>
              <a:ext cx="3313853" cy="5041491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6228153" y="1222041"/>
              <a:ext cx="1470180" cy="888054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Job Manager</a:t>
              </a:r>
            </a:p>
          </p:txBody>
        </p:sp>
        <p:sp>
          <p:nvSpPr>
            <p:cNvPr id="576" name="Shape 576"/>
            <p:cNvSpPr txBox="1"/>
            <p:nvPr/>
          </p:nvSpPr>
          <p:spPr>
            <a:xfrm>
              <a:off x="6466735" y="5593701"/>
              <a:ext cx="106501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</a:t>
              </a:r>
            </a:p>
          </p:txBody>
        </p:sp>
        <p:grpSp>
          <p:nvGrpSpPr>
            <p:cNvPr id="577" name="Shape 577"/>
            <p:cNvGrpSpPr/>
            <p:nvPr/>
          </p:nvGrpSpPr>
          <p:grpSpPr>
            <a:xfrm>
              <a:off x="5378712" y="4171554"/>
              <a:ext cx="1351831" cy="1411072"/>
              <a:chOff x="5343188" y="3469955"/>
              <a:chExt cx="1351831" cy="1411072"/>
            </a:xfrm>
          </p:grpSpPr>
          <p:sp>
            <p:nvSpPr>
              <p:cNvPr id="578" name="Shape 578"/>
              <p:cNvSpPr/>
              <p:nvPr/>
            </p:nvSpPr>
            <p:spPr>
              <a:xfrm>
                <a:off x="5647964" y="3469955"/>
                <a:ext cx="1047055" cy="958326"/>
              </a:xfrm>
              <a:prstGeom prst="rect">
                <a:avLst/>
              </a:prstGeom>
              <a:solidFill>
                <a:srgbClr val="33AD90"/>
              </a:solidFill>
              <a:ln w="9525" cap="flat" cmpd="sng">
                <a:solidFill>
                  <a:srgbClr val="4A7DBA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9999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 Manager</a:t>
                </a:r>
              </a:p>
            </p:txBody>
          </p:sp>
          <p:pic>
            <p:nvPicPr>
              <p:cNvPr id="579" name="Shape 579" descr="C:\Users\warneke\AppData\Local\Microsoft\Windows\Temporary Internet Files\Content.IE5\X8LGV7F5\MCj04348450000[1]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5343188" y="4160948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0" name="Shape 580"/>
            <p:cNvGrpSpPr/>
            <p:nvPr/>
          </p:nvGrpSpPr>
          <p:grpSpPr>
            <a:xfrm>
              <a:off x="5378712" y="2619802"/>
              <a:ext cx="1351831" cy="1411072"/>
              <a:chOff x="5343188" y="3469955"/>
              <a:chExt cx="1351831" cy="1411072"/>
            </a:xfrm>
          </p:grpSpPr>
          <p:sp>
            <p:nvSpPr>
              <p:cNvPr id="581" name="Shape 581"/>
              <p:cNvSpPr/>
              <p:nvPr/>
            </p:nvSpPr>
            <p:spPr>
              <a:xfrm>
                <a:off x="5647964" y="3469955"/>
                <a:ext cx="1047055" cy="958326"/>
              </a:xfrm>
              <a:prstGeom prst="rect">
                <a:avLst/>
              </a:prstGeom>
              <a:solidFill>
                <a:srgbClr val="33AD90"/>
              </a:solidFill>
              <a:ln w="9525" cap="flat" cmpd="sng">
                <a:solidFill>
                  <a:srgbClr val="4A7DBA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9999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 Manager</a:t>
                </a:r>
              </a:p>
            </p:txBody>
          </p:sp>
          <p:pic>
            <p:nvPicPr>
              <p:cNvPr id="582" name="Shape 582" descr="C:\Users\warneke\AppData\Local\Microsoft\Windows\Temporary Internet Files\Content.IE5\X8LGV7F5\MCj04348450000[1]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5343188" y="4160948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3" name="Shape 583"/>
            <p:cNvGrpSpPr/>
            <p:nvPr/>
          </p:nvGrpSpPr>
          <p:grpSpPr>
            <a:xfrm>
              <a:off x="6821013" y="2619802"/>
              <a:ext cx="1351831" cy="1411072"/>
              <a:chOff x="5343188" y="3469955"/>
              <a:chExt cx="1351831" cy="1411072"/>
            </a:xfrm>
          </p:grpSpPr>
          <p:sp>
            <p:nvSpPr>
              <p:cNvPr id="584" name="Shape 584"/>
              <p:cNvSpPr/>
              <p:nvPr/>
            </p:nvSpPr>
            <p:spPr>
              <a:xfrm>
                <a:off x="5647964" y="3469955"/>
                <a:ext cx="1047055" cy="958326"/>
              </a:xfrm>
              <a:prstGeom prst="rect">
                <a:avLst/>
              </a:prstGeom>
              <a:solidFill>
                <a:srgbClr val="33AD90"/>
              </a:solidFill>
              <a:ln w="9525" cap="flat" cmpd="sng">
                <a:solidFill>
                  <a:srgbClr val="4A7DBA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9999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 Manager</a:t>
                </a:r>
              </a:p>
            </p:txBody>
          </p:sp>
          <p:pic>
            <p:nvPicPr>
              <p:cNvPr id="585" name="Shape 585" descr="C:\Users\warneke\AppData\Local\Microsoft\Windows\Temporary Internet Files\Content.IE5\X8LGV7F5\MCj04348450000[1]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5343188" y="4160948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6" name="Shape 586"/>
            <p:cNvGrpSpPr/>
            <p:nvPr/>
          </p:nvGrpSpPr>
          <p:grpSpPr>
            <a:xfrm>
              <a:off x="6821013" y="4171554"/>
              <a:ext cx="1351831" cy="1411072"/>
              <a:chOff x="5343188" y="3469955"/>
              <a:chExt cx="1351831" cy="1411072"/>
            </a:xfrm>
          </p:grpSpPr>
          <p:sp>
            <p:nvSpPr>
              <p:cNvPr id="587" name="Shape 587"/>
              <p:cNvSpPr/>
              <p:nvPr/>
            </p:nvSpPr>
            <p:spPr>
              <a:xfrm>
                <a:off x="5647964" y="3469955"/>
                <a:ext cx="1047055" cy="958326"/>
              </a:xfrm>
              <a:prstGeom prst="rect">
                <a:avLst/>
              </a:prstGeom>
              <a:solidFill>
                <a:srgbClr val="33AD90"/>
              </a:solidFill>
              <a:ln w="9525" cap="flat" cmpd="sng">
                <a:solidFill>
                  <a:srgbClr val="4A7DBA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9999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 Manager</a:t>
                </a:r>
              </a:p>
            </p:txBody>
          </p:sp>
          <p:pic>
            <p:nvPicPr>
              <p:cNvPr id="588" name="Shape 588" descr="C:\Users\warneke\AppData\Local\Microsoft\Windows\Temporary Internet Files\Content.IE5\X8LGV7F5\MCj04348450000[1]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5343188" y="4160948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89" name="Shape 589" descr="C:\Users\warneke\AppData\Local\Microsoft\Windows\Temporary Internet Files\Content.IE5\X8LGV7F5\MCj04348450000[1]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5806174" y="1750056"/>
              <a:ext cx="843957" cy="72008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0" name="Shape 590"/>
          <p:cNvGrpSpPr/>
          <p:nvPr/>
        </p:nvGrpSpPr>
        <p:grpSpPr>
          <a:xfrm>
            <a:off x="3301966" y="2075538"/>
            <a:ext cx="2552190" cy="369332"/>
            <a:chOff x="3060849" y="1906799"/>
            <a:chExt cx="3049212" cy="369332"/>
          </a:xfrm>
        </p:grpSpPr>
        <p:cxnSp>
          <p:nvCxnSpPr>
            <p:cNvPr id="591" name="Shape 591"/>
            <p:cNvCxnSpPr/>
            <p:nvPr/>
          </p:nvCxnSpPr>
          <p:spPr>
            <a:xfrm>
              <a:off x="3060849" y="1906800"/>
              <a:ext cx="3049212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592" name="Shape 592"/>
            <p:cNvSpPr txBox="1"/>
            <p:nvPr/>
          </p:nvSpPr>
          <p:spPr>
            <a:xfrm>
              <a:off x="3830701" y="1906799"/>
              <a:ext cx="11983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Submit job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Shape 646" descr="hadoop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2008" y="6447310"/>
            <a:ext cx="1750799" cy="4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Shape 6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YARN</a:t>
            </a:r>
            <a:r>
              <a:rPr lang="en"/>
              <a:t> Job Mode</a:t>
            </a:r>
            <a:r>
              <a:rPr lang="en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4289700" cy="281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dirty="0"/>
              <a:t>Brings up a Flink cluster in YARN to run a single job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dirty="0"/>
              <a:t>Better isolation than session mode</a:t>
            </a:r>
          </a:p>
        </p:txBody>
      </p:sp>
      <p:sp>
        <p:nvSpPr>
          <p:cNvPr id="649" name="Shape 6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0" name="Shape 650"/>
          <p:cNvGrpSpPr/>
          <p:nvPr/>
        </p:nvGrpSpPr>
        <p:grpSpPr>
          <a:xfrm>
            <a:off x="2071325" y="5254157"/>
            <a:ext cx="1576808" cy="1058948"/>
            <a:chOff x="3325548" y="1232986"/>
            <a:chExt cx="1576808" cy="1058948"/>
          </a:xfrm>
        </p:grpSpPr>
        <p:sp>
          <p:nvSpPr>
            <p:cNvPr id="651" name="Shape 651"/>
            <p:cNvSpPr/>
            <p:nvPr/>
          </p:nvSpPr>
          <p:spPr>
            <a:xfrm>
              <a:off x="3879057" y="1232986"/>
              <a:ext cx="1023300" cy="699000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2" name="Shape 652" descr="C:\Users\warneke\AppData\Local\Microsoft\Windows\Temporary Internet Files\Content.IE5\X8LGV7F5\MCj04348450000[1]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325548" y="1571934"/>
              <a:ext cx="8439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3" name="Shape 653"/>
            <p:cNvSpPr txBox="1"/>
            <p:nvPr/>
          </p:nvSpPr>
          <p:spPr>
            <a:xfrm>
              <a:off x="4045932" y="1389432"/>
              <a:ext cx="727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</a:p>
          </p:txBody>
        </p:sp>
      </p:grpSp>
      <p:sp>
        <p:nvSpPr>
          <p:cNvPr id="654" name="Shape 654"/>
          <p:cNvSpPr/>
          <p:nvPr/>
        </p:nvSpPr>
        <p:spPr>
          <a:xfrm>
            <a:off x="4822330" y="1554095"/>
            <a:ext cx="3864600" cy="4876800"/>
          </a:xfrm>
          <a:prstGeom prst="rect">
            <a:avLst/>
          </a:prstGeom>
          <a:gradFill>
            <a:gsLst>
              <a:gs pos="0">
                <a:srgbClr val="FFC44F"/>
              </a:gs>
              <a:gs pos="75000">
                <a:srgbClr val="FFC44F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5" name="Shape 655"/>
          <p:cNvGrpSpPr/>
          <p:nvPr/>
        </p:nvGrpSpPr>
        <p:grpSpPr>
          <a:xfrm>
            <a:off x="4822597" y="2836630"/>
            <a:ext cx="1860827" cy="1506850"/>
            <a:chOff x="4692733" y="2889171"/>
            <a:chExt cx="1860827" cy="1506850"/>
          </a:xfrm>
        </p:grpSpPr>
        <p:grpSp>
          <p:nvGrpSpPr>
            <p:cNvPr id="656" name="Shape 656"/>
            <p:cNvGrpSpPr/>
            <p:nvPr/>
          </p:nvGrpSpPr>
          <p:grpSpPr>
            <a:xfrm>
              <a:off x="4692733" y="2889171"/>
              <a:ext cx="1860827" cy="1506850"/>
              <a:chOff x="5576107" y="1909316"/>
              <a:chExt cx="2710206" cy="2363316"/>
            </a:xfrm>
          </p:grpSpPr>
          <p:grpSp>
            <p:nvGrpSpPr>
              <p:cNvPr id="657" name="Shape 657"/>
              <p:cNvGrpSpPr/>
              <p:nvPr/>
            </p:nvGrpSpPr>
            <p:grpSpPr>
              <a:xfrm>
                <a:off x="5576107" y="1909316"/>
                <a:ext cx="2710206" cy="2363316"/>
                <a:chOff x="5576107" y="1909316"/>
                <a:chExt cx="2710206" cy="2363316"/>
              </a:xfrm>
            </p:grpSpPr>
            <p:sp>
              <p:nvSpPr>
                <p:cNvPr id="658" name="Shape 658"/>
                <p:cNvSpPr/>
                <p:nvPr/>
              </p:nvSpPr>
              <p:spPr>
                <a:xfrm>
                  <a:off x="6039014" y="1909316"/>
                  <a:ext cx="2247300" cy="2003399"/>
                </a:xfrm>
                <a:prstGeom prst="rect">
                  <a:avLst/>
                </a:prstGeom>
                <a:solidFill>
                  <a:srgbClr val="FFC44F"/>
                </a:solidFill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9999" dist="23000" dir="5400000" rotWithShape="0">
                    <a:srgbClr val="000000">
                      <a:alpha val="34900"/>
                    </a:srgbClr>
                  </a:outerShdw>
                </a:effectLst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59" name="Shape 659" descr="C:\Users\warneke\AppData\Local\Microsoft\Windows\Temporary Internet Files\Content.IE5\X8LGV7F5\MCj04348450000[1].png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 flipH="1">
                  <a:off x="5576107" y="3552632"/>
                  <a:ext cx="8439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60" name="Shape 660"/>
              <p:cNvSpPr txBox="1"/>
              <p:nvPr/>
            </p:nvSpPr>
            <p:spPr>
              <a:xfrm>
                <a:off x="6268828" y="1990559"/>
                <a:ext cx="1907400" cy="48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61" name="Shape 661"/>
            <p:cNvSpPr/>
            <p:nvPr/>
          </p:nvSpPr>
          <p:spPr>
            <a:xfrm>
              <a:off x="5203623" y="3360571"/>
              <a:ext cx="1179000" cy="576300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Job Manager</a:t>
              </a:r>
            </a:p>
          </p:txBody>
        </p:sp>
      </p:grpSp>
      <p:sp>
        <p:nvSpPr>
          <p:cNvPr id="662" name="Shape 662"/>
          <p:cNvSpPr txBox="1"/>
          <p:nvPr/>
        </p:nvSpPr>
        <p:spPr>
          <a:xfrm>
            <a:off x="5937426" y="6013216"/>
            <a:ext cx="1828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YARN Cluster</a:t>
            </a:r>
          </a:p>
        </p:txBody>
      </p:sp>
      <p:grpSp>
        <p:nvGrpSpPr>
          <p:cNvPr id="663" name="Shape 663"/>
          <p:cNvGrpSpPr/>
          <p:nvPr/>
        </p:nvGrpSpPr>
        <p:grpSpPr>
          <a:xfrm>
            <a:off x="5203681" y="1752061"/>
            <a:ext cx="2699108" cy="1027971"/>
            <a:chOff x="5515505" y="1909316"/>
            <a:chExt cx="2699108" cy="1027971"/>
          </a:xfrm>
        </p:grpSpPr>
        <p:grpSp>
          <p:nvGrpSpPr>
            <p:cNvPr id="664" name="Shape 664"/>
            <p:cNvGrpSpPr/>
            <p:nvPr/>
          </p:nvGrpSpPr>
          <p:grpSpPr>
            <a:xfrm>
              <a:off x="5515505" y="1909316"/>
              <a:ext cx="2699108" cy="1027971"/>
              <a:chOff x="5515505" y="1909316"/>
              <a:chExt cx="2699108" cy="1027971"/>
            </a:xfrm>
          </p:grpSpPr>
          <p:sp>
            <p:nvSpPr>
              <p:cNvPr id="665" name="Shape 665"/>
              <p:cNvSpPr/>
              <p:nvPr/>
            </p:nvSpPr>
            <p:spPr>
              <a:xfrm>
                <a:off x="6039014" y="1909316"/>
                <a:ext cx="2175600" cy="586200"/>
              </a:xfrm>
              <a:prstGeom prst="rect">
                <a:avLst/>
              </a:prstGeom>
              <a:solidFill>
                <a:srgbClr val="FFC44F"/>
              </a:solidFill>
              <a:ln w="9525" cap="flat" cmpd="sng">
                <a:solidFill>
                  <a:srgbClr val="4A7DBA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9999" dist="23000" dir="5400000" rotWithShape="0">
                  <a:srgbClr val="000000">
                    <a:alpha val="34900"/>
                  </a:srgb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66" name="Shape 666" descr="C:\Users\warneke\AppData\Local\Microsoft\Windows\Temporary Internet Files\Content.IE5\X8LGV7F5\MCj04348450000[1]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5515505" y="2217288"/>
                <a:ext cx="843900" cy="72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67" name="Shape 667"/>
            <p:cNvSpPr txBox="1"/>
            <p:nvPr/>
          </p:nvSpPr>
          <p:spPr>
            <a:xfrm>
              <a:off x="6157671" y="1990558"/>
              <a:ext cx="1947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Resource Manager</a:t>
              </a:r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4747134" y="4506518"/>
            <a:ext cx="1860828" cy="1506850"/>
            <a:chOff x="4692732" y="2889171"/>
            <a:chExt cx="1860828" cy="1506850"/>
          </a:xfrm>
        </p:grpSpPr>
        <p:grpSp>
          <p:nvGrpSpPr>
            <p:cNvPr id="669" name="Shape 669"/>
            <p:cNvGrpSpPr/>
            <p:nvPr/>
          </p:nvGrpSpPr>
          <p:grpSpPr>
            <a:xfrm>
              <a:off x="4692732" y="2889171"/>
              <a:ext cx="1860828" cy="1506850"/>
              <a:chOff x="5576107" y="1909316"/>
              <a:chExt cx="2710207" cy="2363316"/>
            </a:xfrm>
          </p:grpSpPr>
          <p:grpSp>
            <p:nvGrpSpPr>
              <p:cNvPr id="670" name="Shape 670"/>
              <p:cNvGrpSpPr/>
              <p:nvPr/>
            </p:nvGrpSpPr>
            <p:grpSpPr>
              <a:xfrm>
                <a:off x="5576107" y="1909316"/>
                <a:ext cx="2710207" cy="2363316"/>
                <a:chOff x="5576107" y="1909316"/>
                <a:chExt cx="2710207" cy="2363316"/>
              </a:xfrm>
            </p:grpSpPr>
            <p:sp>
              <p:nvSpPr>
                <p:cNvPr id="671" name="Shape 671"/>
                <p:cNvSpPr/>
                <p:nvPr/>
              </p:nvSpPr>
              <p:spPr>
                <a:xfrm>
                  <a:off x="6039014" y="1909316"/>
                  <a:ext cx="2247300" cy="2003399"/>
                </a:xfrm>
                <a:prstGeom prst="rect">
                  <a:avLst/>
                </a:prstGeom>
                <a:solidFill>
                  <a:srgbClr val="FFC44F"/>
                </a:solidFill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9999" dist="23000" dir="5400000" rotWithShape="0">
                    <a:srgbClr val="000000">
                      <a:alpha val="34900"/>
                    </a:srgbClr>
                  </a:outerShdw>
                </a:effectLst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72" name="Shape 672" descr="C:\Users\warneke\AppData\Local\Microsoft\Windows\Temporary Internet Files\Content.IE5\X8LGV7F5\MCj04348450000[1].png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 flipH="1">
                  <a:off x="5576107" y="3552632"/>
                  <a:ext cx="8439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73" name="Shape 673"/>
              <p:cNvSpPr txBox="1"/>
              <p:nvPr/>
            </p:nvSpPr>
            <p:spPr>
              <a:xfrm>
                <a:off x="6268828" y="1990559"/>
                <a:ext cx="1907400" cy="48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74" name="Shape 674"/>
            <p:cNvSpPr/>
            <p:nvPr/>
          </p:nvSpPr>
          <p:spPr>
            <a:xfrm>
              <a:off x="5203623" y="3360571"/>
              <a:ext cx="1179000" cy="576300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6634560" y="2836630"/>
            <a:ext cx="1860828" cy="1506850"/>
            <a:chOff x="4692732" y="2889171"/>
            <a:chExt cx="1860828" cy="1506850"/>
          </a:xfrm>
        </p:grpSpPr>
        <p:grpSp>
          <p:nvGrpSpPr>
            <p:cNvPr id="676" name="Shape 676"/>
            <p:cNvGrpSpPr/>
            <p:nvPr/>
          </p:nvGrpSpPr>
          <p:grpSpPr>
            <a:xfrm>
              <a:off x="4692732" y="2889171"/>
              <a:ext cx="1860828" cy="1506850"/>
              <a:chOff x="5576107" y="1909316"/>
              <a:chExt cx="2710207" cy="2363316"/>
            </a:xfrm>
          </p:grpSpPr>
          <p:grpSp>
            <p:nvGrpSpPr>
              <p:cNvPr id="677" name="Shape 677"/>
              <p:cNvGrpSpPr/>
              <p:nvPr/>
            </p:nvGrpSpPr>
            <p:grpSpPr>
              <a:xfrm>
                <a:off x="5576107" y="1909316"/>
                <a:ext cx="2710207" cy="2363316"/>
                <a:chOff x="5576107" y="1909316"/>
                <a:chExt cx="2710207" cy="2363316"/>
              </a:xfrm>
            </p:grpSpPr>
            <p:sp>
              <p:nvSpPr>
                <p:cNvPr id="678" name="Shape 678"/>
                <p:cNvSpPr/>
                <p:nvPr/>
              </p:nvSpPr>
              <p:spPr>
                <a:xfrm>
                  <a:off x="6039014" y="1909316"/>
                  <a:ext cx="2247300" cy="2003399"/>
                </a:xfrm>
                <a:prstGeom prst="rect">
                  <a:avLst/>
                </a:prstGeom>
                <a:solidFill>
                  <a:srgbClr val="FFC44F"/>
                </a:solidFill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9999" dist="23000" dir="5400000" rotWithShape="0">
                    <a:srgbClr val="000000">
                      <a:alpha val="34900"/>
                    </a:srgbClr>
                  </a:outerShdw>
                </a:effectLst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79" name="Shape 679" descr="C:\Users\warneke\AppData\Local\Microsoft\Windows\Temporary Internet Files\Content.IE5\X8LGV7F5\MCj04348450000[1].png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 flipH="1">
                  <a:off x="5576107" y="3552632"/>
                  <a:ext cx="8439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80" name="Shape 680"/>
              <p:cNvSpPr txBox="1"/>
              <p:nvPr/>
            </p:nvSpPr>
            <p:spPr>
              <a:xfrm>
                <a:off x="6268828" y="1990559"/>
                <a:ext cx="1907400" cy="48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81" name="Shape 681"/>
            <p:cNvSpPr/>
            <p:nvPr/>
          </p:nvSpPr>
          <p:spPr>
            <a:xfrm>
              <a:off x="5203623" y="3360571"/>
              <a:ext cx="1179000" cy="576300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6634560" y="4554789"/>
            <a:ext cx="1860828" cy="1506850"/>
            <a:chOff x="4692732" y="2889171"/>
            <a:chExt cx="1860828" cy="1506850"/>
          </a:xfrm>
        </p:grpSpPr>
        <p:grpSp>
          <p:nvGrpSpPr>
            <p:cNvPr id="683" name="Shape 683"/>
            <p:cNvGrpSpPr/>
            <p:nvPr/>
          </p:nvGrpSpPr>
          <p:grpSpPr>
            <a:xfrm>
              <a:off x="4692732" y="2889171"/>
              <a:ext cx="1860828" cy="1506850"/>
              <a:chOff x="5576107" y="1909316"/>
              <a:chExt cx="2710207" cy="2363316"/>
            </a:xfrm>
          </p:grpSpPr>
          <p:grpSp>
            <p:nvGrpSpPr>
              <p:cNvPr id="684" name="Shape 684"/>
              <p:cNvGrpSpPr/>
              <p:nvPr/>
            </p:nvGrpSpPr>
            <p:grpSpPr>
              <a:xfrm>
                <a:off x="5576107" y="1909316"/>
                <a:ext cx="2710207" cy="2363316"/>
                <a:chOff x="5576107" y="1909316"/>
                <a:chExt cx="2710207" cy="2363316"/>
              </a:xfrm>
            </p:grpSpPr>
            <p:sp>
              <p:nvSpPr>
                <p:cNvPr id="685" name="Shape 685"/>
                <p:cNvSpPr/>
                <p:nvPr/>
              </p:nvSpPr>
              <p:spPr>
                <a:xfrm>
                  <a:off x="6039014" y="1909316"/>
                  <a:ext cx="2247300" cy="2003399"/>
                </a:xfrm>
                <a:prstGeom prst="rect">
                  <a:avLst/>
                </a:prstGeom>
                <a:solidFill>
                  <a:srgbClr val="FFC44F"/>
                </a:solidFill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9999" dist="23000" dir="5400000" rotWithShape="0">
                    <a:srgbClr val="000000">
                      <a:alpha val="34900"/>
                    </a:srgbClr>
                  </a:outerShdw>
                </a:effectLst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86" name="Shape 686" descr="C:\Users\warneke\AppData\Local\Microsoft\Windows\Temporary Internet Files\Content.IE5\X8LGV7F5\MCj04348450000[1].png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 flipH="1">
                  <a:off x="5576107" y="3552632"/>
                  <a:ext cx="8439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87" name="Shape 687"/>
              <p:cNvSpPr txBox="1"/>
              <p:nvPr/>
            </p:nvSpPr>
            <p:spPr>
              <a:xfrm>
                <a:off x="6268828" y="1990559"/>
                <a:ext cx="1907400" cy="48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88" name="Shape 688"/>
            <p:cNvSpPr/>
            <p:nvPr/>
          </p:nvSpPr>
          <p:spPr>
            <a:xfrm>
              <a:off x="5203623" y="3360571"/>
              <a:ext cx="1179000" cy="576300"/>
            </a:xfrm>
            <a:prstGeom prst="rect">
              <a:avLst/>
            </a:prstGeom>
            <a:solidFill>
              <a:srgbClr val="92CCDC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Other Application</a:t>
              </a:r>
            </a:p>
          </p:txBody>
        </p:sp>
      </p:grpSp>
      <p:cxnSp>
        <p:nvCxnSpPr>
          <p:cNvPr id="689" name="Shape 689"/>
          <p:cNvCxnSpPr/>
          <p:nvPr/>
        </p:nvCxnSpPr>
        <p:spPr>
          <a:xfrm rot="10800000" flipH="1">
            <a:off x="3518853" y="2442257"/>
            <a:ext cx="1814700" cy="281190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690" name="Shape 690"/>
          <p:cNvCxnSpPr/>
          <p:nvPr/>
        </p:nvCxnSpPr>
        <p:spPr>
          <a:xfrm rot="10800000" flipH="1">
            <a:off x="3648035" y="4343203"/>
            <a:ext cx="1289700" cy="1067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Shape 597" descr="hadoop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2008" y="6447310"/>
            <a:ext cx="1750799" cy="4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YARN</a:t>
            </a:r>
            <a:r>
              <a:rPr lang="en"/>
              <a:t> Session Mode</a:t>
            </a:r>
            <a:r>
              <a:rPr lang="en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4289700" cy="465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dirty="0"/>
              <a:t>Starts a Flink cluster in YARN containers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sym typeface="Arial"/>
              </a:rPr>
              <a:t>Multi-user scenario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sym typeface="Arial"/>
              </a:rPr>
              <a:t>Resource sharing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sym typeface="Arial"/>
              </a:rPr>
              <a:t>Easy to setup</a:t>
            </a:r>
          </a:p>
        </p:txBody>
      </p:sp>
      <p:sp>
        <p:nvSpPr>
          <p:cNvPr id="600" name="Shape 60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1" name="Shape 601"/>
          <p:cNvGrpSpPr/>
          <p:nvPr/>
        </p:nvGrpSpPr>
        <p:grpSpPr>
          <a:xfrm>
            <a:off x="2071267" y="5254157"/>
            <a:ext cx="1576767" cy="1059028"/>
            <a:chOff x="3325490" y="1232986"/>
            <a:chExt cx="1576767" cy="1059028"/>
          </a:xfrm>
        </p:grpSpPr>
        <p:sp>
          <p:nvSpPr>
            <p:cNvPr id="602" name="Shape 602"/>
            <p:cNvSpPr/>
            <p:nvPr/>
          </p:nvSpPr>
          <p:spPr>
            <a:xfrm>
              <a:off x="3879057" y="1232986"/>
              <a:ext cx="1023200" cy="698988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3" name="Shape 603" descr="C:\Users\warneke\AppData\Local\Microsoft\Windows\Temporary Internet Files\Content.IE5\X8LGV7F5\MCj04348450000[1]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325490" y="1571934"/>
              <a:ext cx="843957" cy="7200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4" name="Shape 604"/>
            <p:cNvSpPr txBox="1"/>
            <p:nvPr/>
          </p:nvSpPr>
          <p:spPr>
            <a:xfrm>
              <a:off x="4045932" y="1389432"/>
              <a:ext cx="727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</a:p>
          </p:txBody>
        </p:sp>
      </p:grpSp>
      <p:sp>
        <p:nvSpPr>
          <p:cNvPr id="605" name="Shape 605"/>
          <p:cNvSpPr/>
          <p:nvPr/>
        </p:nvSpPr>
        <p:spPr>
          <a:xfrm>
            <a:off x="4822330" y="1554095"/>
            <a:ext cx="3864600" cy="4876800"/>
          </a:xfrm>
          <a:prstGeom prst="rect">
            <a:avLst/>
          </a:prstGeom>
          <a:gradFill>
            <a:gsLst>
              <a:gs pos="0">
                <a:srgbClr val="FFC44F"/>
              </a:gs>
              <a:gs pos="75000">
                <a:srgbClr val="FFC44F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6" name="Shape 606"/>
          <p:cNvGrpSpPr/>
          <p:nvPr/>
        </p:nvGrpSpPr>
        <p:grpSpPr>
          <a:xfrm>
            <a:off x="4822329" y="2836539"/>
            <a:ext cx="1860734" cy="1506788"/>
            <a:chOff x="4692465" y="2889080"/>
            <a:chExt cx="1860734" cy="1506788"/>
          </a:xfrm>
        </p:grpSpPr>
        <p:grpSp>
          <p:nvGrpSpPr>
            <p:cNvPr id="607" name="Shape 607"/>
            <p:cNvGrpSpPr/>
            <p:nvPr/>
          </p:nvGrpSpPr>
          <p:grpSpPr>
            <a:xfrm>
              <a:off x="4692465" y="2889080"/>
              <a:ext cx="1860734" cy="1506788"/>
              <a:chOff x="5576049" y="1909316"/>
              <a:chExt cx="2710231" cy="2363396"/>
            </a:xfrm>
          </p:grpSpPr>
          <p:grpSp>
            <p:nvGrpSpPr>
              <p:cNvPr id="608" name="Shape 608"/>
              <p:cNvGrpSpPr/>
              <p:nvPr/>
            </p:nvGrpSpPr>
            <p:grpSpPr>
              <a:xfrm>
                <a:off x="5576049" y="1909316"/>
                <a:ext cx="2710231" cy="2363396"/>
                <a:chOff x="5576049" y="1909316"/>
                <a:chExt cx="2710231" cy="2363396"/>
              </a:xfrm>
            </p:grpSpPr>
            <p:sp>
              <p:nvSpPr>
                <p:cNvPr id="609" name="Shape 609"/>
                <p:cNvSpPr/>
                <p:nvPr/>
              </p:nvSpPr>
              <p:spPr>
                <a:xfrm>
                  <a:off x="6039014" y="1909316"/>
                  <a:ext cx="2247267" cy="2003356"/>
                </a:xfrm>
                <a:prstGeom prst="rect">
                  <a:avLst/>
                </a:prstGeom>
                <a:solidFill>
                  <a:srgbClr val="FFC44F"/>
                </a:solidFill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9999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10" name="Shape 610" descr="C:\Users\warneke\AppData\Local\Microsoft\Windows\Temporary Internet Files\Content.IE5\X8LGV7F5\MCj04348450000[1].png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 flipH="1">
                  <a:off x="5576049" y="3552632"/>
                  <a:ext cx="843957" cy="7200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11" name="Shape 611"/>
              <p:cNvSpPr txBox="1"/>
              <p:nvPr/>
            </p:nvSpPr>
            <p:spPr>
              <a:xfrm>
                <a:off x="6268828" y="1990559"/>
                <a:ext cx="1907540" cy="482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12" name="Shape 612"/>
            <p:cNvSpPr/>
            <p:nvPr/>
          </p:nvSpPr>
          <p:spPr>
            <a:xfrm>
              <a:off x="5203623" y="3360571"/>
              <a:ext cx="1178940" cy="576208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Job Manager</a:t>
              </a:r>
            </a:p>
          </p:txBody>
        </p:sp>
      </p:grpSp>
      <p:sp>
        <p:nvSpPr>
          <p:cNvPr id="613" name="Shape 613"/>
          <p:cNvSpPr txBox="1"/>
          <p:nvPr/>
        </p:nvSpPr>
        <p:spPr>
          <a:xfrm>
            <a:off x="5937426" y="6013216"/>
            <a:ext cx="1828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YARN Cluster</a:t>
            </a:r>
          </a:p>
        </p:txBody>
      </p:sp>
      <p:grpSp>
        <p:nvGrpSpPr>
          <p:cNvPr id="614" name="Shape 614"/>
          <p:cNvGrpSpPr/>
          <p:nvPr/>
        </p:nvGrpSpPr>
        <p:grpSpPr>
          <a:xfrm>
            <a:off x="5203623" y="1752061"/>
            <a:ext cx="2699151" cy="1028051"/>
            <a:chOff x="5515447" y="1909316"/>
            <a:chExt cx="2699151" cy="1028051"/>
          </a:xfrm>
        </p:grpSpPr>
        <p:grpSp>
          <p:nvGrpSpPr>
            <p:cNvPr id="615" name="Shape 615"/>
            <p:cNvGrpSpPr/>
            <p:nvPr/>
          </p:nvGrpSpPr>
          <p:grpSpPr>
            <a:xfrm>
              <a:off x="5515447" y="1909316"/>
              <a:ext cx="2699151" cy="1028051"/>
              <a:chOff x="5515447" y="1909316"/>
              <a:chExt cx="2699151" cy="1028051"/>
            </a:xfrm>
          </p:grpSpPr>
          <p:sp>
            <p:nvSpPr>
              <p:cNvPr id="616" name="Shape 616"/>
              <p:cNvSpPr/>
              <p:nvPr/>
            </p:nvSpPr>
            <p:spPr>
              <a:xfrm>
                <a:off x="6039014" y="1909316"/>
                <a:ext cx="2175584" cy="586116"/>
              </a:xfrm>
              <a:prstGeom prst="rect">
                <a:avLst/>
              </a:prstGeom>
              <a:solidFill>
                <a:srgbClr val="FFC44F"/>
              </a:solidFill>
              <a:ln w="9525" cap="flat" cmpd="sng">
                <a:solidFill>
                  <a:srgbClr val="4A7DBA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9999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17" name="Shape 617" descr="C:\Users\warneke\AppData\Local\Microsoft\Windows\Temporary Internet Files\Content.IE5\X8LGV7F5\MCj04348450000[1]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5515447" y="2217288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8" name="Shape 618"/>
            <p:cNvSpPr txBox="1"/>
            <p:nvPr/>
          </p:nvSpPr>
          <p:spPr>
            <a:xfrm>
              <a:off x="6157671" y="1990558"/>
              <a:ext cx="1947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Resource Manager</a:t>
              </a:r>
            </a:p>
          </p:txBody>
        </p:sp>
      </p:grpSp>
      <p:grpSp>
        <p:nvGrpSpPr>
          <p:cNvPr id="619" name="Shape 619"/>
          <p:cNvGrpSpPr/>
          <p:nvPr/>
        </p:nvGrpSpPr>
        <p:grpSpPr>
          <a:xfrm>
            <a:off x="4746868" y="4506427"/>
            <a:ext cx="1860735" cy="1506788"/>
            <a:chOff x="4692466" y="2889080"/>
            <a:chExt cx="1860735" cy="1506788"/>
          </a:xfrm>
        </p:grpSpPr>
        <p:grpSp>
          <p:nvGrpSpPr>
            <p:cNvPr id="620" name="Shape 620"/>
            <p:cNvGrpSpPr/>
            <p:nvPr/>
          </p:nvGrpSpPr>
          <p:grpSpPr>
            <a:xfrm>
              <a:off x="4692466" y="2889080"/>
              <a:ext cx="1860735" cy="1506788"/>
              <a:chOff x="5576049" y="1909316"/>
              <a:chExt cx="2710231" cy="2363397"/>
            </a:xfrm>
          </p:grpSpPr>
          <p:grpSp>
            <p:nvGrpSpPr>
              <p:cNvPr id="621" name="Shape 621"/>
              <p:cNvGrpSpPr/>
              <p:nvPr/>
            </p:nvGrpSpPr>
            <p:grpSpPr>
              <a:xfrm>
                <a:off x="5576049" y="1909316"/>
                <a:ext cx="2710231" cy="2363397"/>
                <a:chOff x="5576049" y="1909316"/>
                <a:chExt cx="2710231" cy="2363397"/>
              </a:xfrm>
            </p:grpSpPr>
            <p:sp>
              <p:nvSpPr>
                <p:cNvPr id="622" name="Shape 622"/>
                <p:cNvSpPr/>
                <p:nvPr/>
              </p:nvSpPr>
              <p:spPr>
                <a:xfrm>
                  <a:off x="6039014" y="1909316"/>
                  <a:ext cx="2247267" cy="2003356"/>
                </a:xfrm>
                <a:prstGeom prst="rect">
                  <a:avLst/>
                </a:prstGeom>
                <a:solidFill>
                  <a:srgbClr val="FFC44F"/>
                </a:solidFill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9999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23" name="Shape 623" descr="C:\Users\warneke\AppData\Local\Microsoft\Windows\Temporary Internet Files\Content.IE5\X8LGV7F5\MCj04348450000[1].png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 flipH="1">
                  <a:off x="5576049" y="3552632"/>
                  <a:ext cx="843957" cy="7200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24" name="Shape 624"/>
              <p:cNvSpPr txBox="1"/>
              <p:nvPr/>
            </p:nvSpPr>
            <p:spPr>
              <a:xfrm>
                <a:off x="6268828" y="1990559"/>
                <a:ext cx="1907540" cy="482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25" name="Shape 625"/>
            <p:cNvSpPr/>
            <p:nvPr/>
          </p:nvSpPr>
          <p:spPr>
            <a:xfrm>
              <a:off x="5203623" y="3360571"/>
              <a:ext cx="1178940" cy="576208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6634294" y="2836539"/>
            <a:ext cx="1860735" cy="1506788"/>
            <a:chOff x="4692466" y="2889080"/>
            <a:chExt cx="1860735" cy="1506788"/>
          </a:xfrm>
        </p:grpSpPr>
        <p:grpSp>
          <p:nvGrpSpPr>
            <p:cNvPr id="627" name="Shape 627"/>
            <p:cNvGrpSpPr/>
            <p:nvPr/>
          </p:nvGrpSpPr>
          <p:grpSpPr>
            <a:xfrm>
              <a:off x="4692466" y="2889080"/>
              <a:ext cx="1860735" cy="1506788"/>
              <a:chOff x="5576049" y="1909316"/>
              <a:chExt cx="2710231" cy="2363397"/>
            </a:xfrm>
          </p:grpSpPr>
          <p:grpSp>
            <p:nvGrpSpPr>
              <p:cNvPr id="628" name="Shape 628"/>
              <p:cNvGrpSpPr/>
              <p:nvPr/>
            </p:nvGrpSpPr>
            <p:grpSpPr>
              <a:xfrm>
                <a:off x="5576049" y="1909316"/>
                <a:ext cx="2710231" cy="2363397"/>
                <a:chOff x="5576049" y="1909316"/>
                <a:chExt cx="2710231" cy="2363397"/>
              </a:xfrm>
            </p:grpSpPr>
            <p:sp>
              <p:nvSpPr>
                <p:cNvPr id="629" name="Shape 629"/>
                <p:cNvSpPr/>
                <p:nvPr/>
              </p:nvSpPr>
              <p:spPr>
                <a:xfrm>
                  <a:off x="6039014" y="1909316"/>
                  <a:ext cx="2247267" cy="2003356"/>
                </a:xfrm>
                <a:prstGeom prst="rect">
                  <a:avLst/>
                </a:prstGeom>
                <a:solidFill>
                  <a:srgbClr val="FFC44F"/>
                </a:solidFill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9999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30" name="Shape 630" descr="C:\Users\warneke\AppData\Local\Microsoft\Windows\Temporary Internet Files\Content.IE5\X8LGV7F5\MCj04348450000[1].png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 flipH="1">
                  <a:off x="5576049" y="3552632"/>
                  <a:ext cx="843957" cy="7200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31" name="Shape 631"/>
              <p:cNvSpPr txBox="1"/>
              <p:nvPr/>
            </p:nvSpPr>
            <p:spPr>
              <a:xfrm>
                <a:off x="6268828" y="1990559"/>
                <a:ext cx="1907540" cy="482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32" name="Shape 632"/>
            <p:cNvSpPr/>
            <p:nvPr/>
          </p:nvSpPr>
          <p:spPr>
            <a:xfrm>
              <a:off x="5203623" y="3360571"/>
              <a:ext cx="1178940" cy="576208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6634294" y="4554698"/>
            <a:ext cx="1860735" cy="1506788"/>
            <a:chOff x="4692466" y="2889080"/>
            <a:chExt cx="1860735" cy="1506788"/>
          </a:xfrm>
        </p:grpSpPr>
        <p:grpSp>
          <p:nvGrpSpPr>
            <p:cNvPr id="634" name="Shape 634"/>
            <p:cNvGrpSpPr/>
            <p:nvPr/>
          </p:nvGrpSpPr>
          <p:grpSpPr>
            <a:xfrm>
              <a:off x="4692466" y="2889080"/>
              <a:ext cx="1860735" cy="1506788"/>
              <a:chOff x="5576049" y="1909316"/>
              <a:chExt cx="2710231" cy="2363397"/>
            </a:xfrm>
          </p:grpSpPr>
          <p:grpSp>
            <p:nvGrpSpPr>
              <p:cNvPr id="635" name="Shape 635"/>
              <p:cNvGrpSpPr/>
              <p:nvPr/>
            </p:nvGrpSpPr>
            <p:grpSpPr>
              <a:xfrm>
                <a:off x="5576049" y="1909316"/>
                <a:ext cx="2710231" cy="2363397"/>
                <a:chOff x="5576049" y="1909316"/>
                <a:chExt cx="2710231" cy="2363397"/>
              </a:xfrm>
            </p:grpSpPr>
            <p:sp>
              <p:nvSpPr>
                <p:cNvPr id="636" name="Shape 636"/>
                <p:cNvSpPr/>
                <p:nvPr/>
              </p:nvSpPr>
              <p:spPr>
                <a:xfrm>
                  <a:off x="6039014" y="1909316"/>
                  <a:ext cx="2247267" cy="2003356"/>
                </a:xfrm>
                <a:prstGeom prst="rect">
                  <a:avLst/>
                </a:prstGeom>
                <a:solidFill>
                  <a:srgbClr val="FFC44F"/>
                </a:solidFill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9999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37" name="Shape 637" descr="C:\Users\warneke\AppData\Local\Microsoft\Windows\Temporary Internet Files\Content.IE5\X8LGV7F5\MCj04348450000[1].png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 flipH="1">
                  <a:off x="5576049" y="3552632"/>
                  <a:ext cx="843957" cy="7200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38" name="Shape 638"/>
              <p:cNvSpPr txBox="1"/>
              <p:nvPr/>
            </p:nvSpPr>
            <p:spPr>
              <a:xfrm>
                <a:off x="6268828" y="1990559"/>
                <a:ext cx="1907540" cy="482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39" name="Shape 639"/>
            <p:cNvSpPr/>
            <p:nvPr/>
          </p:nvSpPr>
          <p:spPr>
            <a:xfrm>
              <a:off x="5203623" y="3360571"/>
              <a:ext cx="1178940" cy="576208"/>
            </a:xfrm>
            <a:prstGeom prst="rect">
              <a:avLst/>
            </a:prstGeom>
            <a:solidFill>
              <a:srgbClr val="92CCDC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Other Application</a:t>
              </a:r>
            </a:p>
          </p:txBody>
        </p:sp>
      </p:grpSp>
      <p:cxnSp>
        <p:nvCxnSpPr>
          <p:cNvPr id="640" name="Shape 640"/>
          <p:cNvCxnSpPr/>
          <p:nvPr/>
        </p:nvCxnSpPr>
        <p:spPr>
          <a:xfrm rot="10800000" flipH="1">
            <a:off x="3518853" y="2442257"/>
            <a:ext cx="1814700" cy="281190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41" name="Shape 641"/>
          <p:cNvCxnSpPr/>
          <p:nvPr/>
        </p:nvCxnSpPr>
        <p:spPr>
          <a:xfrm rot="10800000" flipH="1">
            <a:off x="3648035" y="4343203"/>
            <a:ext cx="1289700" cy="1067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Deployment Options</a:t>
            </a:r>
          </a:p>
        </p:txBody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Apache Mesos</a:t>
            </a:r>
          </a:p>
          <a:p>
            <a:pPr marL="914400" lvl="1" indent="-22860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Either with or without DC/</a:t>
            </a:r>
            <a:r>
              <a:rPr lang="en-US" dirty="0" smtClean="0"/>
              <a:t>OS</a:t>
            </a:r>
          </a:p>
          <a:p>
            <a:pPr marL="514350" indent="-22860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Amazon </a:t>
            </a:r>
            <a:r>
              <a:rPr lang="en" dirty="0"/>
              <a:t>Elastic MapReduce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Available in EMR 5.1.0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Google Compute Engine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Available via bdutil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title"/>
          </p:nvPr>
        </p:nvSpPr>
        <p:spPr>
          <a:xfrm>
            <a:off x="722312" y="4406901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venir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Flink in the real world</a:t>
            </a:r>
          </a:p>
        </p:txBody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3" name="Shape 70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25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>
            <a:spLocks noGrp="1"/>
          </p:cNvSpPr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Flink community</a:t>
            </a:r>
          </a:p>
        </p:txBody>
      </p:sp>
      <p:sp>
        <p:nvSpPr>
          <p:cNvPr id="710" name="Shape 71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26</a:t>
            </a:fld>
            <a:endParaRPr lang="en" sz="1200" dirty="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" name="Picture 4" descr="github-stats-20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22" y="1669252"/>
            <a:ext cx="8190633" cy="2269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007" y="4186543"/>
            <a:ext cx="5327138" cy="21712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0117" y="4361014"/>
            <a:ext cx="1531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 </a:t>
            </a:r>
            <a:r>
              <a:rPr lang="en-US" dirty="0" err="1" smtClean="0"/>
              <a:t>meetups</a:t>
            </a:r>
            <a:endParaRPr lang="en-US" dirty="0" smtClean="0"/>
          </a:p>
          <a:p>
            <a:r>
              <a:rPr lang="en-US" dirty="0" smtClean="0"/>
              <a:t>16,544 members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22" y="1311216"/>
            <a:ext cx="71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Shape 749" descr="logo-mgm-tp-we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4644" y="5809016"/>
            <a:ext cx="1206000" cy="6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Shape 750" descr="imgre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052" y="2993742"/>
            <a:ext cx="1524299" cy="3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Shape 751" descr="imgres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7052" y="3797064"/>
            <a:ext cx="1474499" cy="8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Shape 752" descr="imgres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44217" y="1656101"/>
            <a:ext cx="870600" cy="7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Shape 753" descr="imgres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80358" y="3934506"/>
            <a:ext cx="1389900" cy="5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Shape 754" descr="imgre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61165" y="2819930"/>
            <a:ext cx="1396200" cy="5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Shape 755" descr="imgres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01632" y="3921581"/>
            <a:ext cx="1478400" cy="6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Shape 756" descr="imgres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252864" y="2915157"/>
            <a:ext cx="1127400" cy="4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Shape 757" descr="imgres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83129" y="1660081"/>
            <a:ext cx="1303800" cy="9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Shape 758" descr="imgres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484465" y="3843655"/>
            <a:ext cx="1266600" cy="7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Shape 759" descr="imgres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27052" y="2078967"/>
            <a:ext cx="1701300" cy="3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Shape 760" descr="imgres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665191" y="1821594"/>
            <a:ext cx="1345799" cy="6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Shape 761" descr="imgres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685742" y="1660081"/>
            <a:ext cx="731400" cy="7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Shape 762" descr="imgres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162926" y="1821594"/>
            <a:ext cx="1229100" cy="6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Shape 763" descr="imgres.pn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21575" y="4915528"/>
            <a:ext cx="1479900" cy="4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Shape 764" descr="imgres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104421" y="5809016"/>
            <a:ext cx="1127400" cy="5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Shape 765" descr="imgres.jp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879846" y="5101393"/>
            <a:ext cx="1802400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Shape 766" descr="imgres.pn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891667" y="4969214"/>
            <a:ext cx="868200" cy="5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Shape 767" descr="imgres.png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2504116" y="4915528"/>
            <a:ext cx="1247099" cy="6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 descr="imgres.png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643976" y="3921581"/>
            <a:ext cx="1147200" cy="5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Shape 769" descr="imgres.jpg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682105" y="2659698"/>
            <a:ext cx="1304999" cy="6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Shape 770" descr="ScaDS_Logo_Angepasst_150x60.png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5948301" y="5920830"/>
            <a:ext cx="81150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Shape 771" descr="imgres.png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1448195" y="5685176"/>
            <a:ext cx="614100" cy="7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Shape 772" descr="imgres.png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4010944" y="2765811"/>
            <a:ext cx="1446600" cy="6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Shape 773" descr="imgres.png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7051471" y="4972398"/>
            <a:ext cx="822300" cy="4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Shape 774" descr="CRS4-colori_piccola.png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4333101" y="5809016"/>
            <a:ext cx="1349100" cy="5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Shape 775"/>
          <p:cNvSpPr txBox="1">
            <a:spLocks noGrp="1"/>
          </p:cNvSpPr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Flink Forward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Powered by Flink</a:t>
            </a:r>
          </a:p>
        </p:txBody>
      </p:sp>
      <p:sp>
        <p:nvSpPr>
          <p:cNvPr id="718" name="Shape 71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28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19" name="Shape 7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1428" y="1715426"/>
            <a:ext cx="24717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Shape 720"/>
          <p:cNvSpPr/>
          <p:nvPr/>
        </p:nvSpPr>
        <p:spPr>
          <a:xfrm>
            <a:off x="457222" y="2404378"/>
            <a:ext cx="4104000" cy="110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Zalando, one of the largest ecommerce companies in Europe, uses Flink for real-time business process monitoring. </a:t>
            </a:r>
          </a:p>
        </p:txBody>
      </p:sp>
      <p:pic>
        <p:nvPicPr>
          <p:cNvPr id="721" name="Shape 7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11396" y="1308701"/>
            <a:ext cx="1135200" cy="10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Shape 722"/>
          <p:cNvSpPr/>
          <p:nvPr/>
        </p:nvSpPr>
        <p:spPr>
          <a:xfrm>
            <a:off x="4507337" y="2404378"/>
            <a:ext cx="4179599" cy="110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King, the creators of Candy Crush Saga, uses Flink to provide data science teams with real-time analytics.</a:t>
            </a:r>
          </a:p>
        </p:txBody>
      </p:sp>
      <p:pic>
        <p:nvPicPr>
          <p:cNvPr id="723" name="Shape 7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45496" y="3512374"/>
            <a:ext cx="971400" cy="9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Shape 724"/>
          <p:cNvSpPr/>
          <p:nvPr/>
        </p:nvSpPr>
        <p:spPr>
          <a:xfrm>
            <a:off x="4445166" y="4730090"/>
            <a:ext cx="4433100" cy="110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Bouygues Telecom uses Flink for real-time event processing over billions of Kafka messages per day. </a:t>
            </a:r>
          </a:p>
        </p:txBody>
      </p:sp>
      <p:pic>
        <p:nvPicPr>
          <p:cNvPr id="725" name="Shape 7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98550" y="3714569"/>
            <a:ext cx="18963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Shape 726"/>
          <p:cNvSpPr/>
          <p:nvPr/>
        </p:nvSpPr>
        <p:spPr>
          <a:xfrm>
            <a:off x="330365" y="4790045"/>
            <a:ext cx="4114800" cy="110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Alibaba, the world's largest retailer, built a Flink-based system (Blink) to optimize search rankings in real time. 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361300" y="6110130"/>
            <a:ext cx="5638200" cy="53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See more at flink.apache.org/poweredby.html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29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33" name="Shape 7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450" y="1361350"/>
            <a:ext cx="7373100" cy="47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2493358" y="2694817"/>
            <a:ext cx="3924300" cy="119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lang="en" sz="2800" b="0" i="1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stream processor </a:t>
            </a: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lang="en" sz="2800" b="0" i="1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many applications</a:t>
            </a:r>
          </a:p>
        </p:txBody>
      </p:sp>
      <p:grpSp>
        <p:nvGrpSpPr>
          <p:cNvPr id="316" name="Shape 316"/>
          <p:cNvGrpSpPr/>
          <p:nvPr/>
        </p:nvGrpSpPr>
        <p:grpSpPr>
          <a:xfrm>
            <a:off x="1160233" y="4292180"/>
            <a:ext cx="6809397" cy="1182079"/>
            <a:chOff x="511495" y="4413017"/>
            <a:chExt cx="6809397" cy="1182079"/>
          </a:xfrm>
        </p:grpSpPr>
        <p:sp>
          <p:nvSpPr>
            <p:cNvPr id="317" name="Shape 317"/>
            <p:cNvSpPr/>
            <p:nvPr/>
          </p:nvSpPr>
          <p:spPr>
            <a:xfrm>
              <a:off x="511495" y="4413017"/>
              <a:ext cx="6809397" cy="1182079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047757" y="4546553"/>
              <a:ext cx="31357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Streaming dataflow runtime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698318" y="4934132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1359637" y="4934132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1" name="Shape 321"/>
            <p:cNvCxnSpPr>
              <a:stCxn id="319" idx="6"/>
              <a:endCxn id="320" idx="2"/>
            </p:cNvCxnSpPr>
            <p:nvPr/>
          </p:nvCxnSpPr>
          <p:spPr>
            <a:xfrm>
              <a:off x="932017" y="5036414"/>
              <a:ext cx="4275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22" name="Shape 322"/>
            <p:cNvSpPr/>
            <p:nvPr/>
          </p:nvSpPr>
          <p:spPr>
            <a:xfrm>
              <a:off x="698318" y="4546553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3" name="Shape 323"/>
            <p:cNvCxnSpPr>
              <a:stCxn id="322" idx="6"/>
              <a:endCxn id="324" idx="2"/>
            </p:cNvCxnSpPr>
            <p:nvPr/>
          </p:nvCxnSpPr>
          <p:spPr>
            <a:xfrm>
              <a:off x="932017" y="4648835"/>
              <a:ext cx="4275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24" name="Shape 324"/>
            <p:cNvSpPr/>
            <p:nvPr/>
          </p:nvSpPr>
          <p:spPr>
            <a:xfrm>
              <a:off x="1359638" y="4546553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5" name="Shape 325"/>
            <p:cNvCxnSpPr>
              <a:stCxn id="326" idx="6"/>
              <a:endCxn id="327" idx="2"/>
            </p:cNvCxnSpPr>
            <p:nvPr/>
          </p:nvCxnSpPr>
          <p:spPr>
            <a:xfrm>
              <a:off x="2629894" y="5353849"/>
              <a:ext cx="282000" cy="39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28" name="Shape 328"/>
            <p:cNvSpPr/>
            <p:nvPr/>
          </p:nvSpPr>
          <p:spPr>
            <a:xfrm>
              <a:off x="698318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1359637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0" name="Shape 330"/>
            <p:cNvCxnSpPr>
              <a:stCxn id="328" idx="6"/>
              <a:endCxn id="329" idx="2"/>
            </p:cNvCxnSpPr>
            <p:nvPr/>
          </p:nvCxnSpPr>
          <p:spPr>
            <a:xfrm>
              <a:off x="932017" y="5356106"/>
              <a:ext cx="4275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31" name="Shape 331"/>
            <p:cNvSpPr/>
            <p:nvPr/>
          </p:nvSpPr>
          <p:spPr>
            <a:xfrm>
              <a:off x="2393289" y="4936312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396196" y="5251567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2" name="Shape 332"/>
            <p:cNvCxnSpPr>
              <a:stCxn id="331" idx="6"/>
              <a:endCxn id="333" idx="2"/>
            </p:cNvCxnSpPr>
            <p:nvPr/>
          </p:nvCxnSpPr>
          <p:spPr>
            <a:xfrm rot="10800000" flipH="1">
              <a:off x="2626987" y="5036493"/>
              <a:ext cx="284700" cy="21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34" name="Shape 334"/>
            <p:cNvCxnSpPr>
              <a:stCxn id="320" idx="6"/>
              <a:endCxn id="331" idx="2"/>
            </p:cNvCxnSpPr>
            <p:nvPr/>
          </p:nvCxnSpPr>
          <p:spPr>
            <a:xfrm>
              <a:off x="1593335" y="5036414"/>
              <a:ext cx="800100" cy="21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35" name="Shape 335"/>
            <p:cNvCxnSpPr>
              <a:stCxn id="329" idx="6"/>
              <a:endCxn id="326" idx="2"/>
            </p:cNvCxnSpPr>
            <p:nvPr/>
          </p:nvCxnSpPr>
          <p:spPr>
            <a:xfrm rot="10800000" flipH="1">
              <a:off x="1593335" y="5353706"/>
              <a:ext cx="802800" cy="2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36" name="Shape 336"/>
            <p:cNvCxnSpPr>
              <a:stCxn id="320" idx="6"/>
              <a:endCxn id="326" idx="2"/>
            </p:cNvCxnSpPr>
            <p:nvPr/>
          </p:nvCxnSpPr>
          <p:spPr>
            <a:xfrm>
              <a:off x="1593335" y="5036414"/>
              <a:ext cx="802800" cy="31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37" name="Shape 337"/>
            <p:cNvCxnSpPr>
              <a:stCxn id="329" idx="7"/>
              <a:endCxn id="331" idx="3"/>
            </p:cNvCxnSpPr>
            <p:nvPr/>
          </p:nvCxnSpPr>
          <p:spPr>
            <a:xfrm rot="10800000" flipH="1">
              <a:off x="1559111" y="5110982"/>
              <a:ext cx="868500" cy="1728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38" name="Shape 338"/>
            <p:cNvSpPr/>
            <p:nvPr/>
          </p:nvSpPr>
          <p:spPr>
            <a:xfrm>
              <a:off x="3573105" y="5255403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911786" y="5255405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9" name="Shape 339"/>
            <p:cNvCxnSpPr>
              <a:stCxn id="327" idx="6"/>
              <a:endCxn id="338" idx="2"/>
            </p:cNvCxnSpPr>
            <p:nvPr/>
          </p:nvCxnSpPr>
          <p:spPr>
            <a:xfrm>
              <a:off x="3145484" y="5357686"/>
              <a:ext cx="4275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40" name="Shape 340"/>
            <p:cNvSpPr/>
            <p:nvPr/>
          </p:nvSpPr>
          <p:spPr>
            <a:xfrm>
              <a:off x="3573105" y="4934132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911786" y="4934135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1" name="Shape 341"/>
            <p:cNvCxnSpPr>
              <a:stCxn id="333" idx="6"/>
              <a:endCxn id="340" idx="2"/>
            </p:cNvCxnSpPr>
            <p:nvPr/>
          </p:nvCxnSpPr>
          <p:spPr>
            <a:xfrm>
              <a:off x="3145484" y="5036416"/>
              <a:ext cx="4275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42" name="Shape 342"/>
            <p:cNvCxnSpPr>
              <a:stCxn id="333" idx="5"/>
              <a:endCxn id="338" idx="1"/>
            </p:cNvCxnSpPr>
            <p:nvPr/>
          </p:nvCxnSpPr>
          <p:spPr>
            <a:xfrm>
              <a:off x="3111260" y="5108740"/>
              <a:ext cx="496200" cy="1767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43" name="Shape 343"/>
            <p:cNvCxnSpPr>
              <a:stCxn id="327" idx="7"/>
              <a:endCxn id="340" idx="3"/>
            </p:cNvCxnSpPr>
            <p:nvPr/>
          </p:nvCxnSpPr>
          <p:spPr>
            <a:xfrm rot="10800000" flipH="1">
              <a:off x="3111260" y="5108662"/>
              <a:ext cx="496200" cy="1767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44" name="Shape 344"/>
            <p:cNvCxnSpPr>
              <a:stCxn id="324" idx="6"/>
            </p:cNvCxnSpPr>
            <p:nvPr/>
          </p:nvCxnSpPr>
          <p:spPr>
            <a:xfrm>
              <a:off x="1593336" y="4648835"/>
              <a:ext cx="919799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45" name="Shape 345"/>
            <p:cNvCxnSpPr>
              <a:endCxn id="333" idx="1"/>
            </p:cNvCxnSpPr>
            <p:nvPr/>
          </p:nvCxnSpPr>
          <p:spPr>
            <a:xfrm>
              <a:off x="2525411" y="4648792"/>
              <a:ext cx="420600" cy="3153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</p:grpSp>
      <p:pic>
        <p:nvPicPr>
          <p:cNvPr id="346" name="Shape 346" descr="flink_squirrel_5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1144" y="700241"/>
            <a:ext cx="1230600" cy="12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/>
        </p:nvSpPr>
        <p:spPr>
          <a:xfrm>
            <a:off x="3339649" y="2046500"/>
            <a:ext cx="21336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2400"/>
              <a:t>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8" name="Shape 738" descr="imgre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341" y="1150653"/>
            <a:ext cx="2226600" cy="12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Shape 739" descr="imgre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8357" y="2853676"/>
            <a:ext cx="1372500" cy="12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Shape 740" descr="imgres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3341" y="4840156"/>
            <a:ext cx="2177400" cy="9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Shape 741"/>
          <p:cNvSpPr txBox="1"/>
          <p:nvPr/>
        </p:nvSpPr>
        <p:spPr>
          <a:xfrm>
            <a:off x="3175000" y="4840156"/>
            <a:ext cx="5511900" cy="8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34AD91"/>
                </a:solidFill>
                <a:latin typeface="Avenir"/>
                <a:ea typeface="Avenir"/>
                <a:cs typeface="Avenir"/>
                <a:sym typeface="Avenir"/>
              </a:rPr>
              <a:t>30</a:t>
            </a: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Flink applications </a:t>
            </a:r>
            <a:r>
              <a:rPr lang="en" sz="1800">
                <a:solidFill>
                  <a:srgbClr val="34AD91"/>
                </a:solidFill>
                <a:latin typeface="Avenir"/>
                <a:ea typeface="Avenir"/>
                <a:cs typeface="Avenir"/>
                <a:sym typeface="Avenir"/>
              </a:rPr>
              <a:t>in production for more than one year</a:t>
            </a: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 10 billion events (2TB) processed daily</a:t>
            </a:r>
          </a:p>
        </p:txBody>
      </p:sp>
      <p:sp>
        <p:nvSpPr>
          <p:cNvPr id="742" name="Shape 742"/>
          <p:cNvSpPr txBox="1"/>
          <p:nvPr/>
        </p:nvSpPr>
        <p:spPr>
          <a:xfrm>
            <a:off x="3175000" y="2853676"/>
            <a:ext cx="5511900" cy="123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Complex jobs of </a:t>
            </a:r>
            <a:r>
              <a:rPr lang="en" sz="1800">
                <a:solidFill>
                  <a:srgbClr val="34AD91"/>
                </a:solidFill>
                <a:latin typeface="Avenir"/>
                <a:ea typeface="Avenir"/>
                <a:cs typeface="Avenir"/>
                <a:sym typeface="Avenir"/>
              </a:rPr>
              <a:t>&gt; 30 operators</a:t>
            </a: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running 24/7, processing 30 billion events daily, maintaining </a:t>
            </a:r>
            <a:r>
              <a:rPr lang="en" sz="1800">
                <a:solidFill>
                  <a:srgbClr val="34AD91"/>
                </a:solidFill>
                <a:latin typeface="Avenir"/>
                <a:ea typeface="Avenir"/>
                <a:cs typeface="Avenir"/>
                <a:sym typeface="Avenir"/>
              </a:rPr>
              <a:t>state of 100s of GB with exactly-once guarantees</a:t>
            </a:r>
          </a:p>
        </p:txBody>
      </p:sp>
      <p:sp>
        <p:nvSpPr>
          <p:cNvPr id="743" name="Shape 743"/>
          <p:cNvSpPr txBox="1"/>
          <p:nvPr/>
        </p:nvSpPr>
        <p:spPr>
          <a:xfrm>
            <a:off x="3175000" y="1150653"/>
            <a:ext cx="5511900" cy="123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Largest job has &gt; 20 operators, runs on &gt; </a:t>
            </a:r>
            <a:r>
              <a:rPr lang="en" sz="1800">
                <a:solidFill>
                  <a:srgbClr val="34AD91"/>
                </a:solidFill>
                <a:latin typeface="Avenir"/>
                <a:ea typeface="Avenir"/>
                <a:cs typeface="Avenir"/>
                <a:sym typeface="Avenir"/>
              </a:rPr>
              <a:t>5000 vCores in 1000-node cluster</a:t>
            </a: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processes millions of events per second</a:t>
            </a:r>
          </a:p>
        </p:txBody>
      </p:sp>
      <p:sp>
        <p:nvSpPr>
          <p:cNvPr id="744" name="Shape 74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30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439" y="2728890"/>
            <a:ext cx="8473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http://</a:t>
            </a:r>
            <a:r>
              <a:rPr lang="de-DE" sz="3600" dirty="0" err="1"/>
              <a:t>dataartisans.github.io</a:t>
            </a:r>
            <a:r>
              <a:rPr lang="de-DE" sz="3600" dirty="0"/>
              <a:t>/flink-training/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890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Stream Processing?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 Today, most data is continuously produced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web logs, sensors, database transactions, </a:t>
            </a:r>
            <a:r>
              <a:rPr lang="mr-IN" sz="2400" dirty="0" smtClean="0"/>
              <a:t>…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The common approach so far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Record stream to stable storage (DBMS, HDFS, </a:t>
            </a:r>
            <a:r>
              <a:rPr lang="mr-IN" sz="2400" dirty="0" smtClean="0"/>
              <a:t>…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Analyze data </a:t>
            </a:r>
            <a:r>
              <a:rPr lang="pl-PL" sz="2400" dirty="0" err="1" smtClean="0"/>
              <a:t>wi</a:t>
            </a:r>
            <a:r>
              <a:rPr lang="en-US" sz="2400" dirty="0" err="1" smtClean="0"/>
              <a:t>th</a:t>
            </a:r>
            <a:r>
              <a:rPr lang="en-US" sz="2400" dirty="0"/>
              <a:t> </a:t>
            </a:r>
            <a:r>
              <a:rPr lang="en-US" sz="2400" dirty="0" smtClean="0"/>
              <a:t>periodic batch jobs</a:t>
            </a:r>
          </a:p>
          <a:p>
            <a:pPr lvl="1"/>
            <a:endParaRPr lang="en-US" sz="24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Stream processors analyze data as it arrives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968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lang="en" sz="3959" b="0" dirty="0" smtClean="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3959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istributed </a:t>
            </a:r>
            <a:r>
              <a:rPr lang="en" sz="3959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streaming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4064001" y="1474378"/>
            <a:ext cx="4622699" cy="465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Computations on never-ending “streams” of data records (“events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862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stream processor distributes the computation in a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▪"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indent="-342900">
              <a:spcBef>
                <a:spcPts val="560"/>
              </a:spcBef>
              <a:buFont typeface="Arial"/>
              <a:buChar char="▪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Low latency, high throughput</a:t>
            </a:r>
            <a:endParaRPr lang="en" sz="24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buClr>
                <a:srgbClr val="34AD91"/>
              </a:buClr>
              <a:buSzPct val="100000"/>
              <a:buNone/>
            </a:pPr>
            <a:endParaRPr lang="en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5</a:t>
            </a:fld>
            <a:endParaRPr lang="en" sz="12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1613938" y="1762202"/>
            <a:ext cx="726900" cy="709200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356" name="Shape 356"/>
          <p:cNvCxnSpPr>
            <a:endCxn id="355" idx="2"/>
          </p:cNvCxnSpPr>
          <p:nvPr/>
        </p:nvCxnSpPr>
        <p:spPr>
          <a:xfrm>
            <a:off x="482038" y="2116802"/>
            <a:ext cx="1131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7" name="Shape 357"/>
          <p:cNvCxnSpPr/>
          <p:nvPr/>
        </p:nvCxnSpPr>
        <p:spPr>
          <a:xfrm>
            <a:off x="2340678" y="2116871"/>
            <a:ext cx="1131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8" name="Shape 358"/>
          <p:cNvSpPr/>
          <p:nvPr/>
        </p:nvSpPr>
        <p:spPr>
          <a:xfrm>
            <a:off x="899360" y="1683947"/>
            <a:ext cx="157800" cy="3495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2766697" y="1683947"/>
            <a:ext cx="157800" cy="3495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1156723" y="1678050"/>
            <a:ext cx="157800" cy="3495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632216" y="1678050"/>
            <a:ext cx="157800" cy="3495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2519313" y="1678050"/>
            <a:ext cx="157800" cy="3495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3022191" y="1678050"/>
            <a:ext cx="157800" cy="3495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2093202" y="3205093"/>
            <a:ext cx="640500" cy="634200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365" name="Shape 365"/>
          <p:cNvCxnSpPr>
            <a:endCxn id="364" idx="2"/>
          </p:cNvCxnSpPr>
          <p:nvPr/>
        </p:nvCxnSpPr>
        <p:spPr>
          <a:xfrm>
            <a:off x="1126602" y="3522193"/>
            <a:ext cx="9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66" name="Shape 366"/>
          <p:cNvCxnSpPr/>
          <p:nvPr/>
        </p:nvCxnSpPr>
        <p:spPr>
          <a:xfrm>
            <a:off x="2733775" y="3522273"/>
            <a:ext cx="9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67" name="Shape 367"/>
          <p:cNvSpPr/>
          <p:nvPr/>
        </p:nvSpPr>
        <p:spPr>
          <a:xfrm>
            <a:off x="3097622" y="3135099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2886341" y="3129825"/>
            <a:ext cx="134700" cy="312599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3315831" y="3129825"/>
            <a:ext cx="134700" cy="312599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2093202" y="4092078"/>
            <a:ext cx="640500" cy="634200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371" name="Shape 371"/>
          <p:cNvCxnSpPr>
            <a:endCxn id="370" idx="2"/>
          </p:cNvCxnSpPr>
          <p:nvPr/>
        </p:nvCxnSpPr>
        <p:spPr>
          <a:xfrm>
            <a:off x="1126602" y="4409178"/>
            <a:ext cx="9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72" name="Shape 372"/>
          <p:cNvCxnSpPr/>
          <p:nvPr/>
        </p:nvCxnSpPr>
        <p:spPr>
          <a:xfrm>
            <a:off x="2733775" y="4409258"/>
            <a:ext cx="9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3" name="Shape 373"/>
          <p:cNvSpPr/>
          <p:nvPr/>
        </p:nvSpPr>
        <p:spPr>
          <a:xfrm>
            <a:off x="3097622" y="4022084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2886341" y="4016810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3315831" y="4016810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2093202" y="4962414"/>
            <a:ext cx="640500" cy="634200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377" name="Shape 377"/>
          <p:cNvCxnSpPr>
            <a:endCxn id="376" idx="2"/>
          </p:cNvCxnSpPr>
          <p:nvPr/>
        </p:nvCxnSpPr>
        <p:spPr>
          <a:xfrm>
            <a:off x="1126602" y="5279514"/>
            <a:ext cx="9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78" name="Shape 378"/>
          <p:cNvCxnSpPr/>
          <p:nvPr/>
        </p:nvCxnSpPr>
        <p:spPr>
          <a:xfrm>
            <a:off x="2733775" y="5279593"/>
            <a:ext cx="9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9" name="Shape 379"/>
          <p:cNvSpPr/>
          <p:nvPr/>
        </p:nvSpPr>
        <p:spPr>
          <a:xfrm>
            <a:off x="3097622" y="4892419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2886341" y="4887145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3315831" y="4887145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82" name="Shape 382"/>
          <p:cNvCxnSpPr>
            <a:endCxn id="370" idx="1"/>
          </p:cNvCxnSpPr>
          <p:nvPr/>
        </p:nvCxnSpPr>
        <p:spPr>
          <a:xfrm>
            <a:off x="1126801" y="3522255"/>
            <a:ext cx="1060199" cy="662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3" name="Shape 383"/>
          <p:cNvCxnSpPr>
            <a:endCxn id="376" idx="0"/>
          </p:cNvCxnSpPr>
          <p:nvPr/>
        </p:nvCxnSpPr>
        <p:spPr>
          <a:xfrm>
            <a:off x="1126752" y="3522114"/>
            <a:ext cx="1286700" cy="1440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4" name="Shape 384"/>
          <p:cNvCxnSpPr>
            <a:endCxn id="364" idx="3"/>
          </p:cNvCxnSpPr>
          <p:nvPr/>
        </p:nvCxnSpPr>
        <p:spPr>
          <a:xfrm rot="10800000" flipH="1">
            <a:off x="1126801" y="3746417"/>
            <a:ext cx="1060199" cy="662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5" name="Shape 385"/>
          <p:cNvCxnSpPr>
            <a:endCxn id="376" idx="1"/>
          </p:cNvCxnSpPr>
          <p:nvPr/>
        </p:nvCxnSpPr>
        <p:spPr>
          <a:xfrm>
            <a:off x="1126801" y="4409090"/>
            <a:ext cx="1060199" cy="646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6" name="Shape 386"/>
          <p:cNvCxnSpPr>
            <a:endCxn id="370" idx="3"/>
          </p:cNvCxnSpPr>
          <p:nvPr/>
        </p:nvCxnSpPr>
        <p:spPr>
          <a:xfrm rot="10800000" flipH="1">
            <a:off x="1126801" y="4633402"/>
            <a:ext cx="1060199" cy="646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7" name="Shape 387"/>
          <p:cNvCxnSpPr>
            <a:endCxn id="364" idx="4"/>
          </p:cNvCxnSpPr>
          <p:nvPr/>
        </p:nvCxnSpPr>
        <p:spPr>
          <a:xfrm rot="10800000" flipH="1">
            <a:off x="1126752" y="3839293"/>
            <a:ext cx="1286700" cy="1440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88" name="Shape 388"/>
          <p:cNvSpPr/>
          <p:nvPr/>
        </p:nvSpPr>
        <p:spPr>
          <a:xfrm>
            <a:off x="685382" y="3371351"/>
            <a:ext cx="134699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905187" y="3366077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457225" y="3366077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685382" y="4258337"/>
            <a:ext cx="134699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905187" y="4253062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457225" y="4253062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685382" y="5128673"/>
            <a:ext cx="134699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905187" y="5123398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457225" y="5123398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lang="en" sz="3959" b="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39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tateful streaming</a:t>
            </a:r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3897586" y="2785241"/>
            <a:ext cx="5039164" cy="38110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833"/>
              <a:buFont typeface="Arial"/>
              <a:buChar char="▪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 </a:t>
            </a:r>
            <a:r>
              <a:rPr lang="en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</a:t>
            </a:r>
          </a:p>
          <a:p>
            <a:pPr marL="742950" marR="0" lvl="1" indent="-279400" algn="l" rtl="0"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571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counters, windows of past events, state machines, trained ML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571"/>
              <a:buFont typeface="Arial"/>
              <a:buChar char="•"/>
            </a:pPr>
            <a:r>
              <a:rPr lang="en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 on history of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</a:t>
            </a: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6550" algn="l" rtl="0">
              <a:spcBef>
                <a:spcPts val="504"/>
              </a:spcBef>
              <a:spcAft>
                <a:spcPts val="0"/>
              </a:spcAft>
              <a:buClr>
                <a:srgbClr val="34AD91"/>
              </a:buClr>
              <a:buSzPct val="100833"/>
              <a:buFont typeface="Arial"/>
              <a:buChar char="▪"/>
            </a:pPr>
            <a:endParaRPr lang="en-US" sz="20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6550" algn="l" rtl="0">
              <a:spcBef>
                <a:spcPts val="504"/>
              </a:spcBef>
              <a:spcAft>
                <a:spcPts val="0"/>
              </a:spcAft>
              <a:buClr>
                <a:srgbClr val="34AD91"/>
              </a:buClr>
              <a:buSzPct val="100833"/>
              <a:buFont typeface="Arial"/>
              <a:buChar char="▪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Fault-tolerant, with exactly-once consistency</a:t>
            </a:r>
          </a:p>
          <a:p>
            <a:pPr lvl="1" indent="-336550">
              <a:spcBef>
                <a:spcPts val="504"/>
              </a:spcBef>
              <a:buSzPct val="100833"/>
              <a:buFont typeface="Arial"/>
              <a:buChar char="▪"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6550" algn="l" rtl="0">
              <a:spcBef>
                <a:spcPts val="504"/>
              </a:spcBef>
              <a:spcAft>
                <a:spcPts val="0"/>
              </a:spcAft>
              <a:buClr>
                <a:srgbClr val="34AD91"/>
              </a:buClr>
              <a:buSzPct val="100833"/>
              <a:buFont typeface="Arial"/>
              <a:buChar char="▪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stateful stream processor </a:t>
            </a: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provides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tools to manage state</a:t>
            </a:r>
          </a:p>
          <a:p>
            <a:pPr marL="742950" marR="0" lvl="1" indent="-279400" algn="l" rtl="0">
              <a:spcBef>
                <a:spcPts val="434"/>
              </a:spcBef>
              <a:buClr>
                <a:srgbClr val="34AD91"/>
              </a:buClr>
              <a:buSzPct val="98571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Recover, roll back, version, upgrade, </a:t>
            </a:r>
            <a:r>
              <a:rPr lang="mr-IN" sz="1800" dirty="0" smtClean="0">
                <a:latin typeface="Arial"/>
                <a:ea typeface="Arial"/>
                <a:cs typeface="Arial"/>
                <a:sym typeface="Arial"/>
              </a:rPr>
              <a:t>…</a:t>
            </a:r>
            <a:endParaRPr lang="en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6</a:t>
            </a:fld>
            <a:endParaRPr lang="en" sz="12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" name="Shape 424"/>
          <p:cNvSpPr/>
          <p:nvPr/>
        </p:nvSpPr>
        <p:spPr>
          <a:xfrm>
            <a:off x="1683678" y="2104939"/>
            <a:ext cx="804194" cy="858136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21" name="Shape 425"/>
          <p:cNvCxnSpPr>
            <a:endCxn id="20" idx="2"/>
          </p:cNvCxnSpPr>
          <p:nvPr/>
        </p:nvCxnSpPr>
        <p:spPr>
          <a:xfrm>
            <a:off x="470042" y="2534007"/>
            <a:ext cx="121363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" name="Shape 426"/>
          <p:cNvCxnSpPr/>
          <p:nvPr/>
        </p:nvCxnSpPr>
        <p:spPr>
          <a:xfrm>
            <a:off x="2487963" y="2533981"/>
            <a:ext cx="121363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" name="Shape 427"/>
          <p:cNvSpPr/>
          <p:nvPr/>
        </p:nvSpPr>
        <p:spPr>
          <a:xfrm>
            <a:off x="1101847" y="2010259"/>
            <a:ext cx="169126" cy="422731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" name="Shape 428"/>
          <p:cNvSpPr/>
          <p:nvPr/>
        </p:nvSpPr>
        <p:spPr>
          <a:xfrm>
            <a:off x="2652472" y="1995991"/>
            <a:ext cx="169126" cy="422731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" name="Shape 429"/>
          <p:cNvSpPr/>
          <p:nvPr/>
        </p:nvSpPr>
        <p:spPr>
          <a:xfrm>
            <a:off x="1377828" y="2003126"/>
            <a:ext cx="169126" cy="422731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" name="Shape 430"/>
          <p:cNvSpPr/>
          <p:nvPr/>
        </p:nvSpPr>
        <p:spPr>
          <a:xfrm>
            <a:off x="815378" y="2003126"/>
            <a:ext cx="169124" cy="422731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" name="Shape 431"/>
          <p:cNvSpPr/>
          <p:nvPr/>
        </p:nvSpPr>
        <p:spPr>
          <a:xfrm>
            <a:off x="3259847" y="1996003"/>
            <a:ext cx="169126" cy="485357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" name="Shape 432"/>
          <p:cNvSpPr/>
          <p:nvPr/>
        </p:nvSpPr>
        <p:spPr>
          <a:xfrm>
            <a:off x="1300087" y="3841527"/>
            <a:ext cx="1548873" cy="650125"/>
          </a:xfrm>
          <a:prstGeom prst="can">
            <a:avLst>
              <a:gd name="adj" fmla="val 25000"/>
            </a:avLst>
          </a:prstGeom>
          <a:solidFill>
            <a:srgbClr val="FDB212"/>
          </a:solidFill>
          <a:ln w="9525" cap="flat" cmpd="sng">
            <a:solidFill>
              <a:srgbClr val="FDB21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state</a:t>
            </a:r>
          </a:p>
        </p:txBody>
      </p:sp>
      <p:cxnSp>
        <p:nvCxnSpPr>
          <p:cNvPr id="29" name="Shape 433"/>
          <p:cNvCxnSpPr>
            <a:endCxn id="28" idx="1"/>
          </p:cNvCxnSpPr>
          <p:nvPr/>
        </p:nvCxnSpPr>
        <p:spPr>
          <a:xfrm>
            <a:off x="2074523" y="2973326"/>
            <a:ext cx="0" cy="86820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30" name="Shape 434"/>
          <p:cNvSpPr/>
          <p:nvPr/>
        </p:nvSpPr>
        <p:spPr>
          <a:xfrm>
            <a:off x="1790489" y="3156344"/>
            <a:ext cx="169126" cy="422731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" name="Shape 435"/>
          <p:cNvSpPr/>
          <p:nvPr/>
        </p:nvSpPr>
        <p:spPr>
          <a:xfrm>
            <a:off x="2189875" y="3156344"/>
            <a:ext cx="169126" cy="422731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" name="Shape 439"/>
          <p:cNvSpPr/>
          <p:nvPr/>
        </p:nvSpPr>
        <p:spPr>
          <a:xfrm>
            <a:off x="553084" y="1995991"/>
            <a:ext cx="169126" cy="422731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lang="en" sz="3959" b="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39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vent-time streaming</a:t>
            </a: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3371273" y="2821980"/>
            <a:ext cx="5315399" cy="38360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Arial"/>
              <a:buChar char="▪"/>
            </a:pPr>
            <a:r>
              <a:rPr lang="en-US" sz="224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Makes the time dimension of data explicit</a:t>
            </a:r>
            <a:endParaRPr lang="en" sz="224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146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8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Arial"/>
              <a:buChar char="▪"/>
            </a:pPr>
            <a:r>
              <a:rPr lang="en" sz="224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depends on timestamps</a:t>
            </a:r>
          </a:p>
          <a:p>
            <a:pPr marL="29718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8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Arial"/>
              <a:buChar char="▪"/>
            </a:pPr>
            <a:r>
              <a:rPr lang="en" sz="224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event-time stream processor gives you the tools to reason about time</a:t>
            </a:r>
          </a:p>
          <a:p>
            <a:pPr marL="742950" marR="0" lvl="1" indent="-285750" algn="l" rtl="0"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8000"/>
              <a:buFont typeface="Arial"/>
              <a:buChar char="•"/>
            </a:pPr>
            <a:r>
              <a:rPr lang="en" sz="196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handle streams that are out of order</a:t>
            </a:r>
          </a:p>
          <a:p>
            <a:pPr marL="457200" marR="0" lvl="0" indent="0" algn="l" rtl="0">
              <a:spcBef>
                <a:spcPts val="392"/>
              </a:spcBef>
              <a:spcAft>
                <a:spcPts val="0"/>
              </a:spcAft>
              <a:buNone/>
            </a:pPr>
            <a:endParaRPr dirty="0" smtClean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8"/>
              </a:spcBef>
              <a:buClr>
                <a:srgbClr val="34AD91"/>
              </a:buClr>
              <a:buSzPct val="101818"/>
              <a:buFont typeface="Noto Sans Symbols"/>
              <a:buNone/>
            </a:pPr>
            <a:endParaRPr sz="22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7</a:t>
            </a:fld>
            <a:endParaRPr lang="en" sz="12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1874" y="1474378"/>
            <a:ext cx="3288533" cy="3017274"/>
            <a:chOff x="431875" y="2184524"/>
            <a:chExt cx="2619152" cy="2428205"/>
          </a:xfrm>
        </p:grpSpPr>
        <p:sp>
          <p:nvSpPr>
            <p:cNvPr id="424" name="Shape 424"/>
            <p:cNvSpPr/>
            <p:nvPr/>
          </p:nvSpPr>
          <p:spPr>
            <a:xfrm>
              <a:off x="1428874" y="2691979"/>
              <a:ext cx="640500" cy="690600"/>
            </a:xfrm>
            <a:prstGeom prst="ellipse">
              <a:avLst/>
            </a:prstGeom>
            <a:solidFill>
              <a:srgbClr val="2DA07E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 b="0" i="0" u="none" strike="noStrike" cap="none" dirty="0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Your code</a:t>
              </a:r>
            </a:p>
          </p:txBody>
        </p:sp>
        <p:cxnSp>
          <p:nvCxnSpPr>
            <p:cNvPr id="425" name="Shape 425"/>
            <p:cNvCxnSpPr>
              <a:endCxn id="424" idx="2"/>
            </p:cNvCxnSpPr>
            <p:nvPr/>
          </p:nvCxnSpPr>
          <p:spPr>
            <a:xfrm>
              <a:off x="462274" y="3037279"/>
              <a:ext cx="966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26" name="Shape 426"/>
            <p:cNvCxnSpPr/>
            <p:nvPr/>
          </p:nvCxnSpPr>
          <p:spPr>
            <a:xfrm>
              <a:off x="2069447" y="3037258"/>
              <a:ext cx="966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27" name="Shape 427"/>
            <p:cNvSpPr/>
            <p:nvPr/>
          </p:nvSpPr>
          <p:spPr>
            <a:xfrm>
              <a:off x="965475" y="2615784"/>
              <a:ext cx="134700" cy="340200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2200470" y="2604301"/>
              <a:ext cx="134700" cy="340200"/>
            </a:xfrm>
            <a:prstGeom prst="rect">
              <a:avLst/>
            </a:prstGeom>
            <a:solidFill>
              <a:srgbClr val="FDB21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1185280" y="2610043"/>
              <a:ext cx="134700" cy="340200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737317" y="2610043"/>
              <a:ext cx="134699" cy="340200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2684214" y="2604311"/>
              <a:ext cx="134700" cy="390600"/>
            </a:xfrm>
            <a:prstGeom prst="rect">
              <a:avLst/>
            </a:prstGeom>
            <a:solidFill>
              <a:srgbClr val="FDB21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123363" y="4089529"/>
              <a:ext cx="1233600" cy="523200"/>
            </a:xfrm>
            <a:prstGeom prst="can">
              <a:avLst>
                <a:gd name="adj" fmla="val 25000"/>
              </a:avLst>
            </a:prstGeom>
            <a:solidFill>
              <a:srgbClr val="FDB212"/>
            </a:solidFill>
            <a:ln w="9525" cap="flat" cmpd="sng">
              <a:solidFill>
                <a:srgbClr val="FDB21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state</a:t>
              </a:r>
            </a:p>
          </p:txBody>
        </p:sp>
        <p:cxnSp>
          <p:nvCxnSpPr>
            <p:cNvPr id="433" name="Shape 433"/>
            <p:cNvCxnSpPr>
              <a:endCxn id="432" idx="1"/>
            </p:cNvCxnSpPr>
            <p:nvPr/>
          </p:nvCxnSpPr>
          <p:spPr>
            <a:xfrm>
              <a:off x="1740163" y="3390829"/>
              <a:ext cx="0" cy="698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sp>
          <p:nvSpPr>
            <p:cNvPr id="434" name="Shape 434"/>
            <p:cNvSpPr/>
            <p:nvPr/>
          </p:nvSpPr>
          <p:spPr>
            <a:xfrm>
              <a:off x="1513944" y="3538116"/>
              <a:ext cx="134700" cy="340200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832035" y="3538116"/>
              <a:ext cx="134700" cy="340200"/>
            </a:xfrm>
            <a:prstGeom prst="rect">
              <a:avLst/>
            </a:prstGeom>
            <a:solidFill>
              <a:srgbClr val="FDB21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" name="Shape 436"/>
            <p:cNvSpPr txBox="1"/>
            <p:nvPr/>
          </p:nvSpPr>
          <p:spPr>
            <a:xfrm>
              <a:off x="640778" y="2192985"/>
              <a:ext cx="3573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b="0" i="1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t3</a:t>
              </a:r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x="893091" y="2188754"/>
              <a:ext cx="3573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b="0" i="1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t1</a:t>
              </a:r>
            </a:p>
          </p:txBody>
        </p:sp>
        <p:sp>
          <p:nvSpPr>
            <p:cNvPr id="438" name="Shape 438"/>
            <p:cNvSpPr txBox="1"/>
            <p:nvPr/>
          </p:nvSpPr>
          <p:spPr>
            <a:xfrm>
              <a:off x="1104178" y="2184524"/>
              <a:ext cx="3573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b="0" i="1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t2</a:t>
              </a:r>
            </a:p>
          </p:txBody>
        </p:sp>
        <p:sp>
          <p:nvSpPr>
            <p:cNvPr id="439" name="Shape 439"/>
            <p:cNvSpPr/>
            <p:nvPr/>
          </p:nvSpPr>
          <p:spPr>
            <a:xfrm>
              <a:off x="528413" y="2604301"/>
              <a:ext cx="134700" cy="340200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0" name="Shape 440"/>
            <p:cNvSpPr txBox="1"/>
            <p:nvPr/>
          </p:nvSpPr>
          <p:spPr>
            <a:xfrm>
              <a:off x="431875" y="2186395"/>
              <a:ext cx="3573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b="0" i="1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t4</a:t>
              </a:r>
            </a:p>
          </p:txBody>
        </p:sp>
        <p:sp>
          <p:nvSpPr>
            <p:cNvPr id="441" name="Shape 441"/>
            <p:cNvSpPr txBox="1"/>
            <p:nvPr/>
          </p:nvSpPr>
          <p:spPr>
            <a:xfrm>
              <a:off x="2017903" y="2211163"/>
              <a:ext cx="5430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b="0" i="1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t1-t2</a:t>
              </a:r>
            </a:p>
          </p:txBody>
        </p:sp>
        <p:sp>
          <p:nvSpPr>
            <p:cNvPr id="442" name="Shape 442"/>
            <p:cNvSpPr txBox="1"/>
            <p:nvPr/>
          </p:nvSpPr>
          <p:spPr>
            <a:xfrm>
              <a:off x="2508027" y="2192985"/>
              <a:ext cx="5430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b="0" i="1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t3-t4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8</a:t>
            </a:fld>
            <a:endParaRPr lang="en" sz="12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8" name="Shape 448"/>
          <p:cNvSpPr/>
          <p:nvPr/>
        </p:nvSpPr>
        <p:spPr>
          <a:xfrm rot="5400000">
            <a:off x="2036323" y="2226941"/>
            <a:ext cx="720900" cy="2387100"/>
          </a:xfrm>
          <a:prstGeom prst="can">
            <a:avLst>
              <a:gd name="adj" fmla="val 25000"/>
            </a:avLst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179742" y="2266337"/>
            <a:ext cx="547200" cy="479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179742" y="3180969"/>
            <a:ext cx="547200" cy="479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1" name="Shape 451"/>
          <p:cNvCxnSpPr>
            <a:stCxn id="449" idx="3"/>
          </p:cNvCxnSpPr>
          <p:nvPr/>
        </p:nvCxnSpPr>
        <p:spPr>
          <a:xfrm>
            <a:off x="726942" y="2505887"/>
            <a:ext cx="476100" cy="740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52" name="Shape 452"/>
          <p:cNvCxnSpPr>
            <a:stCxn id="450" idx="3"/>
          </p:cNvCxnSpPr>
          <p:nvPr/>
        </p:nvCxnSpPr>
        <p:spPr>
          <a:xfrm>
            <a:off x="726942" y="3420519"/>
            <a:ext cx="4437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3" name="Shape 453"/>
          <p:cNvSpPr/>
          <p:nvPr/>
        </p:nvSpPr>
        <p:spPr>
          <a:xfrm>
            <a:off x="179742" y="3935365"/>
            <a:ext cx="547200" cy="479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Shape 454"/>
          <p:cNvCxnSpPr>
            <a:stCxn id="453" idx="3"/>
          </p:cNvCxnSpPr>
          <p:nvPr/>
        </p:nvCxnSpPr>
        <p:spPr>
          <a:xfrm rot="10800000" flipH="1">
            <a:off x="726942" y="3647815"/>
            <a:ext cx="476100" cy="527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5" name="Shape 455"/>
          <p:cNvSpPr/>
          <p:nvPr/>
        </p:nvSpPr>
        <p:spPr>
          <a:xfrm>
            <a:off x="4407242" y="1193123"/>
            <a:ext cx="1274100" cy="759600"/>
          </a:xfrm>
          <a:prstGeom prst="can">
            <a:avLst>
              <a:gd name="adj" fmla="val 25000"/>
            </a:avLst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4407242" y="3266429"/>
            <a:ext cx="1274100" cy="759600"/>
          </a:xfrm>
          <a:prstGeom prst="can">
            <a:avLst>
              <a:gd name="adj" fmla="val 25000"/>
            </a:avLst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4407242" y="5355178"/>
            <a:ext cx="1274100" cy="759600"/>
          </a:xfrm>
          <a:prstGeom prst="can">
            <a:avLst>
              <a:gd name="adj" fmla="val 25000"/>
            </a:avLst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Shape 4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8830" y="2708789"/>
            <a:ext cx="375900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/>
          <p:nvPr/>
        </p:nvSpPr>
        <p:spPr>
          <a:xfrm>
            <a:off x="4318333" y="539004"/>
            <a:ext cx="1420800" cy="152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4318333" y="2627129"/>
            <a:ext cx="1420800" cy="152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4318333" y="4715878"/>
            <a:ext cx="1420800" cy="152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2" name="Shape 462"/>
          <p:cNvCxnSpPr>
            <a:stCxn id="448" idx="1"/>
            <a:endCxn id="460" idx="1"/>
          </p:cNvCxnSpPr>
          <p:nvPr/>
        </p:nvCxnSpPr>
        <p:spPr>
          <a:xfrm rot="10800000" flipH="1">
            <a:off x="3590323" y="3387191"/>
            <a:ext cx="728100" cy="33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63" name="Shape 463"/>
          <p:cNvCxnSpPr>
            <a:stCxn id="448" idx="1"/>
            <a:endCxn id="459" idx="1"/>
          </p:cNvCxnSpPr>
          <p:nvPr/>
        </p:nvCxnSpPr>
        <p:spPr>
          <a:xfrm rot="10800000" flipH="1">
            <a:off x="3590323" y="1299191"/>
            <a:ext cx="728100" cy="2121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64" name="Shape 464"/>
          <p:cNvCxnSpPr>
            <a:stCxn id="448" idx="1"/>
            <a:endCxn id="461" idx="1"/>
          </p:cNvCxnSpPr>
          <p:nvPr/>
        </p:nvCxnSpPr>
        <p:spPr>
          <a:xfrm>
            <a:off x="3590323" y="3420491"/>
            <a:ext cx="728100" cy="205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5" name="Shape 465"/>
          <p:cNvSpPr txBox="1"/>
          <p:nvPr/>
        </p:nvSpPr>
        <p:spPr>
          <a:xfrm>
            <a:off x="4407242" y="3524996"/>
            <a:ext cx="1274100" cy="41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 state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4407242" y="5595440"/>
            <a:ext cx="1274100" cy="41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 state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4407242" y="1421601"/>
            <a:ext cx="1274100" cy="41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 state</a:t>
            </a:r>
          </a:p>
        </p:txBody>
      </p:sp>
      <p:pic>
        <p:nvPicPr>
          <p:cNvPr id="468" name="Shape 4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8830" y="618796"/>
            <a:ext cx="375900" cy="37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Shape 4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3212" y="4775622"/>
            <a:ext cx="375900" cy="3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Shape 470" descr="http://hortonworks.com/wp-content/uploads/2014/08/kafka-logo-wid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5511" y="3157557"/>
            <a:ext cx="750300" cy="5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Shape 471"/>
          <p:cNvSpPr txBox="1"/>
          <p:nvPr/>
        </p:nvSpPr>
        <p:spPr>
          <a:xfrm>
            <a:off x="1203267" y="3210167"/>
            <a:ext cx="1274100" cy="41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event log</a:t>
            </a:r>
          </a:p>
        </p:txBody>
      </p:sp>
      <p:pic>
        <p:nvPicPr>
          <p:cNvPr id="472" name="Shape 472" descr="http://s3.thinkaurelius.com/docs/titan/0.5.4/images/hdfs-logo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1240" y="705700"/>
            <a:ext cx="1008000" cy="4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/>
          <p:nvPr/>
        </p:nvSpPr>
        <p:spPr>
          <a:xfrm>
            <a:off x="6553200" y="1193123"/>
            <a:ext cx="1274100" cy="759600"/>
          </a:xfrm>
          <a:prstGeom prst="can">
            <a:avLst>
              <a:gd name="adj" fmla="val 25000"/>
            </a:avLst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Shape 474"/>
          <p:cNvCxnSpPr>
            <a:endCxn id="473" idx="2"/>
          </p:cNvCxnSpPr>
          <p:nvPr/>
        </p:nvCxnSpPr>
        <p:spPr>
          <a:xfrm>
            <a:off x="5739000" y="1572923"/>
            <a:ext cx="814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475" name="Shape 47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92592" y="2768996"/>
            <a:ext cx="434700" cy="3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/>
          <p:nvPr/>
        </p:nvSpPr>
        <p:spPr>
          <a:xfrm>
            <a:off x="6495142" y="3268067"/>
            <a:ext cx="1274100" cy="759600"/>
          </a:xfrm>
          <a:prstGeom prst="can">
            <a:avLst>
              <a:gd name="adj" fmla="val 25000"/>
            </a:avLst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7" name="Shape 477"/>
          <p:cNvCxnSpPr>
            <a:endCxn id="476" idx="2"/>
          </p:cNvCxnSpPr>
          <p:nvPr/>
        </p:nvCxnSpPr>
        <p:spPr>
          <a:xfrm rot="10800000" flipH="1">
            <a:off x="5739142" y="3647867"/>
            <a:ext cx="756000" cy="12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8" name="Shape 478"/>
          <p:cNvCxnSpPr/>
          <p:nvPr/>
        </p:nvCxnSpPr>
        <p:spPr>
          <a:xfrm rot="10800000">
            <a:off x="2423297" y="3780990"/>
            <a:ext cx="0" cy="2141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9" name="Shape 479"/>
          <p:cNvCxnSpPr/>
          <p:nvPr/>
        </p:nvCxnSpPr>
        <p:spPr>
          <a:xfrm rot="10800000">
            <a:off x="2423233" y="5922092"/>
            <a:ext cx="1895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Shape 480"/>
          <p:cNvCxnSpPr>
            <a:endCxn id="466" idx="3"/>
          </p:cNvCxnSpPr>
          <p:nvPr/>
        </p:nvCxnSpPr>
        <p:spPr>
          <a:xfrm rot="10800000">
            <a:off x="5681342" y="5800640"/>
            <a:ext cx="8139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81" name="Shape 481"/>
          <p:cNvSpPr/>
          <p:nvPr/>
        </p:nvSpPr>
        <p:spPr>
          <a:xfrm>
            <a:off x="6501355" y="5382641"/>
            <a:ext cx="1267799" cy="839100"/>
          </a:xfrm>
          <a:prstGeom prst="rect">
            <a:avLst/>
          </a:prstGeom>
          <a:solidFill>
            <a:srgbClr val="2DA07E"/>
          </a:solidFill>
          <a:ln w="9525" cap="flat" cmpd="sng">
            <a:solidFill>
              <a:srgbClr val="2DA07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Query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3000"/>
              <a:t>Native support for various workloads</a:t>
            </a:r>
          </a:p>
        </p:txBody>
      </p:sp>
      <p:sp>
        <p:nvSpPr>
          <p:cNvPr id="487" name="Shape 48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3518853" y="4863600"/>
            <a:ext cx="1725300" cy="604500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Flink</a:t>
            </a:r>
          </a:p>
        </p:txBody>
      </p:sp>
      <p:pic>
        <p:nvPicPr>
          <p:cNvPr id="489" name="Shape 4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0261" y="1758941"/>
            <a:ext cx="2613900" cy="13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Shape 490"/>
          <p:cNvPicPr preferRelativeResize="0"/>
          <p:nvPr/>
        </p:nvPicPr>
        <p:blipFill rotWithShape="1">
          <a:blip r:embed="rId4">
            <a:alphaModFix/>
          </a:blip>
          <a:srcRect l="2030" t="24916" r="7823" b="20703"/>
          <a:stretch/>
        </p:blipFill>
        <p:spPr>
          <a:xfrm>
            <a:off x="5795857" y="1979178"/>
            <a:ext cx="2647800" cy="11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Shape 491" descr="https://raw.githubusercontent.com/apache/flink/8db66cefc0810f8621e2042dbf073768db591284/docs/img/gelly-example-graph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32391" y="3855026"/>
            <a:ext cx="2354400" cy="14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Shape 492" descr="Data-driven windowing semantic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5850" y="3152125"/>
            <a:ext cx="3865500" cy="81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3" name="Shape 493"/>
          <p:cNvCxnSpPr/>
          <p:nvPr/>
        </p:nvCxnSpPr>
        <p:spPr>
          <a:xfrm>
            <a:off x="3015258" y="3928646"/>
            <a:ext cx="561300" cy="730200"/>
          </a:xfrm>
          <a:prstGeom prst="straightConnector1">
            <a:avLst/>
          </a:prstGeom>
          <a:noFill/>
          <a:ln w="38100" cap="flat" cmpd="sng">
            <a:solidFill>
              <a:srgbClr val="2DA07E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94" name="Shape 494"/>
          <p:cNvCxnSpPr/>
          <p:nvPr/>
        </p:nvCxnSpPr>
        <p:spPr>
          <a:xfrm>
            <a:off x="4408275" y="3276325"/>
            <a:ext cx="10800" cy="1275000"/>
          </a:xfrm>
          <a:prstGeom prst="straightConnector1">
            <a:avLst/>
          </a:prstGeom>
          <a:noFill/>
          <a:ln w="38100" cap="flat" cmpd="sng">
            <a:solidFill>
              <a:srgbClr val="2DA07E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95" name="Shape 495"/>
          <p:cNvCxnSpPr/>
          <p:nvPr/>
        </p:nvCxnSpPr>
        <p:spPr>
          <a:xfrm flipH="1">
            <a:off x="4856857" y="2777534"/>
            <a:ext cx="939000" cy="1806900"/>
          </a:xfrm>
          <a:prstGeom prst="straightConnector1">
            <a:avLst/>
          </a:prstGeom>
          <a:noFill/>
          <a:ln w="38100" cap="flat" cmpd="sng">
            <a:solidFill>
              <a:srgbClr val="2DA07E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96" name="Shape 496"/>
          <p:cNvCxnSpPr/>
          <p:nvPr/>
        </p:nvCxnSpPr>
        <p:spPr>
          <a:xfrm flipH="1">
            <a:off x="5583987" y="4569800"/>
            <a:ext cx="1123800" cy="203700"/>
          </a:xfrm>
          <a:prstGeom prst="straightConnector1">
            <a:avLst/>
          </a:prstGeom>
          <a:noFill/>
          <a:ln w="38100" cap="flat" cmpd="sng">
            <a:solidFill>
              <a:srgbClr val="2DA07E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97" name="Shape 497"/>
          <p:cNvSpPr txBox="1"/>
          <p:nvPr/>
        </p:nvSpPr>
        <p:spPr>
          <a:xfrm>
            <a:off x="457204" y="2505931"/>
            <a:ext cx="1341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Stream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2630261" y="1507009"/>
            <a:ext cx="1341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5683307" y="1609846"/>
            <a:ext cx="29157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Machine Learning at scale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5988932" y="3474237"/>
            <a:ext cx="29157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Graph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844</Words>
  <Application>Microsoft Macintosh PowerPoint</Application>
  <PresentationFormat>On-screen Show (4:3)</PresentationFormat>
  <Paragraphs>220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Avenir</vt:lpstr>
      <vt:lpstr>Calibri</vt:lpstr>
      <vt:lpstr>Helvetica</vt:lpstr>
      <vt:lpstr>Helvetica Neue</vt:lpstr>
      <vt:lpstr>Noto Sans Symbols</vt:lpstr>
      <vt:lpstr>Verdana</vt:lpstr>
      <vt:lpstr>Arial</vt:lpstr>
      <vt:lpstr>simple-light-2</vt:lpstr>
      <vt:lpstr>1_Office Theme</vt:lpstr>
      <vt:lpstr>1_Office Theme</vt:lpstr>
      <vt:lpstr>1_Office Theme</vt:lpstr>
      <vt:lpstr>PowerPoint Presentation</vt:lpstr>
      <vt:lpstr>What is Flink?</vt:lpstr>
      <vt:lpstr>PowerPoint Presentation</vt:lpstr>
      <vt:lpstr>What is Stream Processing?</vt:lpstr>
      <vt:lpstr>Distributed streaming</vt:lpstr>
      <vt:lpstr>Stateful streaming</vt:lpstr>
      <vt:lpstr>Event-time streaming</vt:lpstr>
      <vt:lpstr>PowerPoint Presentation</vt:lpstr>
      <vt:lpstr>Native support for various workloads</vt:lpstr>
      <vt:lpstr>Benefits of a streaming architecture</vt:lpstr>
      <vt:lpstr>(Re)processing data (in batch)</vt:lpstr>
      <vt:lpstr>Unclear Batch Boundaries</vt:lpstr>
      <vt:lpstr>(Re)processing data (streaming)</vt:lpstr>
      <vt:lpstr>Accurate computation</vt:lpstr>
      <vt:lpstr>How does Flink execute my application?</vt:lpstr>
      <vt:lpstr>PowerPoint Presentation</vt:lpstr>
      <vt:lpstr>Parallelism</vt:lpstr>
      <vt:lpstr>Distributed Execution</vt:lpstr>
      <vt:lpstr>Deployment Options</vt:lpstr>
      <vt:lpstr>Local Execution</vt:lpstr>
      <vt:lpstr>Remote Execution</vt:lpstr>
      <vt:lpstr>YARN Job Mode </vt:lpstr>
      <vt:lpstr>YARN Session Mode </vt:lpstr>
      <vt:lpstr>Other Deployment Options</vt:lpstr>
      <vt:lpstr>Flink in the real world</vt:lpstr>
      <vt:lpstr>Flink community</vt:lpstr>
      <vt:lpstr>Flink Forward 2016</vt:lpstr>
      <vt:lpstr>Powered by Flink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Anderson</cp:lastModifiedBy>
  <cp:revision>11</cp:revision>
  <dcterms:modified xsi:type="dcterms:W3CDTF">2017-03-19T14:57:30Z</dcterms:modified>
</cp:coreProperties>
</file>