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32"/>
  </p:notesMasterIdLst>
  <p:sldIdLst>
    <p:sldId id="256" r:id="rId5"/>
    <p:sldId id="257" r:id="rId6"/>
    <p:sldId id="28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1" r:id="rId21"/>
    <p:sldId id="282" r:id="rId22"/>
    <p:sldId id="271" r:id="rId23"/>
    <p:sldId id="272" r:id="rId24"/>
    <p:sldId id="273" r:id="rId25"/>
    <p:sldId id="283" r:id="rId26"/>
    <p:sldId id="284" r:id="rId27"/>
    <p:sldId id="285" r:id="rId28"/>
    <p:sldId id="286" r:id="rId29"/>
    <p:sldId id="287" r:id="rId30"/>
    <p:sldId id="279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43"/>
  </p:normalViewPr>
  <p:slideViewPr>
    <p:cSldViewPr snapToGrid="0" snapToObjects="1">
      <p:cViewPr>
        <p:scale>
          <a:sx n="110" d="100"/>
          <a:sy n="110" d="100"/>
        </p:scale>
        <p:origin x="46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750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2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628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133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74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3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43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145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47" cy="2321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47" cy="794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813" cy="4004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266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3575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22960" y="382319"/>
            <a:ext cx="663479" cy="660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457200" y="1172879"/>
            <a:ext cx="8229600" cy="359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700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D9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i.apache.org/projects/flink/flink-docs-release-1.2/dev/cluster_execution.html#linking-with-modules-not-contained-in-the-binary-distribu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i.apache.org/projects/flink/flink-docs-release-1.2/dev/connectors/kafka.html#using-kafka-timestamps-and-flink-event-time-in-kafka-01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dev/connectors/index.html" TargetMode="External"/><Relationship Id="rId4" Type="http://schemas.openxmlformats.org/officeDocument/2006/relationships/hyperlink" Target="http://data-artisans.com/kafka-flink-a-practical-how-to/" TargetMode="External"/><Relationship Id="rId5" Type="http://schemas.openxmlformats.org/officeDocument/2006/relationships/hyperlink" Target="https://www.elastic.co/blog/building-real-time-dashboard-applications-with-apache-flink-elasticsearch-and-kibana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212" name="Shape 21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980295" y="5475925"/>
            <a:ext cx="2982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27.02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28679" y="1474200"/>
            <a:ext cx="8442913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560" marR="0" lvl="0" indent="-45756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Keep in mind that programs are </a:t>
            </a:r>
            <a:r>
              <a:rPr lang="en" sz="3200" b="0" strike="noStrike">
                <a:solidFill>
                  <a:srgbClr val="34AD91"/>
                </a:solidFill>
                <a:latin typeface="Calibri"/>
                <a:ea typeface="Calibri"/>
                <a:cs typeface="Calibri"/>
                <a:sym typeface="Calibri"/>
              </a:rPr>
              <a:t>lazily executed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DataStream&lt;T&gt; result;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result.writeToSocket(</a:t>
            </a:r>
            <a:r>
              <a:rPr lang="en" sz="20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  <a:b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result.writeAsText("/path/to/file", "\n", "|");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Execution really starts here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bundled Connectors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with the Unbundled Connectors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 many of the available streaming connectors are not bundled with Flink by default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prevents dependency clashes with your code</a:t>
            </a:r>
          </a:p>
          <a:p>
            <a:pPr marL="360" marR="0" lvl="0" indent="-36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these modules, you can either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the JAR files into the lib folder of each TaskManager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package them with your code (recommended)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Docs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https://ci.apache.org/projects/flink/flink-docs-release-1.2/dev/cluster_execution.html#linking-with-modules-not-contained-in-the-binary-distribution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Connecting to Apache Kafka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and Flink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“Apache Kafka is a distributed, partitioned, replicated commit log service”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maintains feeds of messages in categories called topics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can read a Kafka topic to produce a DataStream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write a DataStream to a Kafka topic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coordinates with Kafka to provide recovery in the case of failures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Reading Data from Kafka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57200" y="1474200"/>
            <a:ext cx="8229239" cy="4962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DataStream source from a Kafka topic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Properties props = </a:t>
            </a: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Properties();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"zookeeper.connect"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"localhost:2181"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"bootstrap.servers"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"localhost:9092"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"group.id"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"myGroup"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create a data source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data= env.addSource(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new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FlinkKafkaConsumer0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"myTopic"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       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Kafka topic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deserialization schema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props)                   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Consumer config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Data to Kafka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Kafka sink to a DataStream by providing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broker address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topic name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serialization schema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aStream = …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aStream.addSink(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	 new </a:t>
            </a:r>
            <a:r>
              <a:rPr lang="en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FlinkKafkaProducer0</a:t>
            </a:r>
            <a:r>
              <a:rPr lang="en-US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localhost:9092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 b="0" strike="noStrik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default local broker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myTopic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              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Kafka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 b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strike="noStrike" dirty="0" smtClean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SimpleStringSchema())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serialization schema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" sz="18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When are </a:t>
            </a: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offsets committed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disabled, then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Properties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auto.commit.enable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auto.commit.interval.ms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control this behavior</a:t>
            </a:r>
            <a:endParaRPr lang="en" sz="28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is enabled, then the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autocommit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Properties are ignored, and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commits the offsets whenever a checkpoint is completed</a:t>
            </a:r>
            <a:endParaRPr lang="en" sz="28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22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timestamps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</a:rPr>
              <a:t>S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ince Kafka 0.10, Kafka messages can carry timestamps</a:t>
            </a:r>
            <a:endParaRPr lang="en" sz="2800" b="0" strike="noStrike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strike="noStrik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 err="1" smtClean="0">
                <a:latin typeface="Calibri" charset="0"/>
                <a:ea typeface="Calibri" charset="0"/>
                <a:cs typeface="Calibri" charset="0"/>
                <a:sym typeface="Calibri"/>
              </a:rPr>
              <a:t>Flink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</a:rPr>
              <a:t>can use these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timestamps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</a:rPr>
              <a:t>; see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  <a:hlinkClick r:id="rId3"/>
              </a:rPr>
              <a:t>https://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  <a:hlinkClick r:id="rId3"/>
              </a:rPr>
              <a:t>ci.apache.org/projects/flink/flink-docs-release-1.2/dev/connectors/kafka.html#using-kafka-timestamps-and-flink-event-time-in-kafka-010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 for details</a:t>
            </a:r>
          </a:p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800" b="0" strike="noStrik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You will still need to arrange for watermarks to be emitted</a:t>
            </a:r>
            <a:endParaRPr sz="2800" b="0" strike="noStrik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75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Writing to Elasticsearch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 Connectors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57200" y="1474199"/>
            <a:ext cx="8229239" cy="498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Filesystem</a:t>
            </a:r>
            <a:endParaRPr lang="en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Twitter Stream (source)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Queuing </a:t>
            </a: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systems (sources and sinks)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Kinesis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RabbitMQ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NiFi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stores (sinks)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Rolling files (HDFS, S3, …)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</a:p>
          <a:p>
            <a:pPr marL="425700" lvl="0" indent="-349500">
              <a:buClr>
                <a:srgbClr val="34AD91"/>
              </a:buClr>
              <a:buSzPct val="75000"/>
              <a:buFont typeface="Noto Sans Symbols"/>
              <a:buChar char="▪"/>
            </a:pP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000" b="1" strike="noStrik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ustom </a:t>
            </a:r>
            <a:r>
              <a:rPr lang="en" sz="2000" b="1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istributed search engine, based on Apache Lucene</a:t>
            </a: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of an ecosystem that also includes Kibana for exploration and visualization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Often used to store and index JSON documents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good defaults, but you can not modify an index mapping (schema) after inserting data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 has an HTTP-based REST API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 and Flink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57199" y="1474200"/>
            <a:ext cx="8140856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has separate Sink connectors for </a:t>
            </a:r>
            <a:b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 1.x and </a:t>
            </a:r>
            <a:r>
              <a:rPr lang="en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2.x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(and 5.x in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1.3)</a:t>
            </a:r>
            <a:endParaRPr lang="en"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Flink connectors use the Transport Client to send data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You’ll need to know your</a:t>
            </a:r>
          </a:p>
          <a:p>
            <a:pPr marL="997200" marR="0" lvl="1" indent="-46380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cluster’s network address</a:t>
            </a:r>
          </a:p>
          <a:p>
            <a:pPr marL="997200" marR="0" lvl="1" indent="-46380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name</a:t>
            </a:r>
          </a:p>
          <a:p>
            <a:pPr marL="997200" marR="0" lvl="1" indent="-46380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Fault </a:t>
            </a:r>
            <a:r>
              <a:rPr lang="en" sz="4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Tolerance</a:t>
            </a:r>
            <a:endParaRPr lang="en"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7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a worker thread goes down?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supports different guarantee levels for failure recovery: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Exactly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exactly once.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does </a:t>
            </a:r>
            <a:r>
              <a:rPr lang="en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that events are processed exactly once!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at least once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Deactivated / None / At most once</a:t>
            </a:r>
          </a:p>
          <a:p>
            <a:pPr marL="743130" marR="0" lvl="1" indent="-349429" algn="l" rtl="0">
              <a:spcBef>
                <a:spcPts val="4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state is lost in case of a failure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3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&amp; Sink Requirements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“Exactly once” &amp; “at least once” guarantees require replayable sources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must be replayed in case of a failure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“End-to-End exactly once” guarantees require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Transactional sinks, or</a:t>
            </a:r>
          </a:p>
          <a:p>
            <a:pPr marL="742950" marR="0" lvl="1" indent="-285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Idempotent writes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5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Sources</a:t>
            </a:r>
          </a:p>
        </p:txBody>
      </p:sp>
      <p:graphicFrame>
        <p:nvGraphicFramePr>
          <p:cNvPr id="162" name="Shape 162"/>
          <p:cNvGraphicFramePr/>
          <p:nvPr>
            <p:extLst>
              <p:ext uri="{D42A27DB-BD31-4B8C-83A1-F6EECF244321}">
                <p14:modId xmlns:p14="http://schemas.microsoft.com/office/powerpoint/2010/main" val="913666255"/>
              </p:ext>
            </p:extLst>
          </p:nvPr>
        </p:nvGraphicFramePr>
        <p:xfrm>
          <a:off x="457200" y="1483924"/>
          <a:ext cx="8223850" cy="2966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66875"/>
                <a:gridCol w="44569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/>
                        <a:t>Source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Apache 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 err="1"/>
                        <a:t>RabbitMQ</a:t>
                      </a:r>
                      <a:endParaRPr lang="en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 (v 0.10) / Exactly once (v 1.0)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Twitter Streaming API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Collections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Files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Sockets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None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3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Sinks</a:t>
            </a:r>
          </a:p>
        </p:txBody>
      </p:sp>
      <p:graphicFrame>
        <p:nvGraphicFramePr>
          <p:cNvPr id="170" name="Shape 170"/>
          <p:cNvGraphicFramePr/>
          <p:nvPr>
            <p:extLst>
              <p:ext uri="{D42A27DB-BD31-4B8C-83A1-F6EECF244321}">
                <p14:modId xmlns:p14="http://schemas.microsoft.com/office/powerpoint/2010/main" val="1480671735"/>
              </p:ext>
            </p:extLst>
          </p:nvPr>
        </p:nvGraphicFramePr>
        <p:xfrm>
          <a:off x="457200" y="1474787"/>
          <a:ext cx="8223850" cy="37085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54975"/>
                <a:gridCol w="47688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HDFS rolling 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Cassandra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Exactly once </a:t>
                      </a:r>
                      <a:r>
                        <a:rPr lang="en" sz="1800" dirty="0" smtClean="0"/>
                        <a:t>for </a:t>
                      </a:r>
                      <a:r>
                        <a:rPr lang="en" sz="1800" dirty="0"/>
                        <a:t>idempotent </a:t>
                      </a:r>
                      <a:r>
                        <a:rPr lang="en" sz="1800" dirty="0" smtClean="0"/>
                        <a:t>updates</a:t>
                      </a:r>
                      <a:endParaRPr lang="en"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Elasticsearch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Exactly once for idempotent</a:t>
                      </a:r>
                      <a:r>
                        <a:rPr lang="en-US" sz="1800" baseline="0" dirty="0" smtClean="0"/>
                        <a:t> indexing</a:t>
                      </a:r>
                      <a:endParaRPr lang="en"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File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Socket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Standard output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Redis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At least once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4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marL="886967" marR="0" lvl="1" indent="-353567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https://ci.apache.org/projects/flink/flink-docs-release-1.2/dev/connectors/index.html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886967" marR="0" lvl="1" indent="-353567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http://data-artisans.com/kafka-flink-a-practical-how-to/</a:t>
            </a:r>
          </a:p>
          <a:p>
            <a:pPr marL="886967" marR="0" lvl="1" indent="-353567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https://www.elastic.co/blog/building-real-time-dashboard-applications-with-apache-flink-elasticsearch-and-kibana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Add’l</a:t>
            </a: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connectors in Apache </a:t>
            </a:r>
            <a:r>
              <a:rPr lang="en-US" sz="36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Bahir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57200" y="1474199"/>
            <a:ext cx="8229239" cy="498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Netty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(source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ActiveMQ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(source and sink)</a:t>
            </a:r>
            <a:endParaRPr lang="en" sz="2000" b="1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000" b="1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Akka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(sink)</a:t>
            </a:r>
            <a:endParaRPr lang="en" sz="2000" b="1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lume (sink)</a:t>
            </a: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 err="1" smtClean="0">
                <a:latin typeface="Calibri"/>
                <a:ea typeface="Calibri"/>
                <a:cs typeface="Calibri"/>
                <a:sym typeface="Calibri"/>
              </a:rPr>
              <a:t>Redis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sink)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000" b="1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6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 Connectors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Sources: Collections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287720"/>
            <a:ext cx="8229239" cy="4851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env.fromElements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Java collection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 = new ArrayList&lt;String&gt;();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env.fromCollection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(list);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Sockets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20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text socket from port</a:t>
            </a:r>
            <a:b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socketLines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.socketTextStream(</a:t>
            </a:r>
            <a:r>
              <a:rPr lang="en" sz="20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Files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env.readTextFile("file:///path");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env.readFile(inputFormat, "file:///path");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Sources: Monitored Files &amp; Directories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200" y="1287720"/>
            <a:ext cx="8229239" cy="4049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monitor directory, checking for new files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every 100 milliseconds</a:t>
            </a:r>
            <a:b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TextInputFormat format = new TextInputFormat(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new org.apache.flink.core.fs.Path("file:///tmp/dir/"));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inputStream = env.readFile(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format,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"file:///tmp/dir/",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FileProcessingMode.PROCESS_CONTINUOUSLY,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100,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FilePathFilter.createDefaultFilter());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7200" y="5724507"/>
            <a:ext cx="822923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modify a file (e.g. by appending to it), its entire contents will be reprocessed! This will break exactly-once semantics.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Sinks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to the standard output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stream.print()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text file using toString()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stream.writeAsText(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CSV file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stream.writeAsCsv(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Emit to socket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stream.writeToSocket(host, port, SerializationSchema)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800</Words>
  <Application>Microsoft Macintosh PowerPoint</Application>
  <PresentationFormat>On-screen Show (4:3)</PresentationFormat>
  <Paragraphs>264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Avenir</vt:lpstr>
      <vt:lpstr>Calibri</vt:lpstr>
      <vt:lpstr>Consolas</vt:lpstr>
      <vt:lpstr>Helvetica Neue</vt:lpstr>
      <vt:lpstr>Noto Sans Symbols</vt:lpstr>
      <vt:lpstr>Arial</vt:lpstr>
      <vt:lpstr>simple-light-2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Fault Tolerance</vt:lpstr>
      <vt:lpstr>Fault Tolerance</vt:lpstr>
      <vt:lpstr>Source &amp; Sink Requirements</vt:lpstr>
      <vt:lpstr>Guarantees of Data Sources</vt:lpstr>
      <vt:lpstr>Guarantees of Data Sinks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9</cp:revision>
  <dcterms:modified xsi:type="dcterms:W3CDTF">2017-03-19T14:20:19Z</dcterms:modified>
</cp:coreProperties>
</file>