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6"/>
  </p:notesMasterIdLst>
  <p:sldIdLst>
    <p:sldId id="256" r:id="rId3"/>
    <p:sldId id="285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9" r:id="rId12"/>
    <p:sldId id="278" r:id="rId13"/>
    <p:sldId id="286" r:id="rId14"/>
    <p:sldId id="281" r:id="rId15"/>
    <p:sldId id="287" r:id="rId16"/>
    <p:sldId id="280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7D908A-F18A-49CE-9149-614915D3E0F6}">
  <a:tblStyle styleId="{607D908A-F18A-49CE-9149-614915D3E0F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rgbClr val="CACACA"/>
          </a:solidFill>
        </a:fill>
      </a:tcStyle>
    </a:band1H>
    <a:band1V>
      <a:tcStyle>
        <a:tcBdr/>
        <a:fill>
          <a:solidFill>
            <a:srgbClr val="CAC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dk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64286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00001E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Shape 67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Shape 68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Shape 7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Shape 83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Shape 9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hape 9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 rot="5400000">
            <a:off x="2246105" y="-314530"/>
            <a:ext cx="4651787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i.apache.org/projects/flink/flink-docs-release-1.2/dev/state_backend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release-1.2/internals/stream_checkpointing.html" TargetMode="External"/><Relationship Id="rId4" Type="http://schemas.openxmlformats.org/officeDocument/2006/relationships/hyperlink" Target="https://ci.apache.org/projects/flink/flink-docs-release-1.2/dev/state.html" TargetMode="External"/><Relationship Id="rId5" Type="http://schemas.openxmlformats.org/officeDocument/2006/relationships/hyperlink" Target="https://ci.apache.org/projects/flink/flink-docs-release-1.2/setup/fault_tolerance.html" TargetMode="External"/><Relationship Id="rId6" Type="http://schemas.openxmlformats.org/officeDocument/2006/relationships/hyperlink" Target="https://ci.apache.org/projects/flink/flink-docs-release-1.2/setup/savepoints.html" TargetMode="External"/><Relationship Id="rId7" Type="http://schemas.openxmlformats.org/officeDocument/2006/relationships/hyperlink" Target="https://ci.apache.org/projects/flink/flink-docs-release-1.2/setup/cli.html" TargetMode="External"/><Relationship Id="rId8" Type="http://schemas.openxmlformats.org/officeDocument/2006/relationships/hyperlink" Target="http://data-artisans.com/how-apache-flink-enables-new-streaming-applications/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i.apache.org/projects/flink/flink-docs-release-1.2/setup/fault_tolerance.html#restart-strategi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1267033" y="733462"/>
            <a:ext cx="6609932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 &amp; Failure Recovery</a:t>
            </a:r>
          </a:p>
        </p:txBody>
      </p:sp>
      <p:sp>
        <p:nvSpPr>
          <p:cNvPr id="132" name="Shape 132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082283" y="5475914"/>
            <a:ext cx="2778000" cy="101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r>
              <a:rPr lang="en" sz="20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.201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vs</a:t>
            </a:r>
            <a:r>
              <a:rPr lang="en-US" dirty="0" smtClean="0"/>
              <a:t> Keyed State</a:t>
            </a:r>
            <a:endParaRPr lang="en-US" dirty="0"/>
          </a:p>
        </p:txBody>
      </p:sp>
      <p:sp>
        <p:nvSpPr>
          <p:cNvPr id="6" name="Shape 1096"/>
          <p:cNvSpPr/>
          <p:nvPr/>
        </p:nvSpPr>
        <p:spPr>
          <a:xfrm>
            <a:off x="5311102" y="3431856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" name="Group 1099"/>
          <p:cNvGrpSpPr/>
          <p:nvPr/>
        </p:nvGrpSpPr>
        <p:grpSpPr>
          <a:xfrm>
            <a:off x="6253525" y="2835658"/>
            <a:ext cx="1660340" cy="1923067"/>
            <a:chOff x="0" y="0"/>
            <a:chExt cx="1660338" cy="1923065"/>
          </a:xfrm>
        </p:grpSpPr>
        <p:sp>
          <p:nvSpPr>
            <p:cNvPr id="8" name="Shape 1097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" name="Shape 1098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0" name="Shape 1100"/>
          <p:cNvSpPr/>
          <p:nvPr/>
        </p:nvSpPr>
        <p:spPr>
          <a:xfrm>
            <a:off x="766388" y="3431856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" name="Group 1103"/>
          <p:cNvGrpSpPr/>
          <p:nvPr/>
        </p:nvGrpSpPr>
        <p:grpSpPr>
          <a:xfrm>
            <a:off x="1708812" y="2835658"/>
            <a:ext cx="1660340" cy="1923067"/>
            <a:chOff x="0" y="0"/>
            <a:chExt cx="1660338" cy="1923065"/>
          </a:xfrm>
        </p:grpSpPr>
        <p:sp>
          <p:nvSpPr>
            <p:cNvPr id="12" name="Shape 1101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" name="Shape 1102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4" name="Shape 1104"/>
          <p:cNvSpPr/>
          <p:nvPr/>
        </p:nvSpPr>
        <p:spPr>
          <a:xfrm>
            <a:off x="6526400" y="3557904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56778"/>
                  <a:satOff val="8290"/>
                  <a:lumOff val="24503"/>
                </a:schemeClr>
              </a:gs>
              <a:gs pos="35000">
                <a:srgbClr val="FFDECF"/>
              </a:gs>
              <a:gs pos="100000">
                <a:schemeClr val="accent6">
                  <a:hueOff val="-556026"/>
                  <a:satOff val="8290"/>
                  <a:lumOff val="34267"/>
                </a:schemeClr>
              </a:gs>
            </a:gsLst>
            <a:lin ang="16200000"/>
          </a:gradFill>
          <a:ln>
            <a:solidFill>
              <a:srgbClr val="F6924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" name="Shape 1105"/>
          <p:cNvSpPr/>
          <p:nvPr/>
        </p:nvSpPr>
        <p:spPr>
          <a:xfrm>
            <a:off x="7137417" y="3557904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chemeClr val="accent2">
                  <a:hueOff val="-39879"/>
                  <a:satOff val="52282"/>
                  <a:lumOff val="29251"/>
                </a:schemeClr>
              </a:gs>
              <a:gs pos="35000">
                <a:srgbClr val="FFBFBE"/>
              </a:gs>
              <a:gs pos="100000">
                <a:schemeClr val="accent2">
                  <a:hueOff val="-44018"/>
                  <a:satOff val="52282"/>
                  <a:lumOff val="42346"/>
                </a:schemeClr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6" name="Shape 1106"/>
          <p:cNvSpPr/>
          <p:nvPr/>
        </p:nvSpPr>
        <p:spPr>
          <a:xfrm>
            <a:off x="6526400" y="4121201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" name="Shape 1107"/>
          <p:cNvSpPr/>
          <p:nvPr/>
        </p:nvSpPr>
        <p:spPr>
          <a:xfrm>
            <a:off x="7139610" y="4140883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 1108"/>
          <p:cNvSpPr/>
          <p:nvPr/>
        </p:nvSpPr>
        <p:spPr>
          <a:xfrm>
            <a:off x="2039261" y="3557904"/>
            <a:ext cx="1005475" cy="879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" name="Shape 1109"/>
          <p:cNvSpPr/>
          <p:nvPr/>
        </p:nvSpPr>
        <p:spPr>
          <a:xfrm>
            <a:off x="4279923" y="5089081"/>
            <a:ext cx="4237327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State bound to an operator + key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E.g. Keyed UDF and window state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dirty="0" smtClean="0">
                <a:latin typeface="Avenir Next"/>
                <a:ea typeface="Avenir Next"/>
                <a:cs typeface="Avenir Next"/>
                <a:sym typeface="Avenir Next"/>
              </a:rPr>
              <a:t>"</a:t>
            </a:r>
            <a:r>
              <a:rPr sz="1300" dirty="0" smtClean="0">
                <a:latin typeface="Menlo"/>
                <a:ea typeface="Menlo"/>
                <a:cs typeface="Menlo"/>
                <a:sym typeface="Menlo"/>
              </a:rPr>
              <a:t>SELECT </a:t>
            </a:r>
            <a:r>
              <a:rPr sz="1300" dirty="0">
                <a:latin typeface="Menlo"/>
                <a:ea typeface="Menlo"/>
                <a:cs typeface="Menlo"/>
                <a:sym typeface="Menlo"/>
              </a:rPr>
              <a:t>count(*) FROM t GROUP BY </a:t>
            </a:r>
            <a:r>
              <a:rPr sz="1300" dirty="0" err="1" smtClean="0">
                <a:latin typeface="Menlo"/>
                <a:ea typeface="Menlo"/>
                <a:cs typeface="Menlo"/>
                <a:sym typeface="Menlo"/>
              </a:rPr>
              <a:t>t.key</a:t>
            </a:r>
            <a:r>
              <a:rPr lang="en-US" dirty="0" smtClean="0">
                <a:latin typeface="Avenir Next"/>
                <a:ea typeface="Avenir Next"/>
                <a:cs typeface="Avenir Next"/>
                <a:sym typeface="Avenir Next"/>
              </a:rPr>
              <a:t>"</a:t>
            </a:r>
            <a:endParaRPr dirty="0"/>
          </a:p>
        </p:txBody>
      </p:sp>
      <p:sp>
        <p:nvSpPr>
          <p:cNvPr id="20" name="Shape 1110"/>
          <p:cNvSpPr/>
          <p:nvPr/>
        </p:nvSpPr>
        <p:spPr>
          <a:xfrm>
            <a:off x="546010" y="5085213"/>
            <a:ext cx="364817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State bound only to operator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E.g. </a:t>
            </a:r>
            <a:r>
              <a:rPr lang="en-US" dirty="0" smtClean="0"/>
              <a:t>s</a:t>
            </a:r>
            <a:r>
              <a:rPr dirty="0" smtClean="0"/>
              <a:t>ource </a:t>
            </a:r>
            <a:r>
              <a:rPr dirty="0"/>
              <a:t>state</a:t>
            </a:r>
          </a:p>
        </p:txBody>
      </p:sp>
      <p:sp>
        <p:nvSpPr>
          <p:cNvPr id="21" name="Shape 1111"/>
          <p:cNvSpPr/>
          <p:nvPr/>
        </p:nvSpPr>
        <p:spPr>
          <a:xfrm>
            <a:off x="5911463" y="2178017"/>
            <a:ext cx="295162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Keyed</a:t>
            </a:r>
          </a:p>
        </p:txBody>
      </p:sp>
      <p:sp>
        <p:nvSpPr>
          <p:cNvPr id="22" name="Shape 1112"/>
          <p:cNvSpPr/>
          <p:nvPr/>
        </p:nvSpPr>
        <p:spPr>
          <a:xfrm>
            <a:off x="569969" y="2178017"/>
            <a:ext cx="4416818" cy="58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dirty="0" smtClean="0"/>
              <a:t>Operator (non-keyed)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08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Repartitioning Operator State</a:t>
            </a:r>
            <a:endParaRPr lang="en-US" sz="4000" dirty="0"/>
          </a:p>
        </p:txBody>
      </p:sp>
      <p:sp>
        <p:nvSpPr>
          <p:cNvPr id="3" name="Shape 1005"/>
          <p:cNvSpPr/>
          <p:nvPr/>
        </p:nvSpPr>
        <p:spPr>
          <a:xfrm>
            <a:off x="2421229" y="2882922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1008"/>
          <p:cNvGrpSpPr/>
          <p:nvPr/>
        </p:nvGrpSpPr>
        <p:grpSpPr>
          <a:xfrm>
            <a:off x="3649961" y="2058123"/>
            <a:ext cx="2785215" cy="1923066"/>
            <a:chOff x="0" y="0"/>
            <a:chExt cx="2785213" cy="1923065"/>
          </a:xfrm>
        </p:grpSpPr>
        <p:sp>
          <p:nvSpPr>
            <p:cNvPr id="5" name="Shape 1006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Shape 1007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pic>
        <p:nvPicPr>
          <p:cNvPr id="7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0005" y="2933099"/>
            <a:ext cx="1406155" cy="14061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1012"/>
          <p:cNvGrpSpPr/>
          <p:nvPr/>
        </p:nvGrpSpPr>
        <p:grpSpPr>
          <a:xfrm>
            <a:off x="3813068" y="2728429"/>
            <a:ext cx="2466755" cy="332741"/>
            <a:chOff x="0" y="0"/>
            <a:chExt cx="2466754" cy="332740"/>
          </a:xfrm>
        </p:grpSpPr>
        <p:sp>
          <p:nvSpPr>
            <p:cNvPr id="9" name="Shape 1010"/>
            <p:cNvSpPr/>
            <p:nvPr/>
          </p:nvSpPr>
          <p:spPr>
            <a:xfrm>
              <a:off x="0" y="46753"/>
              <a:ext cx="2466755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6" y="0"/>
                    <a:pt x="349" y="0"/>
                  </a:cubicBezTo>
                  <a:lnTo>
                    <a:pt x="21251" y="0"/>
                  </a:lnTo>
                  <a:cubicBezTo>
                    <a:pt x="2144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4" y="21600"/>
                    <a:pt x="21251" y="21600"/>
                  </a:cubicBezTo>
                  <a:lnTo>
                    <a:pt x="349" y="21600"/>
                  </a:lnTo>
                  <a:cubicBezTo>
                    <a:pt x="15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0" name="Shape 1011"/>
            <p:cNvSpPr/>
            <p:nvPr/>
          </p:nvSpPr>
          <p:spPr>
            <a:xfrm>
              <a:off x="19935" y="-1"/>
              <a:ext cx="242688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1, offset: 42</a:t>
              </a:r>
            </a:p>
          </p:txBody>
        </p:sp>
      </p:grpSp>
      <p:grpSp>
        <p:nvGrpSpPr>
          <p:cNvPr id="11" name="Group 1015"/>
          <p:cNvGrpSpPr/>
          <p:nvPr/>
        </p:nvGrpSpPr>
        <p:grpSpPr>
          <a:xfrm>
            <a:off x="3809686" y="3052167"/>
            <a:ext cx="2457437" cy="332741"/>
            <a:chOff x="0" y="0"/>
            <a:chExt cx="2457435" cy="332740"/>
          </a:xfrm>
        </p:grpSpPr>
        <p:sp>
          <p:nvSpPr>
            <p:cNvPr id="12" name="Shape 1013"/>
            <p:cNvSpPr/>
            <p:nvPr/>
          </p:nvSpPr>
          <p:spPr>
            <a:xfrm>
              <a:off x="0" y="46753"/>
              <a:ext cx="2457436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3" name="Shape 1014"/>
            <p:cNvSpPr/>
            <p:nvPr/>
          </p:nvSpPr>
          <p:spPr>
            <a:xfrm>
              <a:off x="19935" y="-1"/>
              <a:ext cx="241756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3, offset: 10</a:t>
              </a:r>
            </a:p>
          </p:txBody>
        </p:sp>
      </p:grpSp>
      <p:grpSp>
        <p:nvGrpSpPr>
          <p:cNvPr id="14" name="Group 1018"/>
          <p:cNvGrpSpPr/>
          <p:nvPr/>
        </p:nvGrpSpPr>
        <p:grpSpPr>
          <a:xfrm>
            <a:off x="3809688" y="3373685"/>
            <a:ext cx="2457434" cy="332741"/>
            <a:chOff x="0" y="0"/>
            <a:chExt cx="2457433" cy="332740"/>
          </a:xfrm>
        </p:grpSpPr>
        <p:sp>
          <p:nvSpPr>
            <p:cNvPr id="15" name="Shape 1016"/>
            <p:cNvSpPr/>
            <p:nvPr/>
          </p:nvSpPr>
          <p:spPr>
            <a:xfrm>
              <a:off x="0" y="46753"/>
              <a:ext cx="2457434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6" name="Shape 1017"/>
            <p:cNvSpPr/>
            <p:nvPr/>
          </p:nvSpPr>
          <p:spPr>
            <a:xfrm>
              <a:off x="19935" y="-1"/>
              <a:ext cx="241756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6, offset: 27</a:t>
              </a:r>
            </a:p>
          </p:txBody>
        </p:sp>
      </p:grpSp>
      <p:sp>
        <p:nvSpPr>
          <p:cNvPr id="17" name="Shape 1031"/>
          <p:cNvSpPr/>
          <p:nvPr/>
        </p:nvSpPr>
        <p:spPr>
          <a:xfrm>
            <a:off x="1771613" y="5068809"/>
            <a:ext cx="679852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sz="2400" dirty="0" smtClean="0"/>
              <a:t>Operator state: </a:t>
            </a:r>
            <a:r>
              <a:rPr sz="2400" dirty="0" smtClean="0"/>
              <a:t>a </a:t>
            </a:r>
            <a:r>
              <a:rPr sz="2400" dirty="0"/>
              <a:t>list of </a:t>
            </a:r>
            <a:r>
              <a:rPr lang="en-US" sz="2400" dirty="0" smtClean="0"/>
              <a:t>s</a:t>
            </a:r>
            <a:r>
              <a:rPr sz="2400" dirty="0" smtClean="0"/>
              <a:t>tate</a:t>
            </a:r>
            <a:r>
              <a:rPr lang="en-US" sz="2400" dirty="0" smtClean="0"/>
              <a:t> elements</a:t>
            </a:r>
          </a:p>
          <a:p>
            <a:r>
              <a:rPr sz="2400" dirty="0" smtClean="0"/>
              <a:t>which </a:t>
            </a:r>
            <a:r>
              <a:rPr sz="2400" dirty="0"/>
              <a:t>can be freely </a:t>
            </a:r>
            <a:r>
              <a:rPr sz="2400" dirty="0" smtClean="0"/>
              <a:t>repartitioned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27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Shape 1005"/>
          <p:cNvSpPr/>
          <p:nvPr/>
        </p:nvSpPr>
        <p:spPr>
          <a:xfrm>
            <a:off x="282986" y="3265694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1008"/>
          <p:cNvGrpSpPr/>
          <p:nvPr/>
        </p:nvGrpSpPr>
        <p:grpSpPr>
          <a:xfrm>
            <a:off x="1511718" y="2440895"/>
            <a:ext cx="2785215" cy="1923066"/>
            <a:chOff x="0" y="0"/>
            <a:chExt cx="2785213" cy="1923065"/>
          </a:xfrm>
        </p:grpSpPr>
        <p:sp>
          <p:nvSpPr>
            <p:cNvPr id="5" name="Shape 1006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Shape 1007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pic>
        <p:nvPicPr>
          <p:cNvPr id="7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762" y="3315871"/>
            <a:ext cx="1406155" cy="14061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1012"/>
          <p:cNvGrpSpPr/>
          <p:nvPr/>
        </p:nvGrpSpPr>
        <p:grpSpPr>
          <a:xfrm>
            <a:off x="1674825" y="3111201"/>
            <a:ext cx="2466755" cy="332741"/>
            <a:chOff x="0" y="0"/>
            <a:chExt cx="2466754" cy="332740"/>
          </a:xfrm>
        </p:grpSpPr>
        <p:sp>
          <p:nvSpPr>
            <p:cNvPr id="9" name="Shape 1010"/>
            <p:cNvSpPr/>
            <p:nvPr/>
          </p:nvSpPr>
          <p:spPr>
            <a:xfrm>
              <a:off x="0" y="46753"/>
              <a:ext cx="2466755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6" y="0"/>
                    <a:pt x="349" y="0"/>
                  </a:cubicBezTo>
                  <a:lnTo>
                    <a:pt x="21251" y="0"/>
                  </a:lnTo>
                  <a:cubicBezTo>
                    <a:pt x="2144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4" y="21600"/>
                    <a:pt x="21251" y="21600"/>
                  </a:cubicBezTo>
                  <a:lnTo>
                    <a:pt x="349" y="21600"/>
                  </a:lnTo>
                  <a:cubicBezTo>
                    <a:pt x="15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0" name="Shape 1011"/>
            <p:cNvSpPr/>
            <p:nvPr/>
          </p:nvSpPr>
          <p:spPr>
            <a:xfrm>
              <a:off x="19935" y="-1"/>
              <a:ext cx="242688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1, offset: 42</a:t>
              </a:r>
            </a:p>
          </p:txBody>
        </p:sp>
      </p:grpSp>
      <p:grpSp>
        <p:nvGrpSpPr>
          <p:cNvPr id="14" name="Group 1018"/>
          <p:cNvGrpSpPr/>
          <p:nvPr/>
        </p:nvGrpSpPr>
        <p:grpSpPr>
          <a:xfrm>
            <a:off x="1671445" y="3756457"/>
            <a:ext cx="2457434" cy="332741"/>
            <a:chOff x="0" y="0"/>
            <a:chExt cx="2457433" cy="332740"/>
          </a:xfrm>
        </p:grpSpPr>
        <p:sp>
          <p:nvSpPr>
            <p:cNvPr id="15" name="Shape 1016"/>
            <p:cNvSpPr/>
            <p:nvPr/>
          </p:nvSpPr>
          <p:spPr>
            <a:xfrm>
              <a:off x="0" y="46753"/>
              <a:ext cx="2457434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6" name="Shape 1017"/>
            <p:cNvSpPr/>
            <p:nvPr/>
          </p:nvSpPr>
          <p:spPr>
            <a:xfrm>
              <a:off x="19935" y="-1"/>
              <a:ext cx="241756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6, offset: 27</a:t>
              </a:r>
            </a:p>
          </p:txBody>
        </p:sp>
      </p:grpSp>
      <p:sp>
        <p:nvSpPr>
          <p:cNvPr id="17" name="Shape 1005"/>
          <p:cNvSpPr/>
          <p:nvPr/>
        </p:nvSpPr>
        <p:spPr>
          <a:xfrm>
            <a:off x="4650808" y="3265694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008"/>
          <p:cNvGrpSpPr/>
          <p:nvPr/>
        </p:nvGrpSpPr>
        <p:grpSpPr>
          <a:xfrm>
            <a:off x="5879540" y="2440895"/>
            <a:ext cx="2785215" cy="1923066"/>
            <a:chOff x="0" y="0"/>
            <a:chExt cx="2785213" cy="1923065"/>
          </a:xfrm>
        </p:grpSpPr>
        <p:sp>
          <p:nvSpPr>
            <p:cNvPr id="19" name="Shape 1006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" name="Shape 1007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pic>
        <p:nvPicPr>
          <p:cNvPr id="21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9584" y="3315871"/>
            <a:ext cx="1406155" cy="14061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" name="Group 1015"/>
          <p:cNvGrpSpPr/>
          <p:nvPr/>
        </p:nvGrpSpPr>
        <p:grpSpPr>
          <a:xfrm>
            <a:off x="6039265" y="3434939"/>
            <a:ext cx="2457437" cy="332741"/>
            <a:chOff x="0" y="0"/>
            <a:chExt cx="2457435" cy="332740"/>
          </a:xfrm>
        </p:grpSpPr>
        <p:sp>
          <p:nvSpPr>
            <p:cNvPr id="26" name="Shape 1013"/>
            <p:cNvSpPr/>
            <p:nvPr/>
          </p:nvSpPr>
          <p:spPr>
            <a:xfrm>
              <a:off x="0" y="46753"/>
              <a:ext cx="2457436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27" name="Shape 1014"/>
            <p:cNvSpPr/>
            <p:nvPr/>
          </p:nvSpPr>
          <p:spPr>
            <a:xfrm>
              <a:off x="19935" y="-1"/>
              <a:ext cx="241756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3, offset: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56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Repartitioning Keyed State</a:t>
            </a:r>
            <a:endParaRPr lang="en-US" dirty="0"/>
          </a:p>
        </p:txBody>
      </p:sp>
      <p:sp>
        <p:nvSpPr>
          <p:cNvPr id="3" name="Shape 1117"/>
          <p:cNvSpPr txBox="1">
            <a:spLocks/>
          </p:cNvSpPr>
          <p:nvPr/>
        </p:nvSpPr>
        <p:spPr>
          <a:xfrm>
            <a:off x="443404" y="1343660"/>
            <a:ext cx="5626230" cy="20751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Split key space into key groups</a:t>
            </a:r>
          </a:p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Every key falls into exactly one key group</a:t>
            </a:r>
          </a:p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Assign key groups to </a:t>
            </a:r>
            <a:r>
              <a:rPr lang="en-US" sz="2000" dirty="0" smtClean="0">
                <a:latin typeface="Calibri"/>
                <a:cs typeface="Calibri"/>
              </a:rPr>
              <a:t>tasks</a:t>
            </a:r>
          </a:p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Maximum parallelism defined by #key groups</a:t>
            </a:r>
          </a:p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endParaRPr lang="en-US" sz="2400" dirty="0" smtClean="0">
              <a:latin typeface="Calibri"/>
              <a:cs typeface="Calibri"/>
            </a:endParaRPr>
          </a:p>
        </p:txBody>
      </p:sp>
      <p:grpSp>
        <p:nvGrpSpPr>
          <p:cNvPr id="4" name="Group 1139"/>
          <p:cNvGrpSpPr/>
          <p:nvPr/>
        </p:nvGrpSpPr>
        <p:grpSpPr>
          <a:xfrm>
            <a:off x="4601904" y="3175178"/>
            <a:ext cx="4282337" cy="3045296"/>
            <a:chOff x="0" y="0"/>
            <a:chExt cx="4282336" cy="3045294"/>
          </a:xfrm>
        </p:grpSpPr>
        <p:sp>
          <p:nvSpPr>
            <p:cNvPr id="5" name="Shape 1119"/>
            <p:cNvSpPr/>
            <p:nvPr/>
          </p:nvSpPr>
          <p:spPr>
            <a:xfrm rot="16200000">
              <a:off x="1114460" y="1981028"/>
              <a:ext cx="1064439" cy="106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953735"/>
            </a:solidFill>
            <a:ln w="9525" cap="flat">
              <a:solidFill>
                <a:srgbClr val="63252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Shape 1120"/>
            <p:cNvSpPr/>
            <p:nvPr/>
          </p:nvSpPr>
          <p:spPr>
            <a:xfrm rot="10800000">
              <a:off x="2185441" y="1980210"/>
              <a:ext cx="1064440" cy="1063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31859C"/>
            </a:solidFill>
            <a:ln w="9525" cap="flat">
              <a:solidFill>
                <a:srgbClr val="215968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Shape 1121"/>
            <p:cNvSpPr/>
            <p:nvPr/>
          </p:nvSpPr>
          <p:spPr>
            <a:xfrm rot="5400000">
              <a:off x="2185538" y="906826"/>
              <a:ext cx="1064440" cy="106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E46C0A"/>
            </a:solidFill>
            <a:ln w="9525" cap="flat">
              <a:solidFill>
                <a:srgbClr val="984807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" name="Shape 1122"/>
            <p:cNvSpPr/>
            <p:nvPr/>
          </p:nvSpPr>
          <p:spPr>
            <a:xfrm>
              <a:off x="1117928" y="906729"/>
              <a:ext cx="1064439" cy="1063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77933C"/>
            </a:solidFill>
            <a:ln w="9525" cap="flat">
              <a:solidFill>
                <a:srgbClr val="4F6228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" name="Shape 1123"/>
            <p:cNvSpPr/>
            <p:nvPr/>
          </p:nvSpPr>
          <p:spPr>
            <a:xfrm>
              <a:off x="1288564" y="1066253"/>
              <a:ext cx="1800001" cy="1800001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 1124"/>
            <p:cNvSpPr/>
            <p:nvPr/>
          </p:nvSpPr>
          <p:spPr>
            <a:xfrm>
              <a:off x="1388313" y="0"/>
              <a:ext cx="1504088" cy="510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space</a:t>
              </a:r>
            </a:p>
          </p:txBody>
        </p:sp>
        <p:sp>
          <p:nvSpPr>
            <p:cNvPr id="11" name="Shape 1125"/>
            <p:cNvSpPr/>
            <p:nvPr/>
          </p:nvSpPr>
          <p:spPr>
            <a:xfrm>
              <a:off x="1107730" y="1980133"/>
              <a:ext cx="36000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Shape 1126"/>
            <p:cNvSpPr/>
            <p:nvPr/>
          </p:nvSpPr>
          <p:spPr>
            <a:xfrm>
              <a:off x="2893589" y="1980133"/>
              <a:ext cx="36000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Shape 1127"/>
            <p:cNvSpPr/>
            <p:nvPr/>
          </p:nvSpPr>
          <p:spPr>
            <a:xfrm flipH="1" flipV="1">
              <a:off x="2183588" y="897092"/>
              <a:ext cx="4976" cy="36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Shape 1128"/>
            <p:cNvSpPr/>
            <p:nvPr/>
          </p:nvSpPr>
          <p:spPr>
            <a:xfrm flipV="1">
              <a:off x="2183588" y="2685294"/>
              <a:ext cx="1" cy="36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Shape 1129"/>
            <p:cNvSpPr/>
            <p:nvPr/>
          </p:nvSpPr>
          <p:spPr>
            <a:xfrm>
              <a:off x="1605880" y="1060852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hueOff val="-456778"/>
                    <a:satOff val="8290"/>
                    <a:lumOff val="24503"/>
                  </a:schemeClr>
                </a:gs>
                <a:gs pos="35000">
                  <a:srgbClr val="FFDECF"/>
                </a:gs>
                <a:gs pos="100000">
                  <a:schemeClr val="accent6">
                    <a:hueOff val="-556026"/>
                    <a:satOff val="8290"/>
                    <a:lumOff val="34267"/>
                  </a:schemeClr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" name="Shape 1130"/>
            <p:cNvSpPr/>
            <p:nvPr/>
          </p:nvSpPr>
          <p:spPr>
            <a:xfrm>
              <a:off x="1211526" y="1496057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hueOff val="249502"/>
                    <a:satOff val="48101"/>
                    <a:lumOff val="28891"/>
                  </a:schemeClr>
                </a:gs>
                <a:gs pos="35000">
                  <a:srgbClr val="BFEDFF"/>
                </a:gs>
                <a:gs pos="100000">
                  <a:schemeClr val="accent5">
                    <a:hueOff val="308963"/>
                    <a:satOff val="48101"/>
                    <a:lumOff val="41680"/>
                  </a:schemeClr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" name="Shape 1131"/>
            <p:cNvSpPr/>
            <p:nvPr/>
          </p:nvSpPr>
          <p:spPr>
            <a:xfrm>
              <a:off x="2748094" y="1269814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" name="Shape 1132"/>
            <p:cNvSpPr/>
            <p:nvPr/>
          </p:nvSpPr>
          <p:spPr>
            <a:xfrm>
              <a:off x="2842362" y="2221920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" name="Shape 1133"/>
            <p:cNvSpPr/>
            <p:nvPr/>
          </p:nvSpPr>
          <p:spPr>
            <a:xfrm>
              <a:off x="2459240" y="2644353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hueOff val="-39879"/>
                    <a:satOff val="52282"/>
                    <a:lumOff val="29251"/>
                  </a:schemeClr>
                </a:gs>
                <a:gs pos="35000">
                  <a:srgbClr val="FFBFBE"/>
                </a:gs>
                <a:gs pos="100000">
                  <a:schemeClr val="accent2">
                    <a:hueOff val="-44018"/>
                    <a:satOff val="52282"/>
                    <a:lumOff val="42346"/>
                  </a:schemeClr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" name="Shape 1134"/>
            <p:cNvSpPr/>
            <p:nvPr/>
          </p:nvSpPr>
          <p:spPr>
            <a:xfrm>
              <a:off x="1643851" y="2644353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1135"/>
            <p:cNvSpPr/>
            <p:nvPr/>
          </p:nvSpPr>
          <p:spPr>
            <a:xfrm>
              <a:off x="0" y="1050457"/>
              <a:ext cx="1187831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#1</a:t>
              </a:r>
            </a:p>
          </p:txBody>
        </p:sp>
        <p:sp>
          <p:nvSpPr>
            <p:cNvPr id="22" name="Shape 1136"/>
            <p:cNvSpPr/>
            <p:nvPr/>
          </p:nvSpPr>
          <p:spPr>
            <a:xfrm>
              <a:off x="3068411" y="1050457"/>
              <a:ext cx="11878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#2</a:t>
              </a:r>
            </a:p>
          </p:txBody>
        </p:sp>
        <p:sp>
          <p:nvSpPr>
            <p:cNvPr id="23" name="Shape 1137"/>
            <p:cNvSpPr/>
            <p:nvPr/>
          </p:nvSpPr>
          <p:spPr>
            <a:xfrm>
              <a:off x="3094505" y="2456521"/>
              <a:ext cx="11878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#3</a:t>
              </a:r>
            </a:p>
          </p:txBody>
        </p:sp>
        <p:sp>
          <p:nvSpPr>
            <p:cNvPr id="24" name="Shape 1138"/>
            <p:cNvSpPr/>
            <p:nvPr/>
          </p:nvSpPr>
          <p:spPr>
            <a:xfrm>
              <a:off x="5286" y="2479379"/>
              <a:ext cx="11878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#4</a:t>
              </a:r>
            </a:p>
          </p:txBody>
        </p:sp>
      </p:grpSp>
      <p:sp>
        <p:nvSpPr>
          <p:cNvPr id="25" name="Shape 1140"/>
          <p:cNvSpPr/>
          <p:nvPr/>
        </p:nvSpPr>
        <p:spPr>
          <a:xfrm flipH="1" flipV="1">
            <a:off x="7177168" y="5964442"/>
            <a:ext cx="480395" cy="48039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6" name="Shape 1141"/>
          <p:cNvSpPr/>
          <p:nvPr/>
        </p:nvSpPr>
        <p:spPr>
          <a:xfrm>
            <a:off x="7619999" y="6386845"/>
            <a:ext cx="78067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One key</a:t>
            </a:r>
          </a:p>
        </p:txBody>
      </p:sp>
    </p:spTree>
    <p:extLst>
      <p:ext uri="{BB962C8B-B14F-4D97-AF65-F5344CB8AC3E}">
        <p14:creationId xmlns:p14="http://schemas.microsoft.com/office/powerpoint/2010/main" val="46553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Rescaling changes key group </a:t>
            </a:r>
            <a:r>
              <a:rPr lang="en-US" sz="3200" dirty="0" smtClean="0"/>
              <a:t>assignment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32" y="1582183"/>
            <a:ext cx="44323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7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Keyed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ValueState</a:t>
            </a:r>
            <a:r>
              <a:rPr lang="en-US" dirty="0" smtClean="0"/>
              <a:t>&lt;T&gt;</a:t>
            </a:r>
          </a:p>
          <a:p>
            <a:r>
              <a:rPr lang="en-US" dirty="0"/>
              <a:t> </a:t>
            </a:r>
            <a:r>
              <a:rPr lang="en-US" dirty="0" err="1" smtClean="0"/>
              <a:t>ListState</a:t>
            </a:r>
            <a:r>
              <a:rPr lang="en-US" dirty="0" smtClean="0"/>
              <a:t>&lt;T&gt;</a:t>
            </a:r>
          </a:p>
          <a:p>
            <a:r>
              <a:rPr lang="en-US" dirty="0"/>
              <a:t> </a:t>
            </a:r>
            <a:r>
              <a:rPr lang="en-US" dirty="0" err="1" smtClean="0"/>
              <a:t>ReducingState</a:t>
            </a:r>
            <a:r>
              <a:rPr lang="en-US" dirty="0" smtClean="0"/>
              <a:t>&lt;T&gt;</a:t>
            </a:r>
          </a:p>
          <a:p>
            <a:r>
              <a:rPr lang="en-US" dirty="0"/>
              <a:t> </a:t>
            </a:r>
            <a:r>
              <a:rPr lang="en-US" strike="sngStrike" dirty="0" err="1" smtClean="0"/>
              <a:t>FoldingState</a:t>
            </a:r>
            <a:r>
              <a:rPr lang="en-US" dirty="0" smtClean="0"/>
              <a:t>&lt;T&gt;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AggregatingState</a:t>
            </a:r>
            <a:r>
              <a:rPr lang="en-US" dirty="0" smtClean="0"/>
              <a:t>&lt;IN, OUT&gt;</a:t>
            </a:r>
          </a:p>
        </p:txBody>
      </p:sp>
    </p:spTree>
    <p:extLst>
      <p:ext uri="{BB962C8B-B14F-4D97-AF65-F5344CB8AC3E}">
        <p14:creationId xmlns:p14="http://schemas.microsoft.com/office/powerpoint/2010/main" val="3945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Key-Partitioned State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String&gt;&gt; strings = …</a:t>
            </a:r>
            <a:b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DataStream&lt;Long&gt; lengths = strings</a:t>
            </a:r>
            <a:b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.keyBy(0)</a:t>
            </a:r>
            <a:b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.map(new MapWithCounter()); 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1200" b="1" i="0" u="none" strike="noStrike" cap="none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MapWithCounter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RichMapFunction&lt;Tuple2&lt;String, String&gt;, Long&gt; {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// state object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ValueState&lt;Long&gt; totalLengthByKey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(Configuration conf) {</a:t>
            </a:r>
            <a:b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    // obtain state object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ValueStateDescriptor&lt;Long&gt; descriptor = new ValueStateDescriptor&lt;&gt;(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"totalLengthByKey", Long.class, 0L);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totalLengthByKey = getRuntimeContext().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getState(descriptor)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(Tuple2&lt;String, String&gt; value)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long length = 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totalLengthByKey.value()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1200" b="0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fetch state for current key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long newTotalLength = length + value.f1.length();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totalLengthByKey.update(newTotalLength);   </a:t>
            </a:r>
            <a:r>
              <a:rPr lang="en" sz="1200" b="0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update state of current key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totalLengthByKey.value();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</a:p>
          <a:p>
            <a:pPr marL="0" marR="0" lvl="0" indent="0" algn="l" rtl="0">
              <a:spcBef>
                <a:spcPts val="24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 Backends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in Flink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" sz="277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sources of state in Flink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lang="en"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n-US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lang="en"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 and </a:t>
            </a: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Sinks</a:t>
            </a:r>
            <a:endParaRPr lang="en"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persisted 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checkpoints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if </a:t>
            </a:r>
            <a:r>
              <a:rPr lang="en-US" sz="259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checkpointing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enabled</a:t>
            </a:r>
            <a:endParaRPr lang="en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18"/>
              </a:spcBef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depend </a:t>
            </a: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configured State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lang="en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Backends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41497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83"/>
              <a:buFont typeface="Noto Sans Symbols"/>
              <a:buChar char="▪"/>
            </a:pPr>
            <a:r>
              <a:rPr lang="en" sz="2402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MemoryStateBackend</a:t>
            </a:r>
            <a:r>
              <a:rPr lang="en" sz="2402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(default)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34AD91"/>
              </a:buClr>
              <a:buSzPct val="101947"/>
              <a:buFont typeface="Arial"/>
              <a:buChar char="•"/>
            </a:pPr>
            <a:r>
              <a:rPr lang="en" sz="1937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is hold as objects on worker JVM heap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34AD91"/>
              </a:buClr>
              <a:buSzPct val="101947"/>
              <a:buFont typeface="Arial"/>
              <a:buChar char="•"/>
            </a:pPr>
            <a:r>
              <a:rPr lang="en" sz="1937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Checkpoints are stored on master JVM heap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34AD91"/>
              </a:buClr>
              <a:buSzPct val="101947"/>
              <a:buFont typeface="Arial"/>
              <a:buChar char="•"/>
            </a:pPr>
            <a:r>
              <a:rPr lang="en" sz="1937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Suitable for development and tiny state. Not highly-available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rgbClr val="34AD91"/>
              </a:buClr>
              <a:buSzPct val="96875"/>
              <a:buFont typeface="Arial"/>
              <a:buNone/>
            </a:pPr>
            <a:endParaRPr sz="15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83"/>
              <a:buFont typeface="Noto Sans Symbols"/>
              <a:buChar char="▪"/>
            </a:pPr>
            <a:r>
              <a:rPr lang="en" sz="2402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FsStateBackend</a:t>
            </a:r>
            <a:endParaRPr lang="en" sz="2402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hold on worker JVM heap (limited by heap size)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Checkpoints are written to a configured filesystem URI (</a:t>
            </a:r>
            <a:r>
              <a:rPr lang="en" sz="18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s3, file)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jobs with large state and/or high-availability requirements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rgbClr val="34AD91"/>
              </a:buClr>
              <a:buSzPct val="96875"/>
              <a:buFont typeface="Arial"/>
              <a:buNone/>
            </a:pPr>
            <a:endParaRPr sz="15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83"/>
              <a:buFont typeface="Noto Sans Symbols"/>
              <a:buChar char="▪"/>
            </a:pPr>
            <a:r>
              <a:rPr lang="en" sz="2402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RocksDBStateBackend</a:t>
            </a:r>
            <a:endParaRPr lang="en" sz="2402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</a:t>
            </a:r>
            <a:r>
              <a:rPr lang="en" sz="18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860" dirty="0"/>
              <a:t>e</a:t>
            </a:r>
            <a:r>
              <a:rPr lang="en" sz="186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</a:t>
            </a:r>
            <a:r>
              <a:rPr lang="en" sz="18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" sz="18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RocksDB</a:t>
            </a: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instance on worker filesystem (limited by disk size)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Checkpoints are written to a configured filesystem URI (</a:t>
            </a:r>
            <a:r>
              <a:rPr lang="en" sz="18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s3, file)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jobs with </a:t>
            </a:r>
            <a:r>
              <a:rPr lang="en" sz="186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</a:t>
            </a: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large state and/or high-availability </a:t>
            </a:r>
            <a:r>
              <a:rPr lang="en" sz="18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lang="en-US" sz="186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-US" sz="1860" dirty="0" smtClean="0"/>
              <a:t>Only backend that supports fully </a:t>
            </a:r>
            <a:r>
              <a:rPr lang="en-US" sz="1860" dirty="0" err="1" smtClean="0"/>
              <a:t>async</a:t>
            </a:r>
            <a:r>
              <a:rPr lang="en-US" sz="1860" dirty="0" smtClean="0"/>
              <a:t> state snapshots</a:t>
            </a:r>
            <a:endParaRPr lang="en" sz="18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48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Backend Configuration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of default state backend in </a:t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./conf/flink-conf.yaml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backend configuration in job</a:t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env.setStateBackend(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new FsStateBackend(</a:t>
            </a:r>
            <a:b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"hdfs://namenode:40010/flink/checkpoints”</a:t>
            </a:r>
            <a:b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the docs for details</a:t>
            </a:r>
          </a:p>
          <a:p>
            <a:pPr marL="400050" marR="0" lvl="2" indent="-6350" algn="l" rtl="0">
              <a:lnSpc>
                <a:spcPct val="90000"/>
              </a:lnSpc>
              <a:spcBef>
                <a:spcPts val="360"/>
              </a:spcBef>
              <a:buClr>
                <a:srgbClr val="34AD92"/>
              </a:buClr>
              <a:buSzPct val="25000"/>
              <a:buFont typeface="Arial"/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https://ci.apache.org/projects/flink/flink-docs-release-1.2/dev/state_backends.html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Savepoints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Savepoints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57200" y="1329071"/>
            <a:ext cx="8229600" cy="4797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lnSpc>
                <a:spcPct val="90000"/>
              </a:lnSpc>
              <a:spcBef>
                <a:spcPts val="0"/>
              </a:spcBef>
              <a:buSzPct val="99107"/>
            </a:pPr>
            <a:r>
              <a:rPr lang="en-US" sz="2000" dirty="0"/>
              <a:t>A "Checkpoint" is a globally consistent point-in-time snapshot of </a:t>
            </a:r>
            <a:r>
              <a:rPr lang="en-US" sz="2000" dirty="0" smtClean="0"/>
              <a:t>a streaming application </a:t>
            </a:r>
            <a:r>
              <a:rPr lang="en-US" sz="2000" i="1" dirty="0" smtClean="0"/>
              <a:t>(</a:t>
            </a:r>
            <a:r>
              <a:rPr lang="en-US" sz="2000" i="1" dirty="0"/>
              <a:t>point in stream, state)</a:t>
            </a:r>
            <a:endParaRPr lang="en-US" sz="2000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endParaRPr lang="en-US" sz="20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" sz="2000" b="0" i="0" u="none" strike="noStrike" cap="none" dirty="0" smtClean="0">
                <a:solidFill>
                  <a:schemeClr val="dk1"/>
                </a:solidFill>
                <a:sym typeface="Calibri"/>
              </a:rPr>
              <a:t>Savepoints </a:t>
            </a: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are user-triggered, retained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sym typeface="Calibri"/>
              </a:rPr>
              <a:t>checkpoints</a:t>
            </a:r>
            <a:endParaRPr lang="en"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-US" sz="2000" dirty="0" smtClean="0"/>
              <a:t>Applications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sym typeface="Calibri"/>
              </a:rPr>
              <a:t>can </a:t>
            </a: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be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re-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sym typeface="Calibri"/>
              </a:rPr>
              <a:t>started </a:t>
            </a: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from </a:t>
            </a:r>
            <a:r>
              <a:rPr lang="en" sz="2000" b="0" i="0" u="none" strike="noStrike" cap="none" dirty="0" err="1" smtClean="0">
                <a:solidFill>
                  <a:schemeClr val="dk1"/>
                </a:solidFill>
                <a:sym typeface="Calibri"/>
              </a:rPr>
              <a:t>savepoint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s</a:t>
            </a:r>
            <a:endParaRPr lang="en"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Savepoints are useful for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Application updates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Updating a Flink version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Maintenance &amp; migration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A/B testing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000" b="0" i="0" u="none" strike="noStrike" cap="none" dirty="0" smtClean="0">
                <a:solidFill>
                  <a:schemeClr val="dk1"/>
                </a:solidFill>
                <a:sym typeface="Calibri"/>
              </a:rPr>
              <a:t>Rescaling</a:t>
            </a:r>
            <a:endParaRPr lang="en-US" sz="20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indent="-285750">
              <a:lnSpc>
                <a:spcPct val="90000"/>
              </a:lnSpc>
              <a:spcBef>
                <a:spcPts val="481"/>
              </a:spcBef>
              <a:buSzPct val="100208"/>
              <a:buFont typeface="Arial"/>
              <a:buChar char="•"/>
            </a:pPr>
            <a:endParaRPr lang="en-US" sz="2000" dirty="0" smtClean="0"/>
          </a:p>
          <a:p>
            <a:pPr indent="-285750">
              <a:lnSpc>
                <a:spcPct val="90000"/>
              </a:lnSpc>
              <a:spcBef>
                <a:spcPts val="481"/>
              </a:spcBef>
              <a:buSzPct val="100208"/>
              <a:buFont typeface="Arial"/>
              <a:buChar char="•"/>
            </a:pPr>
            <a:r>
              <a:rPr lang="en-US" sz="2000" dirty="0" smtClean="0"/>
              <a:t>Currently, </a:t>
            </a:r>
            <a:r>
              <a:rPr lang="en-US" sz="2000" dirty="0" err="1" smtClean="0"/>
              <a:t>Flink</a:t>
            </a:r>
            <a:r>
              <a:rPr lang="en-US" sz="2000" dirty="0" smtClean="0"/>
              <a:t> can only restore to the same state backend that created the </a:t>
            </a:r>
            <a:r>
              <a:rPr lang="en-US" sz="2000" dirty="0" err="1" smtClean="0"/>
              <a:t>savepoint</a:t>
            </a: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buClr>
                <a:srgbClr val="34AD91"/>
              </a:buClr>
              <a:buSzPct val="100208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421000" cy="465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</a:p>
          <a:p>
            <a:pPr marL="742950" marR="0" lvl="1" indent="-285750" algn="l" rtl="0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 dirty="0">
                <a:solidFill>
                  <a:schemeClr val="hlink"/>
                </a:solidFill>
                <a:hlinkClick r:id="rId3"/>
              </a:rPr>
              <a:t>https://ci.apache.org/projects/flink/flink-docs-release-1.2/internals/stream_checkpointing.html</a:t>
            </a:r>
          </a:p>
          <a:p>
            <a:pPr marL="742950" marR="0" lvl="1" indent="-285750" algn="l" rtl="0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 dirty="0">
                <a:solidFill>
                  <a:schemeClr val="hlink"/>
                </a:solidFill>
                <a:hlinkClick r:id="rId4"/>
              </a:rPr>
              <a:t>https://</a:t>
            </a:r>
            <a:r>
              <a:rPr lang="en" sz="1500" u="sng" dirty="0" smtClean="0">
                <a:solidFill>
                  <a:schemeClr val="hlink"/>
                </a:solidFill>
                <a:hlinkClick r:id="rId4"/>
              </a:rPr>
              <a:t>ci.apache.org/projects/flink/flink-docs-release-1.2/dev/</a:t>
            </a:r>
            <a:r>
              <a:rPr lang="en-US" sz="1500" u="sng" dirty="0" smtClean="0">
                <a:solidFill>
                  <a:schemeClr val="hlink"/>
                </a:solidFill>
                <a:hlinkClick r:id="rId4"/>
              </a:rPr>
              <a:t>stream/</a:t>
            </a:r>
            <a:r>
              <a:rPr lang="en" sz="1500" u="sng" dirty="0" smtClean="0">
                <a:solidFill>
                  <a:schemeClr val="hlink"/>
                </a:solidFill>
                <a:hlinkClick r:id="rId4"/>
              </a:rPr>
              <a:t>state.html</a:t>
            </a:r>
            <a:endParaRPr lang="en" sz="1500" u="sng" dirty="0">
              <a:solidFill>
                <a:schemeClr val="hlink"/>
              </a:solidFill>
              <a:hlinkClick r:id="rId4"/>
            </a:endParaRPr>
          </a:p>
          <a:p>
            <a:pPr marL="742950" marR="0" lvl="1" indent="-285750" algn="l" rtl="0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 dirty="0">
                <a:solidFill>
                  <a:schemeClr val="hlink"/>
                </a:solidFill>
                <a:hlinkClick r:id="rId5"/>
              </a:rPr>
              <a:t>https://ci.apache.org/projects/flink/flink-docs-release-1.2/setup/fault_tolerance.html</a:t>
            </a:r>
          </a:p>
          <a:p>
            <a:pPr marL="742950" marR="0" lvl="1" indent="-285750" algn="l" rtl="0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 dirty="0">
                <a:solidFill>
                  <a:schemeClr val="hlink"/>
                </a:solidFill>
                <a:hlinkClick r:id="rId6"/>
              </a:rPr>
              <a:t>https://ci.apache.org/projects/flink/flink-docs-release-1.2/setup/savepoints.html</a:t>
            </a:r>
          </a:p>
          <a:p>
            <a:pPr marL="742950" marR="0" lvl="1" indent="-285750" algn="l" rtl="0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 dirty="0">
                <a:solidFill>
                  <a:schemeClr val="hlink"/>
                </a:solidFill>
                <a:hlinkClick r:id="rId7"/>
              </a:rPr>
              <a:t>https://ci.apache.org/projects/flink/flink-docs-release-1.2/setup/cli.html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 posts</a:t>
            </a:r>
          </a:p>
          <a:p>
            <a:pPr marL="742950" marR="0" lvl="1" indent="-285750" algn="l" rtl="0">
              <a:spcBef>
                <a:spcPts val="28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4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http://data-artisans.com/how-apache-flink-enables-new-streaming-applications/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Checkpointing in Flink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Asynchronous Barrier Snapshotting</a:t>
            </a:r>
          </a:p>
          <a:p>
            <a:pPr marL="800820" marR="0" lvl="1" indent="-3436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 barriers are inserted into the stream and flow through the graph along with the data</a:t>
            </a:r>
          </a:p>
          <a:p>
            <a:pPr marL="800820" marR="0" lvl="1" indent="-3436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avoids a "global pause" during checkpointing</a:t>
            </a:r>
          </a:p>
          <a:p>
            <a:pPr marL="800820" marR="0" lvl="1" indent="-3436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None/>
            </a:pPr>
            <a:endParaRPr sz="2035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 barriers cause ...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replayable sources to checkpoint their offsets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 to checkpoint their state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sinks to commit open transactions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None/>
            </a:pPr>
            <a:endParaRPr sz="2035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4622" marR="0" lvl="0" indent="-353822" algn="l" rtl="0">
              <a:lnSpc>
                <a:spcPct val="90000"/>
              </a:lnSpc>
              <a:spcBef>
                <a:spcPts val="518"/>
              </a:spcBef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 is rolled back to the latest completed checkpoint in case of a failure.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 Barriers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Shape 186" descr="stream_barrier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832" y="1910210"/>
            <a:ext cx="6920075" cy="251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Barrier Snapshotting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Shape 193" descr="Screen Shot 2016-09-08 at 17.44.46 .png"/>
          <p:cNvPicPr preferRelativeResize="0"/>
          <p:nvPr/>
        </p:nvPicPr>
        <p:blipFill rotWithShape="1">
          <a:blip r:embed="rId3">
            <a:alphaModFix/>
          </a:blip>
          <a:srcRect t="2878" r="50425"/>
          <a:stretch/>
        </p:blipFill>
        <p:spPr>
          <a:xfrm>
            <a:off x="457200" y="1463488"/>
            <a:ext cx="6346658" cy="233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 descr="Screen Shot 2016-09-08 at 17.44.46 .png"/>
          <p:cNvPicPr preferRelativeResize="0"/>
          <p:nvPr/>
        </p:nvPicPr>
        <p:blipFill rotWithShape="1">
          <a:blip r:embed="rId3">
            <a:alphaModFix/>
          </a:blip>
          <a:srcRect l="50107" t="2771"/>
          <a:stretch/>
        </p:blipFill>
        <p:spPr>
          <a:xfrm>
            <a:off x="2245525" y="4062442"/>
            <a:ext cx="6441274" cy="236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Enabling Checkpointing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99918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Checkpointing is disabled by default.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checkpointing with exactly once consistency:</a:t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checkpoint every 5 seconds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env.enableCheckpointing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(5000)</a:t>
            </a: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at least once consistency (for lower latency):</a:t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env.getCheckpointConfig()</a:t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.setCheckpointingMode</a:t>
            </a:r>
            <a:r>
              <a:rPr lang="en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CheckpointingMode.</a:t>
            </a:r>
            <a:r>
              <a:rPr lang="en" sz="16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AT_LEAST_ONCE</a:t>
            </a:r>
            <a:r>
              <a:rPr lang="en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342900" marR="0" lvl="0" indent="-342900" algn="l" rtl="0">
              <a:spcBef>
                <a:spcPts val="200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applications perform well with a few seconds checkpointing interval.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Restart Strategies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66"/>
              <a:buFont typeface="Noto Sans Symbols"/>
              <a:buChar char="▪"/>
            </a:pPr>
            <a:r>
              <a:rPr lang="en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often and fast does a job try to restart?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101111"/>
              <a:buFont typeface="Arial"/>
              <a:buNone/>
            </a:pPr>
            <a:endParaRPr sz="18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34AD91"/>
              </a:buClr>
              <a:buSzPct val="99166"/>
              <a:buFont typeface="Noto Sans Symbols"/>
              <a:buChar char="▪"/>
            </a:pPr>
            <a:r>
              <a:rPr lang="en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strategies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lang="en" sz="20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restart (default)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lang="en" sz="20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delay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lang="en" sz="20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rate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endParaRPr sz="182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Fixed Delay restart strategy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env.setRestartStrategy(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RestartStrategies.fixedDelayRestart(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3,                            </a:t>
            </a:r>
            <a:r>
              <a:rPr lang="en" sz="161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no of restart attempts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Time.of(10, TimeUnit.SECONDS) </a:t>
            </a:r>
            <a:r>
              <a:rPr lang="en" sz="161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restart interval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101111"/>
              <a:buFont typeface="Noto Sans Symbols"/>
              <a:buNone/>
            </a:pPr>
            <a:endParaRPr sz="18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76"/>
              </a:spcBef>
              <a:buClr>
                <a:srgbClr val="34AD91"/>
              </a:buClr>
              <a:buSzPct val="99166"/>
              <a:buFont typeface="Noto Sans Symbols"/>
              <a:buChar char="▪"/>
            </a:pPr>
            <a:r>
              <a:rPr lang="en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the docs for details</a:t>
            </a:r>
            <a:br>
              <a:rPr lang="en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60" u="sng">
                <a:solidFill>
                  <a:schemeClr val="hlink"/>
                </a:solidFill>
                <a:hlinkClick r:id="rId3"/>
              </a:rPr>
              <a:t>https://ci.apache.org/projects/flink/flink-docs-release-1.2/setup/fault_tolerance.html#restart-strategies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dirty="0" smtClean="0"/>
              <a:t>Working with </a:t>
            </a:r>
            <a:r>
              <a:rPr lang="en" sz="4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r>
              <a:rPr lang="en" sz="4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4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4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Stateful Functions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881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Noto Sans Symbols"/>
              <a:buChar char="▪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DataStream functions can be stateful</a:t>
            </a:r>
          </a:p>
          <a:p>
            <a:pPr lvl="1" indent="-285750">
              <a:spcBef>
                <a:spcPts val="444"/>
              </a:spcBef>
              <a:buSzPct val="100909"/>
            </a:pPr>
            <a:r>
              <a:rPr lang="en-US" sz="2220" dirty="0" err="1" smtClean="0"/>
              <a:t>Flink</a:t>
            </a:r>
            <a:r>
              <a:rPr lang="en-US" sz="2220" dirty="0" smtClean="0"/>
              <a:t> manages state so that it can be redistributed/rescaled</a:t>
            </a:r>
            <a:endParaRPr lang="en" sz="2220" dirty="0"/>
          </a:p>
          <a:p>
            <a:pPr marL="742950" marR="0" lvl="1" indent="-28575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Char char="•"/>
            </a:pPr>
            <a:r>
              <a:rPr lang="en" sz="22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</a:t>
            </a:r>
            <a:r>
              <a:rPr lang="en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checkpointed and restored in case of a failure </a:t>
            </a:r>
            <a:br>
              <a:rPr lang="en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checkpointing is enabled</a:t>
            </a:r>
            <a:r>
              <a:rPr lang="en" sz="22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Arial"/>
              <a:buNone/>
            </a:pPr>
            <a:endParaRPr sz="129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Noto Sans Symbols"/>
              <a:buChar char="▪"/>
            </a:pPr>
            <a:endParaRPr lang="en-US" sz="2405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Noto Sans Symbols"/>
              <a:buChar char="▪"/>
            </a:pPr>
            <a:r>
              <a:rPr lang="en" sz="2405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manages</a:t>
            </a: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 of state</a:t>
            </a: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481"/>
              </a:spcBef>
              <a:buSzPct val="100208"/>
              <a:buFont typeface="Noto Sans Symbols"/>
              <a:buChar char="▪"/>
            </a:pPr>
            <a:r>
              <a:rPr lang="en-US" sz="2005" dirty="0" smtClean="0"/>
              <a:t>O</a:t>
            </a:r>
            <a:r>
              <a:rPr lang="en-US" sz="20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perator (non-keyed) </a:t>
            </a:r>
            <a:r>
              <a:rPr lang="en-US" sz="2005" dirty="0"/>
              <a:t>s</a:t>
            </a:r>
            <a:r>
              <a:rPr lang="en" sz="20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tate</a:t>
            </a:r>
            <a:endParaRPr sz="20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481"/>
              </a:spcBef>
              <a:buSzPct val="100208"/>
              <a:buFont typeface="Noto Sans Symbols"/>
              <a:buChar char="▪"/>
            </a:pPr>
            <a:r>
              <a:rPr lang="en" sz="2005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2005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r>
              <a:rPr lang="en-US" sz="2005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" sz="2005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tate</a:t>
            </a:r>
            <a:endParaRPr lang="en-US" sz="2005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481"/>
              </a:spcBef>
              <a:buSzPct val="100208"/>
              <a:buFont typeface="Noto Sans Symbols"/>
              <a:buChar char="▪"/>
            </a:pPr>
            <a:endParaRPr lang="en-US" sz="2005" dirty="0">
              <a:solidFill>
                <a:srgbClr val="000000"/>
              </a:solidFill>
            </a:endParaRPr>
          </a:p>
          <a:p>
            <a:pPr indent="-342900">
              <a:spcBef>
                <a:spcPts val="481"/>
              </a:spcBef>
              <a:buSzPct val="100208"/>
            </a:pPr>
            <a:r>
              <a:rPr lang="en-US" sz="2405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-US" sz="2405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supports rescaling the state it manages</a:t>
            </a:r>
            <a:endParaRPr lang="en"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661</Words>
  <Application>Microsoft Macintosh PowerPoint</Application>
  <PresentationFormat>On-screen Show (4:3)</PresentationFormat>
  <Paragraphs>185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Avenir</vt:lpstr>
      <vt:lpstr>Avenir Next</vt:lpstr>
      <vt:lpstr>Calibri</vt:lpstr>
      <vt:lpstr>Consolas</vt:lpstr>
      <vt:lpstr>Menlo</vt:lpstr>
      <vt:lpstr>Noto Sans Symbols</vt:lpstr>
      <vt:lpstr>Wingdings</vt:lpstr>
      <vt:lpstr>Arial</vt:lpstr>
      <vt:lpstr>simple-light-2</vt:lpstr>
      <vt:lpstr>1_Office Theme</vt:lpstr>
      <vt:lpstr>PowerPoint Presentation</vt:lpstr>
      <vt:lpstr>Checkpoints</vt:lpstr>
      <vt:lpstr>Checkpointing in Flink</vt:lpstr>
      <vt:lpstr>Checkpoint Barriers</vt:lpstr>
      <vt:lpstr>Asynchronous Barrier Snapshotting</vt:lpstr>
      <vt:lpstr>Enabling Checkpointing</vt:lpstr>
      <vt:lpstr>Restart Strategies</vt:lpstr>
      <vt:lpstr>Working with State </vt:lpstr>
      <vt:lpstr>Stateful Functions</vt:lpstr>
      <vt:lpstr>Operator vs Keyed State</vt:lpstr>
      <vt:lpstr>Repartitioning Operator State</vt:lpstr>
      <vt:lpstr>Scaling out</vt:lpstr>
      <vt:lpstr>Repartitioning Keyed State</vt:lpstr>
      <vt:lpstr>Rescaling changes key group assignment</vt:lpstr>
      <vt:lpstr>Types of Keyed State</vt:lpstr>
      <vt:lpstr>Using Key-Partitioned State</vt:lpstr>
      <vt:lpstr>State Backends</vt:lpstr>
      <vt:lpstr>State in Flink</vt:lpstr>
      <vt:lpstr>State Backends</vt:lpstr>
      <vt:lpstr>State Backend Configuration</vt:lpstr>
      <vt:lpstr>Savepoints</vt:lpstr>
      <vt:lpstr>Savepoints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22</cp:revision>
  <dcterms:modified xsi:type="dcterms:W3CDTF">2017-03-19T14:52:43Z</dcterms:modified>
</cp:coreProperties>
</file>