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7" r:id="rId2"/>
    <p:sldId id="566" r:id="rId3"/>
    <p:sldId id="567" r:id="rId4"/>
    <p:sldId id="568" r:id="rId5"/>
    <p:sldId id="569" r:id="rId6"/>
    <p:sldId id="570" r:id="rId7"/>
    <p:sldId id="571" r:id="rId8"/>
    <p:sldId id="507" r:id="rId9"/>
    <p:sldId id="540" r:id="rId10"/>
    <p:sldId id="543" r:id="rId11"/>
    <p:sldId id="544" r:id="rId12"/>
    <p:sldId id="541" r:id="rId13"/>
    <p:sldId id="542" r:id="rId14"/>
    <p:sldId id="549" r:id="rId15"/>
    <p:sldId id="553" r:id="rId16"/>
    <p:sldId id="554" r:id="rId17"/>
    <p:sldId id="555" r:id="rId18"/>
    <p:sldId id="556" r:id="rId19"/>
    <p:sldId id="557" r:id="rId20"/>
    <p:sldId id="558" r:id="rId21"/>
    <p:sldId id="560" r:id="rId22"/>
    <p:sldId id="559" r:id="rId23"/>
    <p:sldId id="419" r:id="rId24"/>
    <p:sldId id="509" r:id="rId25"/>
    <p:sldId id="515" r:id="rId26"/>
    <p:sldId id="514" r:id="rId27"/>
    <p:sldId id="511" r:id="rId28"/>
    <p:sldId id="518" r:id="rId29"/>
    <p:sldId id="525" r:id="rId30"/>
    <p:sldId id="561" r:id="rId31"/>
    <p:sldId id="562" r:id="rId32"/>
    <p:sldId id="563" r:id="rId33"/>
    <p:sldId id="530" r:id="rId34"/>
    <p:sldId id="564" r:id="rId35"/>
    <p:sldId id="565" r:id="rId36"/>
    <p:sldId id="470" r:id="rId3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D91"/>
    <a:srgbClr val="6AC799"/>
    <a:srgbClr val="FFDE55"/>
    <a:srgbClr val="FF366E"/>
    <a:srgbClr val="CB0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69"/>
    <p:restoredTop sz="79866" autoAdjust="0"/>
  </p:normalViewPr>
  <p:slideViewPr>
    <p:cSldViewPr snapToGrid="0" snapToObjects="1">
      <p:cViewPr>
        <p:scale>
          <a:sx n="125" d="100"/>
          <a:sy n="125" d="100"/>
        </p:scale>
        <p:origin x="632" y="2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40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E3EEF-CF29-294A-B43E-4DE3A796E3BD}" type="datetimeFigureOut">
              <a:rPr lang="en-US" smtClean="0"/>
              <a:t>9/9/17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D36AF-0367-E342-BACD-20197F8B5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58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AA1DE-3765-3044-AB90-069FFF0A4626}" type="datetimeFigureOut">
              <a:rPr lang="en-US" smtClean="0"/>
              <a:t>9/9/17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3988F-957D-0140-8C45-20C24846B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70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 everyone and</a:t>
            </a:r>
            <a:r>
              <a:rPr lang="en-US" baseline="0" dirty="0" smtClean="0"/>
              <a:t> thanks for coming!</a:t>
            </a:r>
          </a:p>
          <a:p>
            <a:endParaRPr lang="en-US" baseline="0" dirty="0" smtClean="0"/>
          </a:p>
          <a:p>
            <a:r>
              <a:rPr lang="en-US" dirty="0" smtClean="0"/>
              <a:t>My</a:t>
            </a:r>
            <a:r>
              <a:rPr lang="en-US" baseline="0" dirty="0" smtClean="0"/>
              <a:t> name is Kostas Kloudas and I am here to talk to you about </a:t>
            </a:r>
            <a:r>
              <a:rPr lang="en-US" baseline="0" dirty="0" err="1" smtClean="0"/>
              <a:t>FlinkCEP</a:t>
            </a:r>
            <a:r>
              <a:rPr lang="en-US" baseline="0" dirty="0" smtClean="0"/>
              <a:t>, a library for complex event processing built atop Apache </a:t>
            </a:r>
            <a:r>
              <a:rPr lang="en-US" baseline="0" dirty="0" err="1" smtClean="0"/>
              <a:t>Flink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93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complex pattern, is composed of individual patterns, or simply patterns, which search for a specific type of event. In our case, we have two individual patterns, one searching for rectangles and another searching for triangles.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95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These individual</a:t>
            </a:r>
            <a:r>
              <a:rPr lang="en-US" baseline="0" dirty="0" smtClean="0"/>
              <a:t> patterns are combined into a complex one by specifying the contiguity condition between them. We will come back to this later, but in a nutshell, contiguity describes </a:t>
            </a:r>
            <a:r>
              <a:rPr lang="en-US" sz="2400" i="1" dirty="0" smtClean="0"/>
              <a:t>how to select relevant events </a:t>
            </a:r>
            <a:r>
              <a:rPr lang="en-US" sz="2400" dirty="0" smtClean="0"/>
              <a:t>given an input mixing relevant and irrelevant events. In our example, we say that the triangle should strictly</a:t>
            </a:r>
            <a:r>
              <a:rPr lang="en-US" sz="2400" baseline="0" dirty="0" smtClean="0"/>
              <a:t> follow the rectangle.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kern="1200" baseline="0" dirty="0" smtClean="0">
              <a:solidFill>
                <a:schemeClr val="tx1"/>
              </a:solidFill>
              <a:latin typeface="+mn-lt"/>
              <a:ea typeface="Andale Mono" charset="0"/>
              <a:cs typeface="Andale Mono" charset="0"/>
            </a:endParaRP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1200" baseline="0" dirty="0" smtClean="0">
                <a:solidFill>
                  <a:schemeClr val="tx1"/>
                </a:solidFill>
                <a:latin typeface="+mn-lt"/>
                <a:ea typeface="Andale Mono" charset="0"/>
                <a:cs typeface="Andale Mono" charset="0"/>
              </a:rPr>
              <a:t>Given that complex patterns are composed of individual patterns, we start by describing them first, before showing how to combine them together.</a:t>
            </a:r>
            <a:endParaRPr lang="en-US" sz="2400" kern="1200" dirty="0" smtClean="0">
              <a:solidFill>
                <a:schemeClr val="tx1"/>
              </a:solidFill>
              <a:latin typeface="+mn-lt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2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Individual</a:t>
            </a:r>
            <a:r>
              <a:rPr lang="en-US" baseline="0" dirty="0" smtClean="0"/>
              <a:t> Patterns must have a unique name and for each one of them we can define a condition based on which it accepts relevant events.</a:t>
            </a:r>
          </a:p>
          <a:p>
            <a:r>
              <a:rPr lang="en-US" baseline="0" dirty="0" smtClean="0"/>
              <a:t>This condition can depend on properties of the event itself, in which case it is a SIMPLE condition, or on properties or statistics over a </a:t>
            </a:r>
            <a:r>
              <a:rPr lang="en-US" baseline="0" dirty="0" err="1" smtClean="0"/>
              <a:t>sunbset</a:t>
            </a:r>
            <a:r>
              <a:rPr lang="en-US" baseline="0" dirty="0" smtClean="0"/>
              <a:t> of previously accepted events, in </a:t>
            </a:r>
            <a:r>
              <a:rPr lang="en-US" baseline="0" dirty="0" err="1" smtClean="0"/>
              <a:t>whuch</a:t>
            </a:r>
            <a:r>
              <a:rPr lang="en-US" baseline="0" dirty="0" smtClean="0"/>
              <a:t> case it is an Iterative Condition.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addition to the condition, a pattern can also have q</a:t>
            </a:r>
            <a:r>
              <a:rPr lang="en-US" dirty="0" smtClean="0"/>
              <a:t>uantifiers. By default,</a:t>
            </a:r>
            <a:r>
              <a:rPr lang="en-US" baseline="0" dirty="0" smtClean="0"/>
              <a:t> when an individual pattern appears in a complex pattern, </a:t>
            </a:r>
            <a:r>
              <a:rPr lang="en-US" baseline="0" dirty="0" err="1" smtClean="0"/>
              <a:t>FlinkCEP</a:t>
            </a:r>
            <a:r>
              <a:rPr lang="en-US" baseline="0" dirty="0" smtClean="0"/>
              <a:t> expects the described type of event to appear exactly once, in order to have a match. This is a singleton pattern. In our case, we expect exactly one rectangle, followed by exactly one triangle. </a:t>
            </a:r>
            <a:r>
              <a:rPr lang="en-US" baseline="0" dirty="0" err="1" smtClean="0"/>
              <a:t>FlinkCEP</a:t>
            </a:r>
            <a:r>
              <a:rPr lang="en-US" baseline="0" dirty="0" smtClean="0"/>
              <a:t> also supports quantifiers. These are </a:t>
            </a:r>
            <a:r>
              <a:rPr lang="en-US" baseline="0" dirty="0" err="1" smtClean="0"/>
              <a:t>oneOrMore</a:t>
            </a:r>
            <a:r>
              <a:rPr lang="en-US" baseline="0" dirty="0" smtClean="0"/>
              <a:t>() for </a:t>
            </a:r>
            <a:r>
              <a:rPr lang="en-US" baseline="0" dirty="0" err="1" smtClean="0"/>
              <a:t>usecases</a:t>
            </a:r>
            <a:r>
              <a:rPr lang="en-US" baseline="0" dirty="0" smtClean="0"/>
              <a:t> where a specific type of event is expected “at-least once”, times() when we want it to appear a specified amount of times, and optional() if the event is optional.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above are the possibilities offered when defining individual Patterns. These patterns can be combined into complex patterns (slide)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11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...by specifying</a:t>
            </a:r>
            <a:r>
              <a:rPr lang="en-US" baseline="0" dirty="0" smtClean="0"/>
              <a:t> the “contiguity conditions” between individual patterns, and, potentially a time constraint using the within() clause. The time constraint allows you to express </a:t>
            </a:r>
            <a:r>
              <a:rPr lang="en-US" baseline="0" dirty="0" err="1" smtClean="0"/>
              <a:t>usecases</a:t>
            </a:r>
            <a:r>
              <a:rPr lang="en-US" baseline="0" dirty="0" smtClean="0"/>
              <a:t> where, for example, “I want all my event to happen within 24h”. </a:t>
            </a:r>
          </a:p>
          <a:p>
            <a:r>
              <a:rPr lang="en-US" dirty="0" smtClean="0"/>
              <a:t>To</a:t>
            </a:r>
            <a:r>
              <a:rPr lang="en-US" baseline="0" dirty="0" smtClean="0"/>
              <a:t> understand contiguity, let’s take our pattern as shown on the left-hand side, and our previous input... (slide)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53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01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Previously we only accepted </a:t>
            </a:r>
            <a:r>
              <a:rPr lang="en-US" baseline="0" dirty="0" smtClean="0"/>
              <a:t>event sequences where the triangle </a:t>
            </a:r>
            <a:r>
              <a:rPr lang="en-US" b="1" baseline="0" dirty="0" smtClean="0"/>
              <a:t>strictly followed </a:t>
            </a:r>
            <a:r>
              <a:rPr lang="en-US" b="0" baseline="0" dirty="0" smtClean="0"/>
              <a:t>the rectangle without any non-matching events in-between. This is the first form of supported contiguity, called </a:t>
            </a:r>
            <a:r>
              <a:rPr lang="en-US" b="1" baseline="0" dirty="0" smtClean="0"/>
              <a:t>STRICT CONTIGUITY. </a:t>
            </a:r>
            <a:r>
              <a:rPr lang="en-US" b="0" baseline="0" dirty="0" err="1" smtClean="0"/>
              <a:t>FlinkCEP</a:t>
            </a:r>
            <a:r>
              <a:rPr lang="en-US" b="0" baseline="0" dirty="0" smtClean="0"/>
              <a:t> supports 2 more modes, namely </a:t>
            </a:r>
            <a:r>
              <a:rPr lang="en-US" b="1" baseline="0" dirty="0" smtClean="0"/>
              <a:t>RELAXED</a:t>
            </a:r>
            <a:r>
              <a:rPr lang="en-US" b="0" baseline="0" dirty="0" smtClean="0"/>
              <a:t> and </a:t>
            </a:r>
            <a:r>
              <a:rPr lang="en-US" b="1" baseline="0" dirty="0" smtClean="0"/>
              <a:t>NON-DETERMINISTIC RELAXED </a:t>
            </a:r>
            <a:r>
              <a:rPr lang="en-US" b="0" baseline="0" dirty="0" smtClean="0"/>
              <a:t>contiguity.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52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understand</a:t>
            </a:r>
            <a:r>
              <a:rPr lang="en-US" baseline="0" dirty="0" smtClean="0"/>
              <a:t> relaxed contiguity, let’s focus on the green highlighted sequence in the input box. W</a:t>
            </a:r>
            <a:r>
              <a:rPr lang="en-US" dirty="0" smtClean="0"/>
              <a:t>e </a:t>
            </a:r>
            <a:r>
              <a:rPr lang="en-US" baseline="0" dirty="0" smtClean="0"/>
              <a:t>see that with strict contiguity, this sequence is rejected, because between the green rectangle and triangle there is a circle. In many use-cases, we want the non-matching events to simply be ignored, without invalidating previous partial matches. EXAMPLE user interaction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66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</a:t>
            </a:r>
            <a:r>
              <a:rPr lang="en-US" baseline="0" dirty="0" smtClean="0"/>
              <a:t> these use-cases, </a:t>
            </a:r>
            <a:r>
              <a:rPr lang="en-US" baseline="0" dirty="0" err="1" smtClean="0"/>
              <a:t>FlinkCEP</a:t>
            </a:r>
            <a:r>
              <a:rPr lang="en-US" baseline="0" dirty="0" smtClean="0"/>
              <a:t> also supports Relaxed Continuity</a:t>
            </a:r>
            <a:r>
              <a:rPr lang="en-US" dirty="0" smtClean="0"/>
              <a:t>, where</a:t>
            </a:r>
            <a:r>
              <a:rPr lang="en-US" baseline="0" dirty="0" smtClean="0"/>
              <a:t> </a:t>
            </a:r>
            <a:r>
              <a:rPr lang="en-US" sz="1200" dirty="0" smtClean="0"/>
              <a:t>non-matching events are simply ignored</a:t>
            </a:r>
            <a:r>
              <a:rPr lang="en-US" baseline="0" dirty="0" smtClean="0"/>
              <a:t>. EXAMPLE user interaction</a:t>
            </a:r>
            <a:endParaRPr lang="en-US" b="1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16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Finally, </a:t>
            </a:r>
            <a:r>
              <a:rPr lang="en-US" b="0" baseline="0" dirty="0" smtClean="0"/>
              <a:t>non-deterministic relaxed contiguity further relaxes contiguity by allowing </a:t>
            </a:r>
            <a:r>
              <a:rPr lang="en-US" dirty="0" smtClean="0"/>
              <a:t>non-deterministic actions on relevant events. To illustrate</a:t>
            </a:r>
            <a:r>
              <a:rPr lang="en-US" baseline="0" dirty="0" smtClean="0"/>
              <a:t> this, let’s focus on the new highlighted green sequence in the input box. For this, we see that only the sequence containing the rectangle and the first triangle was accepted (slide)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891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In some</a:t>
            </a:r>
            <a:r>
              <a:rPr lang="en-US" b="0" baseline="0" dirty="0" smtClean="0"/>
              <a:t> cases, we want this pair to be accepted, but also to have a match containing the rectangle and the second triangle. For these cases, we have the non-deterministic relaxed continuity. (slide)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82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 without further </a:t>
            </a:r>
            <a:r>
              <a:rPr lang="en-US" baseline="0" dirty="0" err="1" smtClean="0"/>
              <a:t>adue</a:t>
            </a:r>
            <a:r>
              <a:rPr lang="en-US" baseline="0" dirty="0" smtClean="0"/>
              <a:t>, let’s start by seeing what is CEP or Complex Event Processing?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73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41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Finally, </a:t>
            </a:r>
            <a:r>
              <a:rPr lang="en-US" sz="1200" dirty="0" smtClean="0">
                <a:ea typeface="Avenir Next" charset="0"/>
                <a:cs typeface="Avenir Next" charset="0"/>
              </a:rPr>
              <a:t>for cases where an event should invalidate a match, </a:t>
            </a:r>
            <a:r>
              <a:rPr lang="en-US" sz="1200" dirty="0" err="1" smtClean="0">
                <a:ea typeface="Avenir Next" charset="0"/>
                <a:cs typeface="Avenir Next" charset="0"/>
              </a:rPr>
              <a:t>FlinkCEP</a:t>
            </a:r>
            <a:r>
              <a:rPr lang="en-US" sz="1200" dirty="0" smtClean="0">
                <a:ea typeface="Avenir Next" charset="0"/>
                <a:cs typeface="Avenir Next" charset="0"/>
              </a:rPr>
              <a:t> also support</a:t>
            </a:r>
            <a:r>
              <a:rPr lang="en-US" sz="1200" baseline="0" dirty="0" smtClean="0">
                <a:ea typeface="Avenir Next" charset="0"/>
                <a:cs typeface="Avenir Next" charset="0"/>
              </a:rPr>
              <a:t>s NOT patterns. More on this in the documentation. NOT patterns allow to express </a:t>
            </a:r>
            <a:r>
              <a:rPr lang="en-US" sz="1200" baseline="0" dirty="0" err="1" smtClean="0">
                <a:ea typeface="Avenir Next" charset="0"/>
                <a:cs typeface="Avenir Next" charset="0"/>
              </a:rPr>
              <a:t>usecases</a:t>
            </a:r>
            <a:r>
              <a:rPr lang="en-US" sz="1200" baseline="0" dirty="0" smtClean="0">
                <a:ea typeface="Avenir Next" charset="0"/>
                <a:cs typeface="Avenir Next" charset="0"/>
              </a:rPr>
              <a:t> like SHOPLIFTING</a:t>
            </a:r>
            <a:endParaRPr lang="en-US" sz="1200" dirty="0" smtClean="0">
              <a:ea typeface="Avenir Next" charset="0"/>
              <a:cs typeface="Avenir Next" charset="0"/>
            </a:endParaRP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903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83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621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378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now we intentionally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ignore the “marked as fragile condition”.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696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now we intentionally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ignore the “marked as fragile condition”.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252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now we intentionally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ignore the “marked as 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fragile condition”.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102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now we intentionally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ignore the “marked as fragile condition”.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454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now we intentionally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ignore the “marked as 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fragile condition”.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99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Complex</a:t>
            </a:r>
            <a:r>
              <a:rPr lang="en-US" baseline="0" dirty="0" smtClean="0"/>
              <a:t> Event Processing is the “art” of detecting event patterns, over continuous streams of data, often arriving out of order. To visualize it....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777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now we intentionally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ignore the “marked as 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fragile condition”.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932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now we intentionally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ignore the “marked as 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fragile condition”.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294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now we intentionally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ignore the “marked as 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fragile condition”.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78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293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55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00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Imagine</a:t>
            </a:r>
            <a:r>
              <a:rPr lang="en-US" baseline="0" dirty="0" smtClean="0"/>
              <a:t> that you have a stream containing elements of different shapes and </a:t>
            </a:r>
            <a:r>
              <a:rPr lang="en-US" baseline="0" dirty="0" err="1" smtClean="0"/>
              <a:t>colours</a:t>
            </a:r>
            <a:r>
              <a:rPr lang="en-US" baseline="0" dirty="0" smtClean="0"/>
              <a:t>, as shown in the figure...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94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you want to detect sequences of events where a triangle,</a:t>
            </a:r>
            <a:r>
              <a:rPr lang="en-US" baseline="0" dirty="0" smtClean="0"/>
              <a:t> follows after a rectangle of the SAME color. A CEP library, would take the input and the pattern, and it will return the matching patterns,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shown in the figure.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99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interesting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usecases</a:t>
            </a:r>
            <a:r>
              <a:rPr lang="en-US" baseline="0" dirty="0" smtClean="0"/>
              <a:t> fall into the category of complex event processing problems. To name a few, we have </a:t>
            </a:r>
            <a:r>
              <a:rPr lang="en-US" baseline="0" dirty="0" err="1" smtClean="0"/>
              <a:t>usecases</a:t>
            </a:r>
            <a:r>
              <a:rPr lang="en-US" baseline="0" dirty="0" smtClean="0"/>
              <a:t> from </a:t>
            </a:r>
            <a:r>
              <a:rPr lang="en-US" baseline="0" dirty="0" err="1" smtClean="0"/>
              <a:t>IoT</a:t>
            </a:r>
            <a:r>
              <a:rPr lang="en-US" baseline="0" dirty="0" smtClean="0"/>
              <a:t>....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7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 what does </a:t>
            </a:r>
            <a:r>
              <a:rPr lang="en-US" baseline="0" dirty="0" err="1" smtClean="0"/>
              <a:t>FlinkCEP</a:t>
            </a:r>
            <a:r>
              <a:rPr lang="en-US" baseline="0" dirty="0" smtClean="0"/>
              <a:t> offer? We will start by describing the building blocks the library offers for defining a complex pattern, before describing how to integrate it in your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07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Pattern</a:t>
            </a:r>
            <a:r>
              <a:rPr lang="en-US" baseline="0" dirty="0" smtClean="0"/>
              <a:t> definition: taking our previous pattern, where we wanted to find all rectangles followed by triangles, we see that (slide)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30"/>
            <a:ext cx="7772400" cy="11025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7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4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25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3" y="205989"/>
            <a:ext cx="7474685" cy="673805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486" y="205990"/>
            <a:ext cx="573314" cy="5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0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vatar_white_2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484" y="205990"/>
            <a:ext cx="573315" cy="5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3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 descr="avatar_emerald_2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486" y="205990"/>
            <a:ext cx="573314" cy="5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9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Picture 13" descr="avatar_emerald_2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486" y="205990"/>
            <a:ext cx="573314" cy="5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1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 descr="avatar_emerald_2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486" y="205990"/>
            <a:ext cx="573314" cy="5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avatar_emerald_2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486" y="205990"/>
            <a:ext cx="573314" cy="5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6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36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56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9"/>
            <a:ext cx="8229600" cy="673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05784"/>
            <a:ext cx="8229600" cy="348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78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4878388"/>
            <a:ext cx="327025" cy="301625"/>
          </a:xfrm>
        </p:spPr>
        <p:txBody>
          <a:bodyPr/>
          <a:lstStyle/>
          <a:p>
            <a:fld id="{86CB4B4D-7CA3-9044-876B-883B54F8677D}" type="slidenum">
              <a:rPr lang="uk-UA" smtClean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</a:rPr>
              <a:pPr/>
              <a:t>1</a:t>
            </a:fld>
            <a:endParaRPr lang="uk-UA">
              <a:solidFill>
                <a:srgbClr val="000000"/>
              </a:solidFill>
              <a:latin typeface="Helvetica Light"/>
              <a:ea typeface="Helvetica Light"/>
              <a:cs typeface="Helvetica Light"/>
            </a:endParaRPr>
          </a:p>
        </p:txBody>
      </p:sp>
      <p:pic>
        <p:nvPicPr>
          <p:cNvPr id="11" name="flink_squirrel_10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5544" y="2630340"/>
            <a:ext cx="2144395" cy="2144396"/>
          </a:xfrm>
          <a:prstGeom prst="rect">
            <a:avLst/>
          </a:prstGeom>
          <a:ln w="3175">
            <a:miter lim="400000"/>
          </a:ln>
        </p:spPr>
      </p:pic>
      <p:sp>
        <p:nvSpPr>
          <p:cNvPr id="12" name="Shape 130"/>
          <p:cNvSpPr/>
          <p:nvPr/>
        </p:nvSpPr>
        <p:spPr>
          <a:xfrm>
            <a:off x="576992" y="490119"/>
            <a:ext cx="7990017" cy="159658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8572" tIns="28572" rIns="28572" bIns="28572" anchor="ctr">
            <a:sp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de-DE" sz="3600" dirty="0" err="1" smtClean="0">
                <a:solidFill>
                  <a:schemeClr val="lt1"/>
                </a:solidFill>
                <a:latin typeface="Avenir Next Demi Bold"/>
                <a:cs typeface="Avenir Next Demi Bold"/>
              </a:rPr>
              <a:t>DataStream</a:t>
            </a:r>
            <a:r>
              <a:rPr lang="de-DE" sz="3600" dirty="0" smtClean="0">
                <a:solidFill>
                  <a:schemeClr val="lt1"/>
                </a:solidFill>
                <a:latin typeface="Avenir Next Demi Bold"/>
                <a:cs typeface="Avenir Next Demi Bold"/>
              </a:rPr>
              <a:t> API</a:t>
            </a:r>
            <a:endParaRPr lang="de-DE" sz="3600" dirty="0" smtClean="0">
              <a:solidFill>
                <a:schemeClr val="lt1"/>
              </a:solidFill>
              <a:latin typeface="Avenir Next Demi Bold"/>
              <a:cs typeface="Avenir Next Demi Bold"/>
            </a:endParaRPr>
          </a:p>
          <a:p>
            <a:pPr lvl="0" algn="ctr">
              <a:buClr>
                <a:schemeClr val="lt1"/>
              </a:buClr>
              <a:buSzPct val="25000"/>
            </a:pPr>
            <a:endParaRPr lang="de-DE" sz="3600" dirty="0" smtClean="0">
              <a:solidFill>
                <a:schemeClr val="lt1"/>
              </a:solidFill>
              <a:latin typeface="Avenir Next Demi Bold"/>
              <a:ea typeface="Calibri"/>
              <a:cs typeface="Avenir Next Demi Bold"/>
              <a:sym typeface="Calibri"/>
            </a:endParaRPr>
          </a:p>
          <a:p>
            <a:pPr lvl="0" algn="ctr">
              <a:buClr>
                <a:schemeClr val="lt1"/>
              </a:buClr>
              <a:buSzPct val="25000"/>
            </a:pPr>
            <a:r>
              <a:rPr lang="de-DE" sz="2800" dirty="0" err="1" smtClean="0">
                <a:solidFill>
                  <a:schemeClr val="lt1"/>
                </a:solidFill>
                <a:latin typeface="Avenir Next Demi Bold"/>
                <a:ea typeface="Calibri"/>
                <a:cs typeface="Avenir Next Demi Bold"/>
                <a:sym typeface="Calibri"/>
              </a:rPr>
              <a:t>Complex</a:t>
            </a:r>
            <a:r>
              <a:rPr lang="de-DE" sz="2800" dirty="0" smtClean="0">
                <a:solidFill>
                  <a:schemeClr val="lt1"/>
                </a:solidFill>
                <a:latin typeface="Avenir Next Demi Bold"/>
                <a:ea typeface="Calibri"/>
                <a:cs typeface="Avenir Next Demi Bold"/>
                <a:sym typeface="Calibri"/>
              </a:rPr>
              <a:t> Event Processing</a:t>
            </a:r>
            <a:endParaRPr lang="de-DE" sz="2000" dirty="0">
              <a:solidFill>
                <a:srgbClr val="FFFFFF"/>
              </a:solidFill>
              <a:latin typeface="Avenir Next Demi Bold"/>
              <a:ea typeface="Calibri"/>
              <a:cs typeface="Avenir Next Demi Bold"/>
              <a:sym typeface="Calibri"/>
            </a:endParaRPr>
          </a:p>
        </p:txBody>
      </p:sp>
      <p:sp>
        <p:nvSpPr>
          <p:cNvPr id="8" name="Shape 128"/>
          <p:cNvSpPr>
            <a:spLocks noGrp="1"/>
          </p:cNvSpPr>
          <p:nvPr>
            <p:ph type="ctrTitle"/>
          </p:nvPr>
        </p:nvSpPr>
        <p:spPr>
          <a:xfrm>
            <a:off x="4580821" y="2815111"/>
            <a:ext cx="4741390" cy="1854199"/>
          </a:xfrm>
          <a:prstGeom prst="rect">
            <a:avLst/>
          </a:prstGeom>
        </p:spPr>
        <p:txBody>
          <a:bodyPr lIns="28572" tIns="28572" rIns="28572" bIns="28572">
            <a:normAutofit/>
          </a:bodyPr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de-DE" sz="1800" dirty="0">
                <a:solidFill>
                  <a:schemeClr val="lt1"/>
                </a:solidFill>
                <a:latin typeface="Avenir Next Medium"/>
                <a:cs typeface="Avenir Next Medium"/>
              </a:rPr>
              <a:t>Apache Flink® Training</a:t>
            </a:r>
            <a:r>
              <a:rPr lang="de-DE" sz="1800" dirty="0">
                <a:solidFill>
                  <a:schemeClr val="lt1"/>
                </a:solidFill>
              </a:rPr>
              <a:t/>
            </a:r>
            <a:br>
              <a:rPr lang="de-DE" sz="1800" dirty="0">
                <a:solidFill>
                  <a:schemeClr val="lt1"/>
                </a:solidFill>
              </a:rPr>
            </a:br>
            <a:r>
              <a:rPr lang="de-DE" sz="1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de-DE" sz="1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Regular"/>
              <a:ea typeface="Helvetica Neue Medium"/>
              <a:cs typeface="Avenir Next Regular"/>
              <a:sym typeface="Helvetica Neue Medium"/>
            </a:endParaRPr>
          </a:p>
          <a:p>
            <a:pPr defTabSz="279285">
              <a:lnSpc>
                <a:spcPct val="130000"/>
              </a:lnSpc>
              <a:spcBef>
                <a:spcPts val="0"/>
              </a:spcBef>
              <a:defRPr sz="3060" i="1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" sz="1600" dirty="0" err="1">
                <a:solidFill>
                  <a:schemeClr val="lt1"/>
                </a:solidFill>
                <a:latin typeface="Avenir Light"/>
                <a:ea typeface="Calibri"/>
                <a:cs typeface="Avenir Light"/>
                <a:sym typeface="Calibri"/>
              </a:rPr>
              <a:t>Flink</a:t>
            </a:r>
            <a:r>
              <a:rPr lang="en" sz="1600" dirty="0">
                <a:solidFill>
                  <a:schemeClr val="lt1"/>
                </a:solidFill>
                <a:latin typeface="Avenir Light"/>
                <a:ea typeface="Calibri"/>
                <a:cs typeface="Avenir Light"/>
                <a:sym typeface="Calibri"/>
              </a:rPr>
              <a:t> </a:t>
            </a:r>
            <a:r>
              <a:rPr lang="en" sz="1600" dirty="0" smtClean="0">
                <a:solidFill>
                  <a:schemeClr val="lt1"/>
                </a:solidFill>
                <a:latin typeface="Avenir Light"/>
                <a:ea typeface="Calibri"/>
                <a:cs typeface="Avenir Light"/>
                <a:sym typeface="Calibri"/>
              </a:rPr>
              <a:t>v1.</a:t>
            </a:r>
            <a:r>
              <a:rPr lang="en-US" sz="1600" dirty="0">
                <a:solidFill>
                  <a:schemeClr val="lt1"/>
                </a:solidFill>
                <a:latin typeface="Avenir Light"/>
                <a:ea typeface="Calibri"/>
                <a:cs typeface="Avenir Light"/>
                <a:sym typeface="Calibri"/>
              </a:rPr>
              <a:t>3</a:t>
            </a:r>
            <a:r>
              <a:rPr lang="en" sz="1600" dirty="0" smtClean="0">
                <a:solidFill>
                  <a:schemeClr val="lt1"/>
                </a:solidFill>
                <a:latin typeface="Avenir Light"/>
                <a:ea typeface="Calibri"/>
                <a:cs typeface="Avenir Light"/>
                <a:sym typeface="Calibri"/>
              </a:rPr>
              <a:t> – </a:t>
            </a:r>
            <a:r>
              <a:rPr lang="en-US" sz="1600" dirty="0">
                <a:solidFill>
                  <a:schemeClr val="lt1"/>
                </a:solidFill>
                <a:latin typeface="Avenir Light"/>
                <a:ea typeface="Calibri"/>
                <a:cs typeface="Avenir Light"/>
                <a:sym typeface="Calibri"/>
              </a:rPr>
              <a:t>9</a:t>
            </a:r>
            <a:r>
              <a:rPr lang="en-US" sz="1600" dirty="0" smtClean="0">
                <a:solidFill>
                  <a:schemeClr val="lt1"/>
                </a:solidFill>
                <a:latin typeface="Avenir Light"/>
                <a:ea typeface="Calibri"/>
                <a:cs typeface="Avenir Light"/>
                <a:sym typeface="Calibri"/>
              </a:rPr>
              <a:t>.9.2017</a:t>
            </a:r>
            <a:endParaRPr kumimoji="0" sz="160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ea typeface="Helvetica Neue Light"/>
              <a:cs typeface="Avenir Light"/>
              <a:sym typeface="Helvetica Neue Light"/>
            </a:endParaRPr>
          </a:p>
        </p:txBody>
      </p:sp>
      <p:pic>
        <p:nvPicPr>
          <p:cNvPr id="9" name="Picture 8" descr="ew500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898" y="3539349"/>
            <a:ext cx="2387600" cy="37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4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Pattern </a:t>
            </a:r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Composed of </a:t>
            </a:r>
            <a:r>
              <a:rPr lang="en-US" dirty="0" smtClean="0">
                <a:solidFill>
                  <a:srgbClr val="34AD91"/>
                </a:solidFill>
              </a:rPr>
              <a:t>Individual Patterns</a:t>
            </a:r>
          </a:p>
          <a:p>
            <a:pPr lvl="1"/>
            <a:r>
              <a:rPr lang="en-US" dirty="0" smtClean="0">
                <a:solidFill>
                  <a:srgbClr val="34AD91"/>
                </a:solidFill>
                <a:latin typeface="Andale Mono" charset="0"/>
                <a:ea typeface="Andale Mono" charset="0"/>
                <a:cs typeface="Andale Mono" charset="0"/>
              </a:rPr>
              <a:t>P</a:t>
            </a:r>
            <a:r>
              <a:rPr lang="en-US" baseline="-25000" dirty="0" smtClean="0">
                <a:solidFill>
                  <a:srgbClr val="34AD91"/>
                </a:solidFill>
                <a:latin typeface="Andale Mono" charset="0"/>
                <a:ea typeface="Andale Mono" charset="0"/>
                <a:cs typeface="Andale Mono" charset="0"/>
              </a:rPr>
              <a:t>1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(shape == rectangle) </a:t>
            </a:r>
          </a:p>
          <a:p>
            <a:pPr lvl="1"/>
            <a:r>
              <a:rPr lang="en-US" dirty="0" smtClean="0">
                <a:solidFill>
                  <a:srgbClr val="34AD91"/>
                </a:solidFill>
                <a:latin typeface="Andale Mono" charset="0"/>
                <a:ea typeface="Andale Mono" charset="0"/>
                <a:cs typeface="Andale Mono" charset="0"/>
              </a:rPr>
              <a:t>P</a:t>
            </a:r>
            <a:r>
              <a:rPr lang="en-US" baseline="-25000" dirty="0" smtClean="0">
                <a:solidFill>
                  <a:srgbClr val="34AD91"/>
                </a:solidFill>
                <a:latin typeface="Andale Mono" charset="0"/>
                <a:ea typeface="Andale Mono" charset="0"/>
                <a:cs typeface="Andale Mono" charset="0"/>
              </a:rPr>
              <a:t>2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(shape == triangle)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162823" y="1052433"/>
            <a:ext cx="1290320" cy="989416"/>
            <a:chOff x="7162823" y="1052433"/>
            <a:chExt cx="1290320" cy="989416"/>
          </a:xfrm>
        </p:grpSpPr>
        <p:sp>
          <p:nvSpPr>
            <p:cNvPr id="6" name="Rectangle 5"/>
            <p:cNvSpPr/>
            <p:nvPr/>
          </p:nvSpPr>
          <p:spPr>
            <a:xfrm>
              <a:off x="7162823" y="1318833"/>
              <a:ext cx="1290320" cy="723016"/>
            </a:xfrm>
            <a:prstGeom prst="rect">
              <a:avLst/>
            </a:prstGeom>
            <a:solidFill>
              <a:srgbClr val="C5DB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299209" y="1052433"/>
              <a:ext cx="1017549" cy="373552"/>
            </a:xfrm>
            <a:prstGeom prst="rect">
              <a:avLst/>
            </a:prstGeom>
            <a:solidFill>
              <a:srgbClr val="C5DB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Pattern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Isosceles Triangle 16"/>
            <p:cNvSpPr/>
            <p:nvPr/>
          </p:nvSpPr>
          <p:spPr>
            <a:xfrm>
              <a:off x="7867542" y="1542044"/>
              <a:ext cx="377139" cy="32512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70000" lnSpcReduction="20000"/>
            </a:bodyPr>
            <a:lstStyle/>
            <a:p>
              <a:pPr algn="ctr"/>
              <a:r>
                <a:rPr lang="en-US" dirty="0" smtClean="0">
                  <a:solidFill>
                    <a:srgbClr val="34AD91"/>
                  </a:solidFill>
                  <a:latin typeface="Andale Mono" charset="0"/>
                  <a:ea typeface="Andale Mono" charset="0"/>
                  <a:cs typeface="Andale Mono" charset="0"/>
                </a:rPr>
                <a:t>P</a:t>
              </a:r>
              <a:r>
                <a:rPr lang="en-US" baseline="-25000" dirty="0" smtClean="0">
                  <a:solidFill>
                    <a:srgbClr val="34AD91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71285" y="1542044"/>
              <a:ext cx="325120" cy="3251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sz="1400" dirty="0">
                  <a:solidFill>
                    <a:srgbClr val="34AD91"/>
                  </a:solidFill>
                  <a:latin typeface="Andale Mono" charset="0"/>
                  <a:ea typeface="Andale Mono" charset="0"/>
                  <a:cs typeface="Andale Mono" charset="0"/>
                </a:rPr>
                <a:t>P</a:t>
              </a:r>
              <a:r>
                <a:rPr lang="en-US" sz="1400" baseline="-25000" dirty="0">
                  <a:solidFill>
                    <a:srgbClr val="34AD91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838405" y="1724924"/>
            <a:ext cx="325120" cy="325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Isosceles Triangle 16"/>
          <p:cNvSpPr/>
          <p:nvPr/>
        </p:nvSpPr>
        <p:spPr>
          <a:xfrm>
            <a:off x="838405" y="2243359"/>
            <a:ext cx="377139" cy="32512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03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Pattern </a:t>
            </a:r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Composed of </a:t>
            </a:r>
            <a:r>
              <a:rPr lang="en-US" dirty="0" smtClean="0">
                <a:solidFill>
                  <a:srgbClr val="34AD91"/>
                </a:solidFill>
              </a:rPr>
              <a:t>Individual Patterns</a:t>
            </a:r>
          </a:p>
          <a:p>
            <a:pPr lvl="1"/>
            <a:r>
              <a:rPr lang="en-US" dirty="0" smtClean="0">
                <a:solidFill>
                  <a:srgbClr val="34AD91"/>
                </a:solidFill>
                <a:latin typeface="Andale Mono" charset="0"/>
                <a:ea typeface="Andale Mono" charset="0"/>
                <a:cs typeface="Andale Mono" charset="0"/>
              </a:rPr>
              <a:t>P</a:t>
            </a:r>
            <a:r>
              <a:rPr lang="en-US" baseline="-25000" dirty="0" smtClean="0">
                <a:solidFill>
                  <a:srgbClr val="34AD91"/>
                </a:solidFill>
                <a:latin typeface="Andale Mono" charset="0"/>
                <a:ea typeface="Andale Mono" charset="0"/>
                <a:cs typeface="Andale Mono" charset="0"/>
              </a:rPr>
              <a:t>1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(shape == rectangle) </a:t>
            </a:r>
          </a:p>
          <a:p>
            <a:pPr lvl="1"/>
            <a:r>
              <a:rPr lang="en-US" dirty="0" smtClean="0">
                <a:solidFill>
                  <a:srgbClr val="34AD91"/>
                </a:solidFill>
                <a:latin typeface="Andale Mono" charset="0"/>
                <a:ea typeface="Andale Mono" charset="0"/>
                <a:cs typeface="Andale Mono" charset="0"/>
              </a:rPr>
              <a:t>P</a:t>
            </a:r>
            <a:r>
              <a:rPr lang="en-US" baseline="-25000" dirty="0" smtClean="0">
                <a:solidFill>
                  <a:srgbClr val="34AD91"/>
                </a:solidFill>
                <a:latin typeface="Andale Mono" charset="0"/>
                <a:ea typeface="Andale Mono" charset="0"/>
                <a:cs typeface="Andale Mono" charset="0"/>
              </a:rPr>
              <a:t>2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(shape == triangle)</a:t>
            </a:r>
          </a:p>
          <a:p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 smtClean="0">
                <a:latin typeface="+mj-lt"/>
                <a:ea typeface="Andale Mono" charset="0"/>
                <a:cs typeface="Andale Mono" charset="0"/>
              </a:rPr>
              <a:t>Combined by </a:t>
            </a:r>
            <a:r>
              <a:rPr lang="en-US" dirty="0" smtClean="0">
                <a:solidFill>
                  <a:srgbClr val="34AD91"/>
                </a:solidFill>
                <a:latin typeface="+mj-lt"/>
                <a:ea typeface="Andale Mono" charset="0"/>
                <a:cs typeface="Andale Mono" charset="0"/>
              </a:rPr>
              <a:t>Contiguity Conditions</a:t>
            </a:r>
          </a:p>
          <a:p>
            <a:pPr lvl="1"/>
            <a:r>
              <a:rPr lang="en-US" dirty="0" smtClean="0">
                <a:latin typeface="+mj-lt"/>
                <a:ea typeface="Andale Mono" charset="0"/>
                <a:cs typeface="Andale Mono" charset="0"/>
              </a:rPr>
              <a:t>...later</a:t>
            </a:r>
            <a:endParaRPr lang="en-US" dirty="0">
              <a:latin typeface="+mj-lt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405" y="1724924"/>
            <a:ext cx="325120" cy="325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Isosceles Triangle 16"/>
          <p:cNvSpPr/>
          <p:nvPr/>
        </p:nvSpPr>
        <p:spPr>
          <a:xfrm>
            <a:off x="838405" y="2243359"/>
            <a:ext cx="377139" cy="32512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162823" y="1052433"/>
            <a:ext cx="1290320" cy="989416"/>
            <a:chOff x="7162823" y="1052433"/>
            <a:chExt cx="1290320" cy="989416"/>
          </a:xfrm>
        </p:grpSpPr>
        <p:sp>
          <p:nvSpPr>
            <p:cNvPr id="13" name="Rectangle 12"/>
            <p:cNvSpPr/>
            <p:nvPr/>
          </p:nvSpPr>
          <p:spPr>
            <a:xfrm>
              <a:off x="7162823" y="1318833"/>
              <a:ext cx="1290320" cy="723016"/>
            </a:xfrm>
            <a:prstGeom prst="rect">
              <a:avLst/>
            </a:prstGeom>
            <a:solidFill>
              <a:srgbClr val="C5DB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99209" y="1052433"/>
              <a:ext cx="1017549" cy="373552"/>
            </a:xfrm>
            <a:prstGeom prst="rect">
              <a:avLst/>
            </a:prstGeom>
            <a:solidFill>
              <a:srgbClr val="C5DB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Pattern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Isosceles Triangle 16"/>
            <p:cNvSpPr/>
            <p:nvPr/>
          </p:nvSpPr>
          <p:spPr>
            <a:xfrm>
              <a:off x="7867542" y="1542044"/>
              <a:ext cx="377139" cy="32512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70000" lnSpcReduction="20000"/>
            </a:bodyPr>
            <a:lstStyle/>
            <a:p>
              <a:pPr algn="ctr"/>
              <a:r>
                <a:rPr lang="en-US" dirty="0" smtClean="0">
                  <a:solidFill>
                    <a:srgbClr val="34AD91"/>
                  </a:solidFill>
                  <a:latin typeface="Andale Mono" charset="0"/>
                  <a:ea typeface="Andale Mono" charset="0"/>
                  <a:cs typeface="Andale Mono" charset="0"/>
                </a:rPr>
                <a:t>P</a:t>
              </a:r>
              <a:r>
                <a:rPr lang="en-US" baseline="-25000" dirty="0" smtClean="0">
                  <a:solidFill>
                    <a:srgbClr val="34AD91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371285" y="1542044"/>
              <a:ext cx="325120" cy="3251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sz="1400" dirty="0">
                  <a:solidFill>
                    <a:srgbClr val="34AD91"/>
                  </a:solidFill>
                  <a:latin typeface="Andale Mono" charset="0"/>
                  <a:ea typeface="Andale Mono" charset="0"/>
                  <a:cs typeface="Andale Mono" charset="0"/>
                </a:rPr>
                <a:t>P</a:t>
              </a:r>
              <a:r>
                <a:rPr lang="en-US" sz="1400" baseline="-25000" dirty="0">
                  <a:solidFill>
                    <a:srgbClr val="34AD91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374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34AD91"/>
                </a:solidFill>
              </a:rPr>
              <a:t>FlinkCEP</a:t>
            </a:r>
            <a:r>
              <a:rPr lang="en-US" dirty="0">
                <a:solidFill>
                  <a:srgbClr val="34AD91"/>
                </a:solidFill>
              </a:rPr>
              <a:t> </a:t>
            </a:r>
            <a:r>
              <a:rPr lang="en-US" dirty="0" smtClean="0"/>
              <a:t>Individual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34AD91"/>
                </a:solidFill>
                <a:latin typeface="+mj-lt"/>
                <a:ea typeface="Andale Mono" charset="0"/>
                <a:cs typeface="Andale Mono" charset="0"/>
              </a:rPr>
              <a:t>Unique Name</a:t>
            </a:r>
          </a:p>
          <a:p>
            <a:endParaRPr lang="en-US" dirty="0" smtClean="0">
              <a:latin typeface="+mj-lt"/>
              <a:ea typeface="Andale Mono" charset="0"/>
              <a:cs typeface="Andale Mono" charset="0"/>
            </a:endParaRPr>
          </a:p>
          <a:p>
            <a:r>
              <a:rPr lang="en-US" dirty="0" smtClean="0">
                <a:solidFill>
                  <a:srgbClr val="34AD91"/>
                </a:solidFill>
                <a:latin typeface="+mj-lt"/>
                <a:ea typeface="Andale Mono" charset="0"/>
                <a:cs typeface="Andale Mono" charset="0"/>
              </a:rPr>
              <a:t>Condition : </a:t>
            </a:r>
            <a:r>
              <a:rPr lang="en-US" dirty="0" smtClean="0">
                <a:latin typeface="+mj-lt"/>
                <a:ea typeface="Andale Mono" charset="0"/>
                <a:cs typeface="Andale Mono" charset="0"/>
              </a:rPr>
              <a:t>which elements to </a:t>
            </a:r>
            <a:r>
              <a:rPr lang="en-US" dirty="0">
                <a:ea typeface="Andale Mono" charset="0"/>
                <a:cs typeface="Andale Mono" charset="0"/>
              </a:rPr>
              <a:t> accept</a:t>
            </a:r>
            <a:endParaRPr lang="en-US" dirty="0" smtClean="0">
              <a:latin typeface="+mj-lt"/>
              <a:ea typeface="Andale Mono" charset="0"/>
              <a:cs typeface="Andale Mono" charset="0"/>
            </a:endParaRPr>
          </a:p>
          <a:p>
            <a:pPr lvl="1"/>
            <a:r>
              <a:rPr lang="en-US" dirty="0">
                <a:solidFill>
                  <a:srgbClr val="34AD91"/>
                </a:solidFill>
                <a:latin typeface="+mj-lt"/>
                <a:ea typeface="Andale Mono" charset="0"/>
                <a:cs typeface="Andale Mono" charset="0"/>
              </a:rPr>
              <a:t>Simple</a:t>
            </a:r>
            <a:r>
              <a:rPr lang="en-US" sz="2400" dirty="0">
                <a:solidFill>
                  <a:srgbClr val="34AD91"/>
                </a:solidFill>
                <a:latin typeface="+mj-lt"/>
                <a:ea typeface="Andale Mono" charset="0"/>
                <a:cs typeface="Andale Mono" charset="0"/>
              </a:rPr>
              <a:t> </a:t>
            </a:r>
            <a:r>
              <a:rPr lang="en-US" sz="2400" dirty="0" err="1" smtClean="0">
                <a:latin typeface="+mj-lt"/>
                <a:ea typeface="Andale Mono" charset="0"/>
                <a:cs typeface="Andale Mono" charset="0"/>
              </a:rPr>
              <a:t>e.g</a:t>
            </a:r>
            <a:r>
              <a:rPr lang="en-US" sz="2400" dirty="0" smtClean="0">
                <a:latin typeface="+mj-lt"/>
                <a:ea typeface="Andale Mono" charset="0"/>
                <a:cs typeface="Andale Mono" charset="0"/>
              </a:rPr>
              <a:t> 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shape 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== 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rectangle</a:t>
            </a:r>
            <a:endParaRPr lang="en-US" sz="2400" dirty="0" smtClean="0">
              <a:latin typeface="+mj-lt"/>
              <a:ea typeface="Andale Mono" charset="0"/>
              <a:cs typeface="Andale Mono" charset="0"/>
            </a:endParaRPr>
          </a:p>
          <a:p>
            <a:pPr lvl="1"/>
            <a:r>
              <a:rPr lang="en-US" dirty="0" smtClean="0">
                <a:solidFill>
                  <a:srgbClr val="34AD91"/>
                </a:solidFill>
                <a:ea typeface="Andale Mono" charset="0"/>
                <a:cs typeface="Andale Mono" charset="0"/>
              </a:rPr>
              <a:t>Iterative </a:t>
            </a:r>
            <a:r>
              <a:rPr lang="en-US" sz="2400" dirty="0" err="1">
                <a:ea typeface="Andale Mono" charset="0"/>
                <a:cs typeface="Andale Mono" charset="0"/>
              </a:rPr>
              <a:t>e.g</a:t>
            </a:r>
            <a:r>
              <a:rPr lang="en-US" sz="2400" dirty="0">
                <a:ea typeface="Andale Mono" charset="0"/>
                <a:cs typeface="Andale Mono" charset="0"/>
              </a:rPr>
              <a:t> </a:t>
            </a: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rectangle.surface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 &lt; </a:t>
            </a: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triangle.surface</a:t>
            </a:r>
            <a:endParaRPr lang="en-US" sz="2400" dirty="0" smtClean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latin typeface="+mj-lt"/>
              <a:ea typeface="Andale Mono" charset="0"/>
              <a:cs typeface="Andale Mono" charset="0"/>
            </a:endParaRPr>
          </a:p>
          <a:p>
            <a:r>
              <a:rPr lang="en-US" dirty="0" smtClean="0">
                <a:solidFill>
                  <a:srgbClr val="34AD91"/>
                </a:solidFill>
                <a:latin typeface="+mj-lt"/>
                <a:ea typeface="Andale Mono" charset="0"/>
                <a:cs typeface="Andale Mono" charset="0"/>
              </a:rPr>
              <a:t>Quantifiers </a:t>
            </a:r>
            <a:r>
              <a:rPr lang="en-US" dirty="0" smtClean="0">
                <a:latin typeface="+mj-lt"/>
                <a:ea typeface="Andale Mono" charset="0"/>
                <a:cs typeface="Andale Mono" charset="0"/>
              </a:rPr>
              <a:t>(or not)</a:t>
            </a:r>
            <a:endParaRPr lang="en-US" dirty="0" smtClean="0">
              <a:solidFill>
                <a:srgbClr val="34AD91"/>
              </a:solidFill>
              <a:latin typeface="+mj-lt"/>
              <a:ea typeface="Andale Mono" charset="0"/>
              <a:cs typeface="Andale Mono" charset="0"/>
            </a:endParaRPr>
          </a:p>
          <a:p>
            <a:pPr lvl="1"/>
            <a:r>
              <a:rPr lang="en-US" sz="2400" dirty="0" smtClean="0">
                <a:solidFill>
                  <a:srgbClr val="34AD91"/>
                </a:solidFill>
                <a:latin typeface="+mj-lt"/>
                <a:ea typeface="Andale Mono" charset="0"/>
                <a:cs typeface="Andale Mono" charset="0"/>
              </a:rPr>
              <a:t>Looping/Optional</a:t>
            </a:r>
            <a:r>
              <a:rPr lang="en-US" sz="2400" dirty="0" smtClean="0">
                <a:latin typeface="+mj-lt"/>
                <a:ea typeface="Andale Mono" charset="0"/>
                <a:cs typeface="Andale Mono" charset="0"/>
              </a:rPr>
              <a:t> </a:t>
            </a: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oneOrMore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(),times(#),optional()</a:t>
            </a:r>
          </a:p>
          <a:p>
            <a:endParaRPr lang="en-US" dirty="0">
              <a:latin typeface="+mj-lt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162823" y="1052433"/>
            <a:ext cx="1290320" cy="989416"/>
            <a:chOff x="7162823" y="1052433"/>
            <a:chExt cx="1290320" cy="989416"/>
          </a:xfrm>
        </p:grpSpPr>
        <p:sp>
          <p:nvSpPr>
            <p:cNvPr id="11" name="Rectangle 10"/>
            <p:cNvSpPr/>
            <p:nvPr/>
          </p:nvSpPr>
          <p:spPr>
            <a:xfrm>
              <a:off x="7162823" y="1318833"/>
              <a:ext cx="1290320" cy="723016"/>
            </a:xfrm>
            <a:prstGeom prst="rect">
              <a:avLst/>
            </a:prstGeom>
            <a:solidFill>
              <a:srgbClr val="C5DB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99209" y="1052433"/>
              <a:ext cx="1017549" cy="373552"/>
            </a:xfrm>
            <a:prstGeom prst="rect">
              <a:avLst/>
            </a:prstGeom>
            <a:solidFill>
              <a:srgbClr val="C5DB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Pattern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Isosceles Triangle 16"/>
            <p:cNvSpPr/>
            <p:nvPr/>
          </p:nvSpPr>
          <p:spPr>
            <a:xfrm>
              <a:off x="7867542" y="1542044"/>
              <a:ext cx="377139" cy="32512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70000" lnSpcReduction="20000"/>
            </a:bodyPr>
            <a:lstStyle/>
            <a:p>
              <a:pPr algn="ctr"/>
              <a:r>
                <a:rPr lang="en-US" dirty="0" smtClean="0">
                  <a:solidFill>
                    <a:srgbClr val="34AD91"/>
                  </a:solidFill>
                  <a:latin typeface="Andale Mono" charset="0"/>
                  <a:ea typeface="Andale Mono" charset="0"/>
                  <a:cs typeface="Andale Mono" charset="0"/>
                </a:rPr>
                <a:t>P</a:t>
              </a:r>
              <a:r>
                <a:rPr lang="en-US" baseline="-25000" dirty="0" smtClean="0">
                  <a:solidFill>
                    <a:srgbClr val="34AD91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71285" y="1542044"/>
              <a:ext cx="325120" cy="3251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sz="1400" dirty="0">
                  <a:solidFill>
                    <a:srgbClr val="34AD91"/>
                  </a:solidFill>
                  <a:latin typeface="Andale Mono" charset="0"/>
                  <a:ea typeface="Andale Mono" charset="0"/>
                  <a:cs typeface="Andale Mono" charset="0"/>
                </a:rPr>
                <a:t>P</a:t>
              </a:r>
              <a:r>
                <a:rPr lang="en-US" sz="1400" baseline="-25000" dirty="0">
                  <a:solidFill>
                    <a:srgbClr val="34AD91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83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34AD91"/>
                </a:solidFill>
              </a:rPr>
              <a:t>FlinkCEP</a:t>
            </a:r>
            <a:r>
              <a:rPr lang="en-US" dirty="0">
                <a:solidFill>
                  <a:srgbClr val="34AD91"/>
                </a:solidFill>
              </a:rPr>
              <a:t> </a:t>
            </a:r>
            <a:r>
              <a:rPr lang="en-US" dirty="0" smtClean="0"/>
              <a:t>Complex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34AD91"/>
                </a:solidFill>
                <a:latin typeface="+mj-lt"/>
                <a:ea typeface="Andale Mono" charset="0"/>
                <a:cs typeface="Andale Mono" charset="0"/>
              </a:rPr>
              <a:t>Combine Individual Patterns</a:t>
            </a:r>
          </a:p>
          <a:p>
            <a:endParaRPr lang="en-US" dirty="0" smtClean="0">
              <a:solidFill>
                <a:srgbClr val="34AD91"/>
              </a:solidFill>
              <a:latin typeface="+mj-lt"/>
              <a:ea typeface="Andale Mono" charset="0"/>
              <a:cs typeface="Andale Mono" charset="0"/>
            </a:endParaRPr>
          </a:p>
          <a:p>
            <a:r>
              <a:rPr lang="en-US" dirty="0" smtClean="0">
                <a:solidFill>
                  <a:srgbClr val="34AD91"/>
                </a:solidFill>
                <a:latin typeface="+mj-lt"/>
                <a:ea typeface="Andale Mono" charset="0"/>
                <a:cs typeface="Andale Mono" charset="0"/>
              </a:rPr>
              <a:t>Contiguity Conditions</a:t>
            </a:r>
          </a:p>
          <a:p>
            <a:pPr lvl="1"/>
            <a:r>
              <a:rPr lang="en-US" sz="2400" i="1" dirty="0"/>
              <a:t>how to select </a:t>
            </a:r>
            <a:r>
              <a:rPr lang="en-US" sz="2400" i="1" dirty="0" smtClean="0"/>
              <a:t>relevant </a:t>
            </a:r>
            <a:r>
              <a:rPr lang="en-US" sz="2400" i="1" dirty="0"/>
              <a:t>events </a:t>
            </a:r>
            <a:r>
              <a:rPr lang="en-US" sz="2400" dirty="0" smtClean="0"/>
              <a:t>given </a:t>
            </a:r>
            <a:r>
              <a:rPr lang="en-US" sz="2400" dirty="0"/>
              <a:t>an input </a:t>
            </a:r>
            <a:r>
              <a:rPr lang="en-US" sz="2400" dirty="0" smtClean="0"/>
              <a:t>mixing </a:t>
            </a:r>
            <a:r>
              <a:rPr lang="en-US" sz="2400" dirty="0"/>
              <a:t>relevant and irrelevant events</a:t>
            </a:r>
            <a:endParaRPr lang="en-US" sz="2400" dirty="0" smtClean="0">
              <a:latin typeface="+mj-lt"/>
              <a:ea typeface="Andale Mono" charset="0"/>
              <a:cs typeface="Andale Mono" charset="0"/>
            </a:endParaRPr>
          </a:p>
          <a:p>
            <a:pPr lvl="1"/>
            <a:endParaRPr lang="en-US" dirty="0" smtClean="0">
              <a:solidFill>
                <a:srgbClr val="34AD91"/>
              </a:solidFill>
              <a:latin typeface="+mj-lt"/>
              <a:ea typeface="Andale Mono" charset="0"/>
              <a:cs typeface="Andale Mono" charset="0"/>
            </a:endParaRPr>
          </a:p>
          <a:p>
            <a:r>
              <a:rPr lang="en-US" dirty="0" smtClean="0">
                <a:solidFill>
                  <a:srgbClr val="34AD91"/>
                </a:solidFill>
                <a:latin typeface="+mj-lt"/>
                <a:ea typeface="Andale Mono" charset="0"/>
                <a:cs typeface="Andale Mono" charset="0"/>
              </a:rPr>
              <a:t>Time Constraints</a:t>
            </a:r>
            <a:endParaRPr lang="en-US" dirty="0">
              <a:solidFill>
                <a:srgbClr val="34AD91"/>
              </a:solidFill>
              <a:latin typeface="+mj-lt"/>
              <a:ea typeface="Andale Mono" charset="0"/>
              <a:cs typeface="Andale Mono" charset="0"/>
            </a:endParaRPr>
          </a:p>
          <a:p>
            <a:pPr lvl="1"/>
            <a:r>
              <a:rPr lang="en-US" sz="2000" i="1" dirty="0" smtClean="0">
                <a:latin typeface="Andale Mono" charset="0"/>
                <a:ea typeface="Andale Mono" charset="0"/>
                <a:cs typeface="Andale Mono" charset="0"/>
              </a:rPr>
              <a:t>within(time)</a:t>
            </a:r>
            <a:r>
              <a:rPr lang="en-US" sz="2000" i="1" dirty="0" smtClean="0">
                <a:latin typeface="+mj-lt"/>
                <a:ea typeface="Andale Mono" charset="0"/>
                <a:cs typeface="Andale Mono" charset="0"/>
              </a:rPr>
              <a:t> e.g. </a:t>
            </a:r>
            <a:r>
              <a:rPr lang="en-US" sz="2000" dirty="0" smtClean="0">
                <a:latin typeface="+mj-lt"/>
                <a:ea typeface="Andale Mono" charset="0"/>
                <a:cs typeface="Andale Mono" charset="0"/>
              </a:rPr>
              <a:t>all events have to come within 24h</a:t>
            </a:r>
            <a:endParaRPr lang="en-US" sz="2000" dirty="0">
              <a:latin typeface="+mj-lt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162823" y="1052433"/>
            <a:ext cx="1290320" cy="989416"/>
            <a:chOff x="7162823" y="1052433"/>
            <a:chExt cx="1290320" cy="989416"/>
          </a:xfrm>
        </p:grpSpPr>
        <p:sp>
          <p:nvSpPr>
            <p:cNvPr id="11" name="Rectangle 10"/>
            <p:cNvSpPr/>
            <p:nvPr/>
          </p:nvSpPr>
          <p:spPr>
            <a:xfrm>
              <a:off x="7162823" y="1318833"/>
              <a:ext cx="1290320" cy="723016"/>
            </a:xfrm>
            <a:prstGeom prst="rect">
              <a:avLst/>
            </a:prstGeom>
            <a:solidFill>
              <a:srgbClr val="C5DB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99209" y="1052433"/>
              <a:ext cx="1017549" cy="373552"/>
            </a:xfrm>
            <a:prstGeom prst="rect">
              <a:avLst/>
            </a:prstGeom>
            <a:solidFill>
              <a:srgbClr val="C5DB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Pattern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Isosceles Triangle 16"/>
            <p:cNvSpPr/>
            <p:nvPr/>
          </p:nvSpPr>
          <p:spPr>
            <a:xfrm>
              <a:off x="7867542" y="1542044"/>
              <a:ext cx="377139" cy="32512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70000" lnSpcReduction="20000"/>
            </a:bodyPr>
            <a:lstStyle/>
            <a:p>
              <a:pPr algn="ctr"/>
              <a:r>
                <a:rPr lang="en-US" dirty="0" smtClean="0">
                  <a:solidFill>
                    <a:srgbClr val="34AD91"/>
                  </a:solidFill>
                  <a:latin typeface="Andale Mono" charset="0"/>
                  <a:ea typeface="Andale Mono" charset="0"/>
                  <a:cs typeface="Andale Mono" charset="0"/>
                </a:rPr>
                <a:t>P</a:t>
              </a:r>
              <a:r>
                <a:rPr lang="en-US" baseline="-25000" dirty="0" smtClean="0">
                  <a:solidFill>
                    <a:srgbClr val="34AD91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71285" y="1542044"/>
              <a:ext cx="325120" cy="3251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sz="1400" dirty="0">
                  <a:solidFill>
                    <a:srgbClr val="34AD91"/>
                  </a:solidFill>
                  <a:latin typeface="Andale Mono" charset="0"/>
                  <a:ea typeface="Andale Mono" charset="0"/>
                  <a:cs typeface="Andale Mono" charset="0"/>
                </a:rPr>
                <a:t>P</a:t>
              </a:r>
              <a:r>
                <a:rPr lang="en-US" sz="1400" baseline="-25000" dirty="0">
                  <a:solidFill>
                    <a:srgbClr val="34AD91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188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3" y="205989"/>
            <a:ext cx="7559017" cy="673805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34AD91"/>
                </a:solidFill>
              </a:rPr>
              <a:t>FlinkCEP</a:t>
            </a:r>
            <a:r>
              <a:rPr lang="en-US" dirty="0" smtClean="0">
                <a:solidFill>
                  <a:srgbClr val="34AD91"/>
                </a:solidFill>
              </a:rPr>
              <a:t> </a:t>
            </a:r>
            <a:r>
              <a:rPr lang="en-US" dirty="0" smtClean="0"/>
              <a:t>Contiguity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07777" y="1046901"/>
            <a:ext cx="1290320" cy="989416"/>
            <a:chOff x="7162823" y="1052433"/>
            <a:chExt cx="1290320" cy="989416"/>
          </a:xfrm>
        </p:grpSpPr>
        <p:sp>
          <p:nvSpPr>
            <p:cNvPr id="6" name="Rectangle 5"/>
            <p:cNvSpPr/>
            <p:nvPr/>
          </p:nvSpPr>
          <p:spPr>
            <a:xfrm>
              <a:off x="7162823" y="1318833"/>
              <a:ext cx="1290320" cy="723016"/>
            </a:xfrm>
            <a:prstGeom prst="rect">
              <a:avLst/>
            </a:prstGeom>
            <a:solidFill>
              <a:srgbClr val="C5DB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299209" y="1052433"/>
              <a:ext cx="1017549" cy="373552"/>
            </a:xfrm>
            <a:prstGeom prst="rect">
              <a:avLst/>
            </a:prstGeom>
            <a:solidFill>
              <a:srgbClr val="C5DB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Pattern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Isosceles Triangle 16"/>
            <p:cNvSpPr/>
            <p:nvPr/>
          </p:nvSpPr>
          <p:spPr>
            <a:xfrm>
              <a:off x="7867542" y="1542044"/>
              <a:ext cx="377139" cy="32512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71285" y="1542044"/>
              <a:ext cx="325120" cy="3251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41405" y="2697224"/>
            <a:ext cx="3080292" cy="1930400"/>
            <a:chOff x="141405" y="990344"/>
            <a:chExt cx="3080292" cy="1930400"/>
          </a:xfrm>
        </p:grpSpPr>
        <p:sp>
          <p:nvSpPr>
            <p:cNvPr id="64" name="Rectangle 63"/>
            <p:cNvSpPr/>
            <p:nvPr/>
          </p:nvSpPr>
          <p:spPr>
            <a:xfrm>
              <a:off x="141405" y="1256744"/>
              <a:ext cx="3080292" cy="1664000"/>
            </a:xfrm>
            <a:prstGeom prst="rect">
              <a:avLst/>
            </a:prstGeom>
            <a:solidFill>
              <a:srgbClr val="C5DB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57703" y="990344"/>
              <a:ext cx="1647696" cy="373552"/>
            </a:xfrm>
            <a:prstGeom prst="rect">
              <a:avLst/>
            </a:prstGeom>
            <a:solidFill>
              <a:srgbClr val="C5DB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Input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6" name="Isosceles Triangle 49"/>
            <p:cNvSpPr/>
            <p:nvPr/>
          </p:nvSpPr>
          <p:spPr>
            <a:xfrm>
              <a:off x="251950" y="2508736"/>
              <a:ext cx="377139" cy="325120"/>
            </a:xfrm>
            <a:prstGeom prst="triangle">
              <a:avLst/>
            </a:prstGeom>
            <a:solidFill>
              <a:srgbClr val="FFDD5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13"/>
            <p:cNvSpPr/>
            <p:nvPr/>
          </p:nvSpPr>
          <p:spPr>
            <a:xfrm>
              <a:off x="1244463" y="2508736"/>
              <a:ext cx="377139" cy="325120"/>
            </a:xfrm>
            <a:prstGeom prst="triangle">
              <a:avLst/>
            </a:prstGeom>
            <a:solidFill>
              <a:srgbClr val="6BC7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Isosceles Triangle 15"/>
            <p:cNvSpPr/>
            <p:nvPr/>
          </p:nvSpPr>
          <p:spPr>
            <a:xfrm>
              <a:off x="1739778" y="2508736"/>
              <a:ext cx="377139" cy="325120"/>
            </a:xfrm>
            <a:prstGeom prst="triangle">
              <a:avLst/>
            </a:prstGeom>
            <a:solidFill>
              <a:srgbClr val="6BC7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288995" y="2508736"/>
              <a:ext cx="325120" cy="325120"/>
            </a:xfrm>
            <a:prstGeom prst="rect">
              <a:avLst/>
            </a:prstGeom>
            <a:solidFill>
              <a:srgbClr val="6BC7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26"/>
            <p:cNvSpPr/>
            <p:nvPr/>
          </p:nvSpPr>
          <p:spPr>
            <a:xfrm>
              <a:off x="2759242" y="2508736"/>
              <a:ext cx="377139" cy="325120"/>
            </a:xfrm>
            <a:prstGeom prst="triangle">
              <a:avLst/>
            </a:prstGeom>
            <a:solidFill>
              <a:srgbClr val="FFDD5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74216" y="2508736"/>
              <a:ext cx="325120" cy="325120"/>
            </a:xfrm>
            <a:prstGeom prst="rect">
              <a:avLst/>
            </a:prstGeom>
            <a:solidFill>
              <a:srgbClr val="6BC7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48"/>
            <p:cNvSpPr/>
            <p:nvPr/>
          </p:nvSpPr>
          <p:spPr>
            <a:xfrm>
              <a:off x="251950" y="1979760"/>
              <a:ext cx="377139" cy="325120"/>
            </a:xfrm>
            <a:prstGeom prst="triangle">
              <a:avLst/>
            </a:prstGeom>
            <a:solidFill>
              <a:srgbClr val="FFDD5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91556" y="1979760"/>
              <a:ext cx="325120" cy="325120"/>
            </a:xfrm>
            <a:prstGeom prst="rect">
              <a:avLst/>
            </a:prstGeom>
            <a:solidFill>
              <a:srgbClr val="FFDD5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14"/>
            <p:cNvSpPr/>
            <p:nvPr/>
          </p:nvSpPr>
          <p:spPr>
            <a:xfrm>
              <a:off x="2254317" y="1979760"/>
              <a:ext cx="377139" cy="325120"/>
            </a:xfrm>
            <a:prstGeom prst="triangle">
              <a:avLst/>
            </a:prstGeom>
            <a:solidFill>
              <a:srgbClr val="FFDD5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766730" y="1979760"/>
              <a:ext cx="325120" cy="325120"/>
            </a:xfrm>
            <a:prstGeom prst="rect">
              <a:avLst/>
            </a:prstGeom>
            <a:solidFill>
              <a:srgbClr val="FFDD5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793923" y="1979760"/>
              <a:ext cx="325120" cy="325120"/>
            </a:xfrm>
            <a:prstGeom prst="rect">
              <a:avLst/>
            </a:prstGeom>
            <a:solidFill>
              <a:srgbClr val="E68884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1279143" y="1979760"/>
              <a:ext cx="325120" cy="325120"/>
            </a:xfrm>
            <a:prstGeom prst="ellipse">
              <a:avLst/>
            </a:prstGeom>
            <a:solidFill>
              <a:srgbClr val="FFDE55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16"/>
            <p:cNvSpPr/>
            <p:nvPr/>
          </p:nvSpPr>
          <p:spPr>
            <a:xfrm>
              <a:off x="748207" y="1450785"/>
              <a:ext cx="377139" cy="325120"/>
            </a:xfrm>
            <a:prstGeom prst="triangle">
              <a:avLst/>
            </a:prstGeom>
            <a:solidFill>
              <a:srgbClr val="E68884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51950" y="1450785"/>
              <a:ext cx="325120" cy="325120"/>
            </a:xfrm>
            <a:prstGeom prst="rect">
              <a:avLst/>
            </a:prstGeom>
            <a:solidFill>
              <a:srgbClr val="E68884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296483" y="1450785"/>
              <a:ext cx="325120" cy="325120"/>
            </a:xfrm>
            <a:prstGeom prst="rect">
              <a:avLst/>
            </a:prstGeom>
            <a:solidFill>
              <a:srgbClr val="FFDD5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792740" y="1450785"/>
              <a:ext cx="325120" cy="325120"/>
            </a:xfrm>
            <a:prstGeom prst="rect">
              <a:avLst/>
            </a:prstGeom>
            <a:solidFill>
              <a:srgbClr val="6BC7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15"/>
            <p:cNvSpPr/>
            <p:nvPr/>
          </p:nvSpPr>
          <p:spPr>
            <a:xfrm>
              <a:off x="2758592" y="1450785"/>
              <a:ext cx="377139" cy="325120"/>
            </a:xfrm>
            <a:prstGeom prst="triangle">
              <a:avLst/>
            </a:prstGeom>
            <a:solidFill>
              <a:srgbClr val="6BC7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2288345" y="1461001"/>
              <a:ext cx="325120" cy="325120"/>
            </a:xfrm>
            <a:prstGeom prst="ellipse">
              <a:avLst/>
            </a:prstGeom>
            <a:solidFill>
              <a:srgbClr val="6AC7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4AD9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8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3" y="205989"/>
            <a:ext cx="7559017" cy="673805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34AD91"/>
                </a:solidFill>
              </a:rPr>
              <a:t>FlinkCEP</a:t>
            </a:r>
            <a:r>
              <a:rPr lang="en-US" dirty="0" smtClean="0">
                <a:solidFill>
                  <a:srgbClr val="34AD91"/>
                </a:solidFill>
              </a:rPr>
              <a:t> </a:t>
            </a:r>
            <a:r>
              <a:rPr lang="en-US" dirty="0" smtClean="0"/>
              <a:t>Contiguity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07777" y="1046901"/>
            <a:ext cx="1290320" cy="989416"/>
            <a:chOff x="7162823" y="1052433"/>
            <a:chExt cx="1290320" cy="989416"/>
          </a:xfrm>
        </p:grpSpPr>
        <p:sp>
          <p:nvSpPr>
            <p:cNvPr id="6" name="Rectangle 5"/>
            <p:cNvSpPr/>
            <p:nvPr/>
          </p:nvSpPr>
          <p:spPr>
            <a:xfrm>
              <a:off x="7162823" y="1318833"/>
              <a:ext cx="1290320" cy="723016"/>
            </a:xfrm>
            <a:prstGeom prst="rect">
              <a:avLst/>
            </a:prstGeom>
            <a:solidFill>
              <a:srgbClr val="C5DB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299209" y="1052433"/>
              <a:ext cx="1017549" cy="373552"/>
            </a:xfrm>
            <a:prstGeom prst="rect">
              <a:avLst/>
            </a:prstGeom>
            <a:solidFill>
              <a:srgbClr val="C5DB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Pattern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Isosceles Triangle 16"/>
            <p:cNvSpPr/>
            <p:nvPr/>
          </p:nvSpPr>
          <p:spPr>
            <a:xfrm>
              <a:off x="7867542" y="1542044"/>
              <a:ext cx="377139" cy="32512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71285" y="1542044"/>
              <a:ext cx="325120" cy="3251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606508" y="2697224"/>
            <a:ext cx="3080292" cy="1930400"/>
            <a:chOff x="5263215" y="594278"/>
            <a:chExt cx="3080292" cy="1930400"/>
          </a:xfrm>
        </p:grpSpPr>
        <p:sp>
          <p:nvSpPr>
            <p:cNvPr id="54" name="Rectangle 53"/>
            <p:cNvSpPr/>
            <p:nvPr/>
          </p:nvSpPr>
          <p:spPr>
            <a:xfrm>
              <a:off x="5263215" y="860678"/>
              <a:ext cx="3080292" cy="1664000"/>
            </a:xfrm>
            <a:prstGeom prst="rect">
              <a:avLst/>
            </a:prstGeom>
            <a:solidFill>
              <a:srgbClr val="C5DB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979513" y="594278"/>
              <a:ext cx="1647696" cy="373552"/>
            </a:xfrm>
            <a:prstGeom prst="rect">
              <a:avLst/>
            </a:prstGeom>
            <a:solidFill>
              <a:srgbClr val="C5DB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Output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Isosceles Triangle 13"/>
            <p:cNvSpPr/>
            <p:nvPr/>
          </p:nvSpPr>
          <p:spPr>
            <a:xfrm>
              <a:off x="6366273" y="2112670"/>
              <a:ext cx="377139" cy="325120"/>
            </a:xfrm>
            <a:prstGeom prst="triangle">
              <a:avLst/>
            </a:prstGeom>
            <a:solidFill>
              <a:srgbClr val="6BC7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896026" y="2112670"/>
              <a:ext cx="325120" cy="325120"/>
            </a:xfrm>
            <a:prstGeom prst="rect">
              <a:avLst/>
            </a:prstGeom>
            <a:solidFill>
              <a:srgbClr val="6BC7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14"/>
            <p:cNvSpPr/>
            <p:nvPr/>
          </p:nvSpPr>
          <p:spPr>
            <a:xfrm>
              <a:off x="7376127" y="1583694"/>
              <a:ext cx="377139" cy="325120"/>
            </a:xfrm>
            <a:prstGeom prst="triangle">
              <a:avLst/>
            </a:prstGeom>
            <a:solidFill>
              <a:srgbClr val="FFDD5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888540" y="1583694"/>
              <a:ext cx="325120" cy="325120"/>
            </a:xfrm>
            <a:prstGeom prst="rect">
              <a:avLst/>
            </a:prstGeom>
            <a:solidFill>
              <a:srgbClr val="FFDD5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16"/>
            <p:cNvSpPr/>
            <p:nvPr/>
          </p:nvSpPr>
          <p:spPr>
            <a:xfrm>
              <a:off x="5870017" y="1054719"/>
              <a:ext cx="377139" cy="325120"/>
            </a:xfrm>
            <a:prstGeom prst="triangle">
              <a:avLst/>
            </a:prstGeom>
            <a:solidFill>
              <a:srgbClr val="E68884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73760" y="1054719"/>
              <a:ext cx="325120" cy="325120"/>
            </a:xfrm>
            <a:prstGeom prst="rect">
              <a:avLst/>
            </a:prstGeom>
            <a:solidFill>
              <a:srgbClr val="E68884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41405" y="2697224"/>
            <a:ext cx="3080292" cy="1930400"/>
            <a:chOff x="141405" y="990344"/>
            <a:chExt cx="3080292" cy="1930400"/>
          </a:xfrm>
        </p:grpSpPr>
        <p:sp>
          <p:nvSpPr>
            <p:cNvPr id="64" name="Rectangle 63"/>
            <p:cNvSpPr/>
            <p:nvPr/>
          </p:nvSpPr>
          <p:spPr>
            <a:xfrm>
              <a:off x="141405" y="1256744"/>
              <a:ext cx="3080292" cy="1664000"/>
            </a:xfrm>
            <a:prstGeom prst="rect">
              <a:avLst/>
            </a:prstGeom>
            <a:solidFill>
              <a:srgbClr val="C5DB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57703" y="990344"/>
              <a:ext cx="1647696" cy="373552"/>
            </a:xfrm>
            <a:prstGeom prst="rect">
              <a:avLst/>
            </a:prstGeom>
            <a:solidFill>
              <a:srgbClr val="C5DB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Input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6" name="Isosceles Triangle 49"/>
            <p:cNvSpPr/>
            <p:nvPr/>
          </p:nvSpPr>
          <p:spPr>
            <a:xfrm>
              <a:off x="251950" y="2508736"/>
              <a:ext cx="377139" cy="325120"/>
            </a:xfrm>
            <a:prstGeom prst="triangle">
              <a:avLst/>
            </a:prstGeom>
            <a:solidFill>
              <a:srgbClr val="FFDD5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13"/>
            <p:cNvSpPr/>
            <p:nvPr/>
          </p:nvSpPr>
          <p:spPr>
            <a:xfrm>
              <a:off x="1244463" y="2508736"/>
              <a:ext cx="377139" cy="325120"/>
            </a:xfrm>
            <a:prstGeom prst="triangle">
              <a:avLst/>
            </a:prstGeom>
            <a:solidFill>
              <a:srgbClr val="6BC7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Isosceles Triangle 15"/>
            <p:cNvSpPr/>
            <p:nvPr/>
          </p:nvSpPr>
          <p:spPr>
            <a:xfrm>
              <a:off x="1739778" y="2508736"/>
              <a:ext cx="377139" cy="325120"/>
            </a:xfrm>
            <a:prstGeom prst="triangle">
              <a:avLst/>
            </a:prstGeom>
            <a:solidFill>
              <a:srgbClr val="6BC7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288995" y="2508736"/>
              <a:ext cx="325120" cy="325120"/>
            </a:xfrm>
            <a:prstGeom prst="rect">
              <a:avLst/>
            </a:prstGeom>
            <a:solidFill>
              <a:srgbClr val="6BC7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26"/>
            <p:cNvSpPr/>
            <p:nvPr/>
          </p:nvSpPr>
          <p:spPr>
            <a:xfrm>
              <a:off x="2759242" y="2508736"/>
              <a:ext cx="377139" cy="325120"/>
            </a:xfrm>
            <a:prstGeom prst="triangle">
              <a:avLst/>
            </a:prstGeom>
            <a:solidFill>
              <a:srgbClr val="FFDD5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74216" y="2508736"/>
              <a:ext cx="325120" cy="325120"/>
            </a:xfrm>
            <a:prstGeom prst="rect">
              <a:avLst/>
            </a:prstGeom>
            <a:solidFill>
              <a:srgbClr val="6BC7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48"/>
            <p:cNvSpPr/>
            <p:nvPr/>
          </p:nvSpPr>
          <p:spPr>
            <a:xfrm>
              <a:off x="251950" y="1979760"/>
              <a:ext cx="377139" cy="325120"/>
            </a:xfrm>
            <a:prstGeom prst="triangle">
              <a:avLst/>
            </a:prstGeom>
            <a:solidFill>
              <a:srgbClr val="FFDD5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91556" y="1979760"/>
              <a:ext cx="325120" cy="325120"/>
            </a:xfrm>
            <a:prstGeom prst="rect">
              <a:avLst/>
            </a:prstGeom>
            <a:solidFill>
              <a:srgbClr val="FFDD5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14"/>
            <p:cNvSpPr/>
            <p:nvPr/>
          </p:nvSpPr>
          <p:spPr>
            <a:xfrm>
              <a:off x="2254317" y="1979760"/>
              <a:ext cx="377139" cy="325120"/>
            </a:xfrm>
            <a:prstGeom prst="triangle">
              <a:avLst/>
            </a:prstGeom>
            <a:solidFill>
              <a:srgbClr val="FFDD5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766730" y="1979760"/>
              <a:ext cx="325120" cy="325120"/>
            </a:xfrm>
            <a:prstGeom prst="rect">
              <a:avLst/>
            </a:prstGeom>
            <a:solidFill>
              <a:srgbClr val="FFDD5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793923" y="1979760"/>
              <a:ext cx="325120" cy="325120"/>
            </a:xfrm>
            <a:prstGeom prst="rect">
              <a:avLst/>
            </a:prstGeom>
            <a:solidFill>
              <a:srgbClr val="E68884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1279143" y="1979760"/>
              <a:ext cx="325120" cy="325120"/>
            </a:xfrm>
            <a:prstGeom prst="ellipse">
              <a:avLst/>
            </a:prstGeom>
            <a:solidFill>
              <a:srgbClr val="FFDE55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16"/>
            <p:cNvSpPr/>
            <p:nvPr/>
          </p:nvSpPr>
          <p:spPr>
            <a:xfrm>
              <a:off x="748207" y="1450785"/>
              <a:ext cx="377139" cy="325120"/>
            </a:xfrm>
            <a:prstGeom prst="triangle">
              <a:avLst/>
            </a:prstGeom>
            <a:solidFill>
              <a:srgbClr val="E68884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51950" y="1450785"/>
              <a:ext cx="325120" cy="325120"/>
            </a:xfrm>
            <a:prstGeom prst="rect">
              <a:avLst/>
            </a:prstGeom>
            <a:solidFill>
              <a:srgbClr val="E68884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296483" y="1450785"/>
              <a:ext cx="325120" cy="325120"/>
            </a:xfrm>
            <a:prstGeom prst="rect">
              <a:avLst/>
            </a:prstGeom>
            <a:solidFill>
              <a:srgbClr val="FFDD5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792740" y="1450785"/>
              <a:ext cx="325120" cy="325120"/>
            </a:xfrm>
            <a:prstGeom prst="rect">
              <a:avLst/>
            </a:prstGeom>
            <a:solidFill>
              <a:srgbClr val="6BC7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15"/>
            <p:cNvSpPr/>
            <p:nvPr/>
          </p:nvSpPr>
          <p:spPr>
            <a:xfrm>
              <a:off x="2758592" y="1450785"/>
              <a:ext cx="377139" cy="325120"/>
            </a:xfrm>
            <a:prstGeom prst="triangle">
              <a:avLst/>
            </a:prstGeom>
            <a:solidFill>
              <a:srgbClr val="6BC7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2288345" y="1461001"/>
              <a:ext cx="325120" cy="325120"/>
            </a:xfrm>
            <a:prstGeom prst="ellipse">
              <a:avLst/>
            </a:prstGeom>
            <a:solidFill>
              <a:srgbClr val="6AC7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4AD91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324435" y="1047296"/>
            <a:ext cx="5362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34AD91"/>
                </a:solidFill>
                <a:latin typeface="Avenir Next" charset="0"/>
                <a:ea typeface="Avenir Next" charset="0"/>
                <a:cs typeface="Avenir Next" charset="0"/>
              </a:rPr>
              <a:t>Strict Contiguity</a:t>
            </a:r>
          </a:p>
          <a:p>
            <a:pPr marL="342900" indent="-342900" algn="r">
              <a:buFont typeface="Arial" charset="0"/>
              <a:buChar char="•"/>
            </a:pPr>
            <a:r>
              <a:rPr lang="en-US" sz="2000" dirty="0" smtClean="0"/>
              <a:t>matching </a:t>
            </a:r>
            <a:r>
              <a:rPr lang="en-US" sz="2000" dirty="0"/>
              <a:t>events </a:t>
            </a:r>
            <a:r>
              <a:rPr lang="en-US" sz="2000" dirty="0" smtClean="0"/>
              <a:t>strictly follow each other</a:t>
            </a:r>
            <a:endParaRPr lang="en-US" sz="2000" b="1" dirty="0">
              <a:solidFill>
                <a:srgbClr val="34AD9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5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3" y="205989"/>
            <a:ext cx="7559017" cy="673805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34AD91"/>
                </a:solidFill>
              </a:rPr>
              <a:t>FlinkCEP</a:t>
            </a:r>
            <a:r>
              <a:rPr lang="en-US" dirty="0" smtClean="0">
                <a:solidFill>
                  <a:srgbClr val="34AD91"/>
                </a:solidFill>
              </a:rPr>
              <a:t> </a:t>
            </a:r>
            <a:r>
              <a:rPr lang="en-US" dirty="0" smtClean="0"/>
              <a:t>Contiguity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07777" y="1046901"/>
            <a:ext cx="1290320" cy="989416"/>
            <a:chOff x="7162823" y="1052433"/>
            <a:chExt cx="1290320" cy="989416"/>
          </a:xfrm>
        </p:grpSpPr>
        <p:sp>
          <p:nvSpPr>
            <p:cNvPr id="6" name="Rectangle 5"/>
            <p:cNvSpPr/>
            <p:nvPr/>
          </p:nvSpPr>
          <p:spPr>
            <a:xfrm>
              <a:off x="7162823" y="1318833"/>
              <a:ext cx="1290320" cy="723016"/>
            </a:xfrm>
            <a:prstGeom prst="rect">
              <a:avLst/>
            </a:prstGeom>
            <a:solidFill>
              <a:srgbClr val="C5DB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299209" y="1052433"/>
              <a:ext cx="1017549" cy="373552"/>
            </a:xfrm>
            <a:prstGeom prst="rect">
              <a:avLst/>
            </a:prstGeom>
            <a:solidFill>
              <a:srgbClr val="C5DB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Pattern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Isosceles Triangle 16"/>
            <p:cNvSpPr/>
            <p:nvPr/>
          </p:nvSpPr>
          <p:spPr>
            <a:xfrm>
              <a:off x="7867542" y="1542044"/>
              <a:ext cx="377139" cy="32512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71285" y="1542044"/>
              <a:ext cx="325120" cy="3251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606508" y="2697224"/>
            <a:ext cx="3080292" cy="1930400"/>
            <a:chOff x="5263215" y="594278"/>
            <a:chExt cx="3080292" cy="1930400"/>
          </a:xfrm>
        </p:grpSpPr>
        <p:sp>
          <p:nvSpPr>
            <p:cNvPr id="54" name="Rectangle 53"/>
            <p:cNvSpPr/>
            <p:nvPr/>
          </p:nvSpPr>
          <p:spPr>
            <a:xfrm>
              <a:off x="5263215" y="860678"/>
              <a:ext cx="3080292" cy="1664000"/>
            </a:xfrm>
            <a:prstGeom prst="rect">
              <a:avLst/>
            </a:prstGeom>
            <a:solidFill>
              <a:srgbClr val="C5DB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979513" y="594278"/>
              <a:ext cx="1647696" cy="373552"/>
            </a:xfrm>
            <a:prstGeom prst="rect">
              <a:avLst/>
            </a:prstGeom>
            <a:solidFill>
              <a:srgbClr val="C5DB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Output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Isosceles Triangle 13"/>
            <p:cNvSpPr/>
            <p:nvPr/>
          </p:nvSpPr>
          <p:spPr>
            <a:xfrm>
              <a:off x="6366273" y="2112670"/>
              <a:ext cx="377139" cy="325120"/>
            </a:xfrm>
            <a:prstGeom prst="triangle">
              <a:avLst/>
            </a:prstGeom>
            <a:solidFill>
              <a:srgbClr val="6BC7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896026" y="2112670"/>
              <a:ext cx="325120" cy="325120"/>
            </a:xfrm>
            <a:prstGeom prst="rect">
              <a:avLst/>
            </a:prstGeom>
            <a:solidFill>
              <a:srgbClr val="6BC7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14"/>
            <p:cNvSpPr/>
            <p:nvPr/>
          </p:nvSpPr>
          <p:spPr>
            <a:xfrm>
              <a:off x="7376127" y="1583694"/>
              <a:ext cx="377139" cy="325120"/>
            </a:xfrm>
            <a:prstGeom prst="triangle">
              <a:avLst/>
            </a:prstGeom>
            <a:solidFill>
              <a:srgbClr val="FFDD5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888540" y="1583694"/>
              <a:ext cx="325120" cy="325120"/>
            </a:xfrm>
            <a:prstGeom prst="rect">
              <a:avLst/>
            </a:prstGeom>
            <a:solidFill>
              <a:srgbClr val="FFDD5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16"/>
            <p:cNvSpPr/>
            <p:nvPr/>
          </p:nvSpPr>
          <p:spPr>
            <a:xfrm>
              <a:off x="5870017" y="1054719"/>
              <a:ext cx="377139" cy="325120"/>
            </a:xfrm>
            <a:prstGeom prst="triangle">
              <a:avLst/>
            </a:prstGeom>
            <a:solidFill>
              <a:srgbClr val="E68884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73760" y="1054719"/>
              <a:ext cx="325120" cy="325120"/>
            </a:xfrm>
            <a:prstGeom prst="rect">
              <a:avLst/>
            </a:prstGeom>
            <a:solidFill>
              <a:srgbClr val="E68884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141405" y="2963624"/>
            <a:ext cx="3080292" cy="1664000"/>
          </a:xfrm>
          <a:prstGeom prst="rect">
            <a:avLst/>
          </a:prstGeom>
          <a:solidFill>
            <a:srgbClr val="C5DB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57703" y="2697224"/>
            <a:ext cx="1647696" cy="373552"/>
          </a:xfrm>
          <a:prstGeom prst="rect">
            <a:avLst/>
          </a:prstGeom>
          <a:solidFill>
            <a:srgbClr val="C5DB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Input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792740" y="3157665"/>
            <a:ext cx="325120" cy="325120"/>
          </a:xfrm>
          <a:prstGeom prst="rect">
            <a:avLst/>
          </a:prstGeom>
          <a:solidFill>
            <a:srgbClr val="6BC7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15"/>
          <p:cNvSpPr/>
          <p:nvPr/>
        </p:nvSpPr>
        <p:spPr>
          <a:xfrm>
            <a:off x="2758592" y="3157665"/>
            <a:ext cx="377139" cy="325120"/>
          </a:xfrm>
          <a:prstGeom prst="triangle">
            <a:avLst/>
          </a:prstGeom>
          <a:solidFill>
            <a:srgbClr val="6BC7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288345" y="3167881"/>
            <a:ext cx="325120" cy="325120"/>
          </a:xfrm>
          <a:prstGeom prst="ellipse">
            <a:avLst/>
          </a:prstGeom>
          <a:solidFill>
            <a:srgbClr val="6AC7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4AD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3" y="205989"/>
            <a:ext cx="7559017" cy="673805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34AD91"/>
                </a:solidFill>
              </a:rPr>
              <a:t>FlinkCEP</a:t>
            </a:r>
            <a:r>
              <a:rPr lang="en-US" dirty="0" smtClean="0">
                <a:solidFill>
                  <a:srgbClr val="34AD91"/>
                </a:solidFill>
              </a:rPr>
              <a:t> </a:t>
            </a:r>
            <a:r>
              <a:rPr lang="en-US" dirty="0" smtClean="0"/>
              <a:t>Contiguity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07777" y="1046901"/>
            <a:ext cx="1290320" cy="989416"/>
            <a:chOff x="7162823" y="1052433"/>
            <a:chExt cx="1290320" cy="989416"/>
          </a:xfrm>
        </p:grpSpPr>
        <p:sp>
          <p:nvSpPr>
            <p:cNvPr id="6" name="Rectangle 5"/>
            <p:cNvSpPr/>
            <p:nvPr/>
          </p:nvSpPr>
          <p:spPr>
            <a:xfrm>
              <a:off x="7162823" y="1318833"/>
              <a:ext cx="1290320" cy="723016"/>
            </a:xfrm>
            <a:prstGeom prst="rect">
              <a:avLst/>
            </a:prstGeom>
            <a:solidFill>
              <a:srgbClr val="C5DB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299209" y="1052433"/>
              <a:ext cx="1017549" cy="373552"/>
            </a:xfrm>
            <a:prstGeom prst="rect">
              <a:avLst/>
            </a:prstGeom>
            <a:solidFill>
              <a:srgbClr val="C5DB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Pattern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Isosceles Triangle 16"/>
            <p:cNvSpPr/>
            <p:nvPr/>
          </p:nvSpPr>
          <p:spPr>
            <a:xfrm>
              <a:off x="7867542" y="1542044"/>
              <a:ext cx="377139" cy="32512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71285" y="1542044"/>
              <a:ext cx="325120" cy="3251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199208" y="1047296"/>
            <a:ext cx="54875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34AD91"/>
                </a:solidFill>
                <a:latin typeface="Avenir Next" charset="0"/>
                <a:ea typeface="Avenir Next" charset="0"/>
                <a:cs typeface="Avenir Next" charset="0"/>
              </a:rPr>
              <a:t>Relaxed Contiguity</a:t>
            </a:r>
          </a:p>
          <a:p>
            <a:pPr marL="342900" indent="-342900" algn="r">
              <a:buFont typeface="Arial" charset="0"/>
              <a:buChar char="•"/>
            </a:pPr>
            <a:r>
              <a:rPr lang="en-US" sz="2000" dirty="0"/>
              <a:t>non-matching events to simply be ignored</a:t>
            </a:r>
            <a:endParaRPr lang="en-US" sz="2000" b="1" dirty="0">
              <a:solidFill>
                <a:srgbClr val="34AD9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41405" y="2697224"/>
            <a:ext cx="3080292" cy="1930400"/>
            <a:chOff x="141405" y="990344"/>
            <a:chExt cx="3080292" cy="1930400"/>
          </a:xfrm>
        </p:grpSpPr>
        <p:sp>
          <p:nvSpPr>
            <p:cNvPr id="25" name="Rectangle 24"/>
            <p:cNvSpPr/>
            <p:nvPr/>
          </p:nvSpPr>
          <p:spPr>
            <a:xfrm>
              <a:off x="141405" y="1256744"/>
              <a:ext cx="3080292" cy="1664000"/>
            </a:xfrm>
            <a:prstGeom prst="rect">
              <a:avLst/>
            </a:prstGeom>
            <a:solidFill>
              <a:srgbClr val="C5DB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57703" y="990344"/>
              <a:ext cx="1647696" cy="373552"/>
            </a:xfrm>
            <a:prstGeom prst="rect">
              <a:avLst/>
            </a:prstGeom>
            <a:solidFill>
              <a:srgbClr val="C5DB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Input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Isosceles Triangle 49"/>
            <p:cNvSpPr/>
            <p:nvPr/>
          </p:nvSpPr>
          <p:spPr>
            <a:xfrm>
              <a:off x="251950" y="2508736"/>
              <a:ext cx="377139" cy="325120"/>
            </a:xfrm>
            <a:prstGeom prst="triangle">
              <a:avLst/>
            </a:prstGeom>
            <a:solidFill>
              <a:srgbClr val="FFDD5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13"/>
            <p:cNvSpPr/>
            <p:nvPr/>
          </p:nvSpPr>
          <p:spPr>
            <a:xfrm>
              <a:off x="1244463" y="2508736"/>
              <a:ext cx="377139" cy="325120"/>
            </a:xfrm>
            <a:prstGeom prst="triangle">
              <a:avLst/>
            </a:prstGeom>
            <a:solidFill>
              <a:srgbClr val="6BC7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15"/>
            <p:cNvSpPr/>
            <p:nvPr/>
          </p:nvSpPr>
          <p:spPr>
            <a:xfrm>
              <a:off x="1739778" y="2508736"/>
              <a:ext cx="377139" cy="325120"/>
            </a:xfrm>
            <a:prstGeom prst="triangle">
              <a:avLst/>
            </a:prstGeom>
            <a:solidFill>
              <a:srgbClr val="6BC7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288995" y="2508736"/>
              <a:ext cx="325120" cy="325120"/>
            </a:xfrm>
            <a:prstGeom prst="rect">
              <a:avLst/>
            </a:prstGeom>
            <a:solidFill>
              <a:srgbClr val="6BC7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26"/>
            <p:cNvSpPr/>
            <p:nvPr/>
          </p:nvSpPr>
          <p:spPr>
            <a:xfrm>
              <a:off x="2759242" y="2508736"/>
              <a:ext cx="377139" cy="325120"/>
            </a:xfrm>
            <a:prstGeom prst="triangle">
              <a:avLst/>
            </a:prstGeom>
            <a:solidFill>
              <a:srgbClr val="FFDD5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4216" y="2508736"/>
              <a:ext cx="325120" cy="325120"/>
            </a:xfrm>
            <a:prstGeom prst="rect">
              <a:avLst/>
            </a:prstGeom>
            <a:solidFill>
              <a:srgbClr val="6BC7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48"/>
            <p:cNvSpPr/>
            <p:nvPr/>
          </p:nvSpPr>
          <p:spPr>
            <a:xfrm>
              <a:off x="251950" y="1979760"/>
              <a:ext cx="377139" cy="325120"/>
            </a:xfrm>
            <a:prstGeom prst="triangle">
              <a:avLst/>
            </a:prstGeom>
            <a:solidFill>
              <a:srgbClr val="FFDD5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91556" y="1979760"/>
              <a:ext cx="325120" cy="325120"/>
            </a:xfrm>
            <a:prstGeom prst="rect">
              <a:avLst/>
            </a:prstGeom>
            <a:solidFill>
              <a:srgbClr val="FFDD5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14"/>
            <p:cNvSpPr/>
            <p:nvPr/>
          </p:nvSpPr>
          <p:spPr>
            <a:xfrm>
              <a:off x="2254317" y="1979760"/>
              <a:ext cx="377139" cy="325120"/>
            </a:xfrm>
            <a:prstGeom prst="triangle">
              <a:avLst/>
            </a:prstGeom>
            <a:solidFill>
              <a:srgbClr val="FFDD5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66730" y="1979760"/>
              <a:ext cx="325120" cy="325120"/>
            </a:xfrm>
            <a:prstGeom prst="rect">
              <a:avLst/>
            </a:prstGeom>
            <a:solidFill>
              <a:srgbClr val="FFDD5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93923" y="1979760"/>
              <a:ext cx="325120" cy="325120"/>
            </a:xfrm>
            <a:prstGeom prst="rect">
              <a:avLst/>
            </a:prstGeom>
            <a:solidFill>
              <a:srgbClr val="E68884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279143" y="1979760"/>
              <a:ext cx="325120" cy="325120"/>
            </a:xfrm>
            <a:prstGeom prst="ellipse">
              <a:avLst/>
            </a:prstGeom>
            <a:solidFill>
              <a:srgbClr val="FFDE55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16"/>
            <p:cNvSpPr/>
            <p:nvPr/>
          </p:nvSpPr>
          <p:spPr>
            <a:xfrm>
              <a:off x="748207" y="1450785"/>
              <a:ext cx="377139" cy="325120"/>
            </a:xfrm>
            <a:prstGeom prst="triangle">
              <a:avLst/>
            </a:prstGeom>
            <a:solidFill>
              <a:srgbClr val="E68884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51950" y="1450785"/>
              <a:ext cx="325120" cy="325120"/>
            </a:xfrm>
            <a:prstGeom prst="rect">
              <a:avLst/>
            </a:prstGeom>
            <a:solidFill>
              <a:srgbClr val="E68884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296483" y="1450785"/>
              <a:ext cx="325120" cy="325120"/>
            </a:xfrm>
            <a:prstGeom prst="rect">
              <a:avLst/>
            </a:prstGeom>
            <a:solidFill>
              <a:srgbClr val="FFDD5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792740" y="1450785"/>
              <a:ext cx="325120" cy="325120"/>
            </a:xfrm>
            <a:prstGeom prst="rect">
              <a:avLst/>
            </a:prstGeom>
            <a:solidFill>
              <a:srgbClr val="6BC7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15"/>
            <p:cNvSpPr/>
            <p:nvPr/>
          </p:nvSpPr>
          <p:spPr>
            <a:xfrm>
              <a:off x="2758592" y="1450785"/>
              <a:ext cx="377139" cy="325120"/>
            </a:xfrm>
            <a:prstGeom prst="triangle">
              <a:avLst/>
            </a:prstGeom>
            <a:solidFill>
              <a:srgbClr val="6BC7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288345" y="1461001"/>
              <a:ext cx="325120" cy="325120"/>
            </a:xfrm>
            <a:prstGeom prst="ellipse">
              <a:avLst/>
            </a:prstGeom>
            <a:solidFill>
              <a:srgbClr val="6AC7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4AD91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5606508" y="2963624"/>
            <a:ext cx="3080292" cy="1664000"/>
          </a:xfrm>
          <a:prstGeom prst="rect">
            <a:avLst/>
          </a:prstGeom>
          <a:solidFill>
            <a:srgbClr val="C5DB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322806" y="2697224"/>
            <a:ext cx="1647696" cy="373552"/>
          </a:xfrm>
          <a:prstGeom prst="rect">
            <a:avLst/>
          </a:prstGeom>
          <a:solidFill>
            <a:srgbClr val="C5DB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Output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Isosceles Triangle 13"/>
          <p:cNvSpPr/>
          <p:nvPr/>
        </p:nvSpPr>
        <p:spPr>
          <a:xfrm>
            <a:off x="6709566" y="4215616"/>
            <a:ext cx="377139" cy="325120"/>
          </a:xfrm>
          <a:prstGeom prst="triangle">
            <a:avLst/>
          </a:prstGeom>
          <a:solidFill>
            <a:srgbClr val="6BC7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239319" y="4215616"/>
            <a:ext cx="325120" cy="325120"/>
          </a:xfrm>
          <a:prstGeom prst="rect">
            <a:avLst/>
          </a:prstGeom>
          <a:solidFill>
            <a:srgbClr val="6BC7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14"/>
          <p:cNvSpPr/>
          <p:nvPr/>
        </p:nvSpPr>
        <p:spPr>
          <a:xfrm>
            <a:off x="7719420" y="3686640"/>
            <a:ext cx="377139" cy="325120"/>
          </a:xfrm>
          <a:prstGeom prst="triangle">
            <a:avLst/>
          </a:prstGeom>
          <a:solidFill>
            <a:srgbClr val="FFDD5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231833" y="3686640"/>
            <a:ext cx="325120" cy="325120"/>
          </a:xfrm>
          <a:prstGeom prst="rect">
            <a:avLst/>
          </a:prstGeom>
          <a:solidFill>
            <a:srgbClr val="FFDD5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16"/>
          <p:cNvSpPr/>
          <p:nvPr/>
        </p:nvSpPr>
        <p:spPr>
          <a:xfrm>
            <a:off x="6213310" y="3157665"/>
            <a:ext cx="377139" cy="325120"/>
          </a:xfrm>
          <a:prstGeom prst="triangle">
            <a:avLst/>
          </a:prstGeom>
          <a:solidFill>
            <a:srgbClr val="E6888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717053" y="3157665"/>
            <a:ext cx="325120" cy="325120"/>
          </a:xfrm>
          <a:prstGeom prst="rect">
            <a:avLst/>
          </a:prstGeom>
          <a:solidFill>
            <a:srgbClr val="E6888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257843" y="3157665"/>
            <a:ext cx="325120" cy="325120"/>
          </a:xfrm>
          <a:prstGeom prst="rect">
            <a:avLst/>
          </a:prstGeom>
          <a:solidFill>
            <a:srgbClr val="6BC7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15"/>
          <p:cNvSpPr/>
          <p:nvPr/>
        </p:nvSpPr>
        <p:spPr>
          <a:xfrm>
            <a:off x="8223695" y="3157665"/>
            <a:ext cx="377139" cy="325120"/>
          </a:xfrm>
          <a:prstGeom prst="triangle">
            <a:avLst/>
          </a:prstGeom>
          <a:solidFill>
            <a:srgbClr val="6BC7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3" y="205989"/>
            <a:ext cx="7559017" cy="673805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34AD91"/>
                </a:solidFill>
              </a:rPr>
              <a:t>FlinkCEP</a:t>
            </a:r>
            <a:r>
              <a:rPr lang="en-US" dirty="0" smtClean="0">
                <a:solidFill>
                  <a:srgbClr val="34AD91"/>
                </a:solidFill>
              </a:rPr>
              <a:t> </a:t>
            </a:r>
            <a:r>
              <a:rPr lang="en-US" dirty="0" smtClean="0"/>
              <a:t>Contiguity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07777" y="1046901"/>
            <a:ext cx="1290320" cy="989416"/>
            <a:chOff x="7162823" y="1052433"/>
            <a:chExt cx="1290320" cy="989416"/>
          </a:xfrm>
        </p:grpSpPr>
        <p:sp>
          <p:nvSpPr>
            <p:cNvPr id="6" name="Rectangle 5"/>
            <p:cNvSpPr/>
            <p:nvPr/>
          </p:nvSpPr>
          <p:spPr>
            <a:xfrm>
              <a:off x="7162823" y="1318833"/>
              <a:ext cx="1290320" cy="723016"/>
            </a:xfrm>
            <a:prstGeom prst="rect">
              <a:avLst/>
            </a:prstGeom>
            <a:solidFill>
              <a:srgbClr val="C5DB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299209" y="1052433"/>
              <a:ext cx="1017549" cy="373552"/>
            </a:xfrm>
            <a:prstGeom prst="rect">
              <a:avLst/>
            </a:prstGeom>
            <a:solidFill>
              <a:srgbClr val="C5DB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Pattern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Isosceles Triangle 16"/>
            <p:cNvSpPr/>
            <p:nvPr/>
          </p:nvSpPr>
          <p:spPr>
            <a:xfrm>
              <a:off x="7867542" y="1542044"/>
              <a:ext cx="377139" cy="32512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71285" y="1542044"/>
              <a:ext cx="325120" cy="3251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141405" y="2963624"/>
            <a:ext cx="3080292" cy="1664000"/>
          </a:xfrm>
          <a:prstGeom prst="rect">
            <a:avLst/>
          </a:prstGeom>
          <a:solidFill>
            <a:srgbClr val="C5DB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57703" y="2697224"/>
            <a:ext cx="1647696" cy="373552"/>
          </a:xfrm>
          <a:prstGeom prst="rect">
            <a:avLst/>
          </a:prstGeom>
          <a:solidFill>
            <a:srgbClr val="C5DB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Input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Isosceles Triangle 13"/>
          <p:cNvSpPr/>
          <p:nvPr/>
        </p:nvSpPr>
        <p:spPr>
          <a:xfrm>
            <a:off x="1244463" y="4215616"/>
            <a:ext cx="377139" cy="325120"/>
          </a:xfrm>
          <a:prstGeom prst="triangle">
            <a:avLst/>
          </a:prstGeom>
          <a:solidFill>
            <a:srgbClr val="6BC7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15"/>
          <p:cNvSpPr/>
          <p:nvPr/>
        </p:nvSpPr>
        <p:spPr>
          <a:xfrm>
            <a:off x="1739778" y="4215616"/>
            <a:ext cx="377139" cy="325120"/>
          </a:xfrm>
          <a:prstGeom prst="triangle">
            <a:avLst/>
          </a:prstGeom>
          <a:solidFill>
            <a:srgbClr val="6BC7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74216" y="4215616"/>
            <a:ext cx="325120" cy="325120"/>
          </a:xfrm>
          <a:prstGeom prst="rect">
            <a:avLst/>
          </a:prstGeom>
          <a:solidFill>
            <a:srgbClr val="6BC7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606508" y="2963624"/>
            <a:ext cx="3080292" cy="1664000"/>
          </a:xfrm>
          <a:prstGeom prst="rect">
            <a:avLst/>
          </a:prstGeom>
          <a:solidFill>
            <a:srgbClr val="C5DB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322806" y="2697224"/>
            <a:ext cx="1647696" cy="373552"/>
          </a:xfrm>
          <a:prstGeom prst="rect">
            <a:avLst/>
          </a:prstGeom>
          <a:solidFill>
            <a:srgbClr val="C5DB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Output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Isosceles Triangle 13"/>
          <p:cNvSpPr/>
          <p:nvPr/>
        </p:nvSpPr>
        <p:spPr>
          <a:xfrm>
            <a:off x="6709566" y="4215616"/>
            <a:ext cx="377139" cy="325120"/>
          </a:xfrm>
          <a:prstGeom prst="triangle">
            <a:avLst/>
          </a:prstGeom>
          <a:solidFill>
            <a:srgbClr val="6BC7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239319" y="4215616"/>
            <a:ext cx="325120" cy="325120"/>
          </a:xfrm>
          <a:prstGeom prst="rect">
            <a:avLst/>
          </a:prstGeom>
          <a:solidFill>
            <a:srgbClr val="6BC7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14"/>
          <p:cNvSpPr/>
          <p:nvPr/>
        </p:nvSpPr>
        <p:spPr>
          <a:xfrm>
            <a:off x="7719420" y="3686640"/>
            <a:ext cx="377139" cy="325120"/>
          </a:xfrm>
          <a:prstGeom prst="triangle">
            <a:avLst/>
          </a:prstGeom>
          <a:solidFill>
            <a:srgbClr val="FFDD5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231833" y="3686640"/>
            <a:ext cx="325120" cy="325120"/>
          </a:xfrm>
          <a:prstGeom prst="rect">
            <a:avLst/>
          </a:prstGeom>
          <a:solidFill>
            <a:srgbClr val="FFDD5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16"/>
          <p:cNvSpPr/>
          <p:nvPr/>
        </p:nvSpPr>
        <p:spPr>
          <a:xfrm>
            <a:off x="6213310" y="3157665"/>
            <a:ext cx="377139" cy="325120"/>
          </a:xfrm>
          <a:prstGeom prst="triangle">
            <a:avLst/>
          </a:prstGeom>
          <a:solidFill>
            <a:srgbClr val="E6888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717053" y="3157665"/>
            <a:ext cx="325120" cy="325120"/>
          </a:xfrm>
          <a:prstGeom prst="rect">
            <a:avLst/>
          </a:prstGeom>
          <a:solidFill>
            <a:srgbClr val="E6888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257843" y="3157665"/>
            <a:ext cx="325120" cy="325120"/>
          </a:xfrm>
          <a:prstGeom prst="rect">
            <a:avLst/>
          </a:prstGeom>
          <a:solidFill>
            <a:srgbClr val="6BC7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15"/>
          <p:cNvSpPr/>
          <p:nvPr/>
        </p:nvSpPr>
        <p:spPr>
          <a:xfrm>
            <a:off x="8223695" y="3157665"/>
            <a:ext cx="377139" cy="325120"/>
          </a:xfrm>
          <a:prstGeom prst="triangle">
            <a:avLst/>
          </a:prstGeom>
          <a:solidFill>
            <a:srgbClr val="6BC7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4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3" y="205989"/>
            <a:ext cx="7559017" cy="673805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34AD91"/>
                </a:solidFill>
              </a:rPr>
              <a:t>FlinkCEP</a:t>
            </a:r>
            <a:r>
              <a:rPr lang="en-US" dirty="0" smtClean="0">
                <a:solidFill>
                  <a:srgbClr val="34AD91"/>
                </a:solidFill>
              </a:rPr>
              <a:t> </a:t>
            </a:r>
            <a:r>
              <a:rPr lang="en-US" dirty="0" smtClean="0"/>
              <a:t>Contiguity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07777" y="1046901"/>
            <a:ext cx="1290320" cy="989416"/>
            <a:chOff x="7162823" y="1052433"/>
            <a:chExt cx="1290320" cy="989416"/>
          </a:xfrm>
        </p:grpSpPr>
        <p:sp>
          <p:nvSpPr>
            <p:cNvPr id="6" name="Rectangle 5"/>
            <p:cNvSpPr/>
            <p:nvPr/>
          </p:nvSpPr>
          <p:spPr>
            <a:xfrm>
              <a:off x="7162823" y="1318833"/>
              <a:ext cx="1290320" cy="723016"/>
            </a:xfrm>
            <a:prstGeom prst="rect">
              <a:avLst/>
            </a:prstGeom>
            <a:solidFill>
              <a:srgbClr val="C5DB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299209" y="1052433"/>
              <a:ext cx="1017549" cy="373552"/>
            </a:xfrm>
            <a:prstGeom prst="rect">
              <a:avLst/>
            </a:prstGeom>
            <a:solidFill>
              <a:srgbClr val="C5DB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Pattern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Isosceles Triangle 16"/>
            <p:cNvSpPr/>
            <p:nvPr/>
          </p:nvSpPr>
          <p:spPr>
            <a:xfrm>
              <a:off x="7867542" y="1542044"/>
              <a:ext cx="377139" cy="32512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71285" y="1542044"/>
              <a:ext cx="325120" cy="3251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141405" y="2963624"/>
            <a:ext cx="3080292" cy="1664000"/>
          </a:xfrm>
          <a:prstGeom prst="rect">
            <a:avLst/>
          </a:prstGeom>
          <a:solidFill>
            <a:srgbClr val="C5DB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57703" y="2697224"/>
            <a:ext cx="1647696" cy="373552"/>
          </a:xfrm>
          <a:prstGeom prst="rect">
            <a:avLst/>
          </a:prstGeom>
          <a:solidFill>
            <a:srgbClr val="C5DB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Input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Isosceles Triangle 13"/>
          <p:cNvSpPr/>
          <p:nvPr/>
        </p:nvSpPr>
        <p:spPr>
          <a:xfrm>
            <a:off x="1244463" y="4215616"/>
            <a:ext cx="377139" cy="325120"/>
          </a:xfrm>
          <a:prstGeom prst="triangle">
            <a:avLst/>
          </a:prstGeom>
          <a:solidFill>
            <a:srgbClr val="6BC7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15"/>
          <p:cNvSpPr/>
          <p:nvPr/>
        </p:nvSpPr>
        <p:spPr>
          <a:xfrm>
            <a:off x="1739778" y="4215616"/>
            <a:ext cx="377139" cy="325120"/>
          </a:xfrm>
          <a:prstGeom prst="triangle">
            <a:avLst/>
          </a:prstGeom>
          <a:solidFill>
            <a:srgbClr val="6BC7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74216" y="4215616"/>
            <a:ext cx="325120" cy="325120"/>
          </a:xfrm>
          <a:prstGeom prst="rect">
            <a:avLst/>
          </a:prstGeom>
          <a:solidFill>
            <a:srgbClr val="6BC7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606508" y="2963624"/>
            <a:ext cx="3080292" cy="1664000"/>
          </a:xfrm>
          <a:prstGeom prst="rect">
            <a:avLst/>
          </a:prstGeom>
          <a:solidFill>
            <a:srgbClr val="C5DB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322806" y="2697224"/>
            <a:ext cx="1647696" cy="373552"/>
          </a:xfrm>
          <a:prstGeom prst="rect">
            <a:avLst/>
          </a:prstGeom>
          <a:solidFill>
            <a:srgbClr val="C5DB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Output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Isosceles Triangle 13"/>
          <p:cNvSpPr/>
          <p:nvPr/>
        </p:nvSpPr>
        <p:spPr>
          <a:xfrm>
            <a:off x="6709566" y="4215616"/>
            <a:ext cx="377139" cy="325120"/>
          </a:xfrm>
          <a:prstGeom prst="triangle">
            <a:avLst/>
          </a:prstGeom>
          <a:solidFill>
            <a:srgbClr val="6BC7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239319" y="4215616"/>
            <a:ext cx="325120" cy="325120"/>
          </a:xfrm>
          <a:prstGeom prst="rect">
            <a:avLst/>
          </a:prstGeom>
          <a:solidFill>
            <a:srgbClr val="6BC7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14"/>
          <p:cNvSpPr/>
          <p:nvPr/>
        </p:nvSpPr>
        <p:spPr>
          <a:xfrm>
            <a:off x="7719420" y="3686640"/>
            <a:ext cx="377139" cy="325120"/>
          </a:xfrm>
          <a:prstGeom prst="triangle">
            <a:avLst/>
          </a:prstGeom>
          <a:solidFill>
            <a:srgbClr val="FFDD5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231833" y="3686640"/>
            <a:ext cx="325120" cy="325120"/>
          </a:xfrm>
          <a:prstGeom prst="rect">
            <a:avLst/>
          </a:prstGeom>
          <a:solidFill>
            <a:srgbClr val="FFDD5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16"/>
          <p:cNvSpPr/>
          <p:nvPr/>
        </p:nvSpPr>
        <p:spPr>
          <a:xfrm>
            <a:off x="6213310" y="3157665"/>
            <a:ext cx="377139" cy="325120"/>
          </a:xfrm>
          <a:prstGeom prst="triangle">
            <a:avLst/>
          </a:prstGeom>
          <a:solidFill>
            <a:srgbClr val="E6888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717053" y="3157665"/>
            <a:ext cx="325120" cy="325120"/>
          </a:xfrm>
          <a:prstGeom prst="rect">
            <a:avLst/>
          </a:prstGeom>
          <a:solidFill>
            <a:srgbClr val="E6888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257843" y="3157665"/>
            <a:ext cx="325120" cy="325120"/>
          </a:xfrm>
          <a:prstGeom prst="rect">
            <a:avLst/>
          </a:prstGeom>
          <a:solidFill>
            <a:srgbClr val="6BC7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15"/>
          <p:cNvSpPr/>
          <p:nvPr/>
        </p:nvSpPr>
        <p:spPr>
          <a:xfrm>
            <a:off x="8223695" y="3157665"/>
            <a:ext cx="377139" cy="325120"/>
          </a:xfrm>
          <a:prstGeom prst="triangle">
            <a:avLst/>
          </a:prstGeom>
          <a:solidFill>
            <a:srgbClr val="6BC7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61679" y="4160787"/>
            <a:ext cx="1047619" cy="42058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112824" y="4160787"/>
            <a:ext cx="1047619" cy="42058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9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CEP?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86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3" y="205989"/>
            <a:ext cx="7559017" cy="673805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34AD91"/>
                </a:solidFill>
              </a:rPr>
              <a:t>FlinkCEP</a:t>
            </a:r>
            <a:r>
              <a:rPr lang="en-US" dirty="0" smtClean="0">
                <a:solidFill>
                  <a:srgbClr val="34AD91"/>
                </a:solidFill>
              </a:rPr>
              <a:t> </a:t>
            </a:r>
            <a:r>
              <a:rPr lang="en-US" dirty="0" smtClean="0"/>
              <a:t>Contiguity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07777" y="1046901"/>
            <a:ext cx="1290320" cy="989416"/>
            <a:chOff x="7162823" y="1052433"/>
            <a:chExt cx="1290320" cy="989416"/>
          </a:xfrm>
        </p:grpSpPr>
        <p:sp>
          <p:nvSpPr>
            <p:cNvPr id="6" name="Rectangle 5"/>
            <p:cNvSpPr/>
            <p:nvPr/>
          </p:nvSpPr>
          <p:spPr>
            <a:xfrm>
              <a:off x="7162823" y="1318833"/>
              <a:ext cx="1290320" cy="723016"/>
            </a:xfrm>
            <a:prstGeom prst="rect">
              <a:avLst/>
            </a:prstGeom>
            <a:solidFill>
              <a:srgbClr val="C5DB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299209" y="1052433"/>
              <a:ext cx="1017549" cy="373552"/>
            </a:xfrm>
            <a:prstGeom prst="rect">
              <a:avLst/>
            </a:prstGeom>
            <a:solidFill>
              <a:srgbClr val="C5DB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Pattern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Isosceles Triangle 16"/>
            <p:cNvSpPr/>
            <p:nvPr/>
          </p:nvSpPr>
          <p:spPr>
            <a:xfrm>
              <a:off x="7867542" y="1542044"/>
              <a:ext cx="377139" cy="32512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71285" y="1542044"/>
              <a:ext cx="325120" cy="3251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141405" y="2963624"/>
            <a:ext cx="3080292" cy="1664000"/>
          </a:xfrm>
          <a:prstGeom prst="rect">
            <a:avLst/>
          </a:prstGeom>
          <a:solidFill>
            <a:srgbClr val="C5DB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57703" y="2697224"/>
            <a:ext cx="1647696" cy="373552"/>
          </a:xfrm>
          <a:prstGeom prst="rect">
            <a:avLst/>
          </a:prstGeom>
          <a:solidFill>
            <a:srgbClr val="C5DB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Input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Isosceles Triangle 13"/>
          <p:cNvSpPr/>
          <p:nvPr/>
        </p:nvSpPr>
        <p:spPr>
          <a:xfrm>
            <a:off x="1244463" y="4215616"/>
            <a:ext cx="377139" cy="325120"/>
          </a:xfrm>
          <a:prstGeom prst="triangle">
            <a:avLst/>
          </a:prstGeom>
          <a:solidFill>
            <a:srgbClr val="6BC7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15"/>
          <p:cNvSpPr/>
          <p:nvPr/>
        </p:nvSpPr>
        <p:spPr>
          <a:xfrm>
            <a:off x="1739778" y="4215616"/>
            <a:ext cx="377139" cy="325120"/>
          </a:xfrm>
          <a:prstGeom prst="triangle">
            <a:avLst/>
          </a:prstGeom>
          <a:solidFill>
            <a:srgbClr val="6BC7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74216" y="4215616"/>
            <a:ext cx="325120" cy="325120"/>
          </a:xfrm>
          <a:prstGeom prst="rect">
            <a:avLst/>
          </a:prstGeom>
          <a:solidFill>
            <a:srgbClr val="6BC7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606508" y="2963624"/>
            <a:ext cx="3080292" cy="1664000"/>
          </a:xfrm>
          <a:prstGeom prst="rect">
            <a:avLst/>
          </a:prstGeom>
          <a:solidFill>
            <a:srgbClr val="C5DB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322806" y="2697224"/>
            <a:ext cx="1647696" cy="373552"/>
          </a:xfrm>
          <a:prstGeom prst="rect">
            <a:avLst/>
          </a:prstGeom>
          <a:solidFill>
            <a:srgbClr val="C5DB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Output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Isosceles Triangle 13"/>
          <p:cNvSpPr/>
          <p:nvPr/>
        </p:nvSpPr>
        <p:spPr>
          <a:xfrm>
            <a:off x="6709566" y="4215616"/>
            <a:ext cx="377139" cy="325120"/>
          </a:xfrm>
          <a:prstGeom prst="triangle">
            <a:avLst/>
          </a:prstGeom>
          <a:solidFill>
            <a:srgbClr val="6BC7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239319" y="4215616"/>
            <a:ext cx="325120" cy="325120"/>
          </a:xfrm>
          <a:prstGeom prst="rect">
            <a:avLst/>
          </a:prstGeom>
          <a:solidFill>
            <a:srgbClr val="6BC7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14"/>
          <p:cNvSpPr/>
          <p:nvPr/>
        </p:nvSpPr>
        <p:spPr>
          <a:xfrm>
            <a:off x="7719420" y="3686640"/>
            <a:ext cx="377139" cy="325120"/>
          </a:xfrm>
          <a:prstGeom prst="triangle">
            <a:avLst/>
          </a:prstGeom>
          <a:solidFill>
            <a:srgbClr val="FFDD5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231833" y="3686640"/>
            <a:ext cx="325120" cy="325120"/>
          </a:xfrm>
          <a:prstGeom prst="rect">
            <a:avLst/>
          </a:prstGeom>
          <a:solidFill>
            <a:srgbClr val="FFDD5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16"/>
          <p:cNvSpPr/>
          <p:nvPr/>
        </p:nvSpPr>
        <p:spPr>
          <a:xfrm>
            <a:off x="6213310" y="3157665"/>
            <a:ext cx="377139" cy="325120"/>
          </a:xfrm>
          <a:prstGeom prst="triangle">
            <a:avLst/>
          </a:prstGeom>
          <a:solidFill>
            <a:srgbClr val="E6888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717053" y="3157665"/>
            <a:ext cx="325120" cy="325120"/>
          </a:xfrm>
          <a:prstGeom prst="rect">
            <a:avLst/>
          </a:prstGeom>
          <a:solidFill>
            <a:srgbClr val="E6888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257843" y="3157665"/>
            <a:ext cx="325120" cy="325120"/>
          </a:xfrm>
          <a:prstGeom prst="rect">
            <a:avLst/>
          </a:prstGeom>
          <a:solidFill>
            <a:srgbClr val="6BC7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15"/>
          <p:cNvSpPr/>
          <p:nvPr/>
        </p:nvSpPr>
        <p:spPr>
          <a:xfrm>
            <a:off x="8223695" y="3157665"/>
            <a:ext cx="377139" cy="325120"/>
          </a:xfrm>
          <a:prstGeom prst="triangle">
            <a:avLst/>
          </a:prstGeom>
          <a:solidFill>
            <a:srgbClr val="6BC7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61679" y="4160787"/>
            <a:ext cx="1047619" cy="42058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112824" y="4160787"/>
            <a:ext cx="1047619" cy="42058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748297" y="1047296"/>
            <a:ext cx="6938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34AD91"/>
                </a:solidFill>
                <a:latin typeface="Avenir Next" charset="0"/>
                <a:ea typeface="Avenir Next" charset="0"/>
                <a:cs typeface="Avenir Next" charset="0"/>
              </a:rPr>
              <a:t>Non-Deterministic Relaxed Contiguity</a:t>
            </a:r>
          </a:p>
          <a:p>
            <a:pPr marL="342900" indent="-342900" algn="r">
              <a:buFont typeface="Arial" charset="0"/>
              <a:buChar char="•"/>
            </a:pPr>
            <a:r>
              <a:rPr lang="en-US" sz="2000" dirty="0"/>
              <a:t>a</a:t>
            </a:r>
            <a:r>
              <a:rPr lang="en-US" sz="2000" dirty="0" smtClean="0"/>
              <a:t>llows non-deterministic </a:t>
            </a:r>
            <a:r>
              <a:rPr lang="en-US" sz="2000" dirty="0"/>
              <a:t>actions on relevant </a:t>
            </a:r>
            <a:r>
              <a:rPr lang="en-US" sz="2000" dirty="0" smtClean="0"/>
              <a:t>events</a:t>
            </a:r>
            <a:endParaRPr lang="en-US" sz="2000" b="1" dirty="0">
              <a:solidFill>
                <a:srgbClr val="34AD9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31" name="Isosceles Triangle 13"/>
          <p:cNvSpPr/>
          <p:nvPr/>
        </p:nvSpPr>
        <p:spPr>
          <a:xfrm>
            <a:off x="6450072" y="4063211"/>
            <a:ext cx="377139" cy="325120"/>
          </a:xfrm>
          <a:prstGeom prst="triangle">
            <a:avLst/>
          </a:prstGeom>
          <a:solidFill>
            <a:srgbClr val="6BC7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979825" y="4063211"/>
            <a:ext cx="325120" cy="325120"/>
          </a:xfrm>
          <a:prstGeom prst="rect">
            <a:avLst/>
          </a:prstGeom>
          <a:solidFill>
            <a:srgbClr val="6BC7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853330" y="4008382"/>
            <a:ext cx="1047619" cy="42058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3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3" y="205989"/>
            <a:ext cx="7559017" cy="673805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34AD91"/>
                </a:solidFill>
              </a:rPr>
              <a:t>FlinkCEP</a:t>
            </a:r>
            <a:r>
              <a:rPr lang="en-US" dirty="0" smtClean="0">
                <a:solidFill>
                  <a:srgbClr val="34AD91"/>
                </a:solidFill>
              </a:rPr>
              <a:t> </a:t>
            </a:r>
            <a:r>
              <a:rPr lang="en-US" dirty="0" smtClean="0"/>
              <a:t>Contiguity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07777" y="1046901"/>
            <a:ext cx="1290320" cy="989416"/>
            <a:chOff x="7162823" y="1052433"/>
            <a:chExt cx="1290320" cy="989416"/>
          </a:xfrm>
        </p:grpSpPr>
        <p:sp>
          <p:nvSpPr>
            <p:cNvPr id="6" name="Rectangle 5"/>
            <p:cNvSpPr/>
            <p:nvPr/>
          </p:nvSpPr>
          <p:spPr>
            <a:xfrm>
              <a:off x="7162823" y="1318833"/>
              <a:ext cx="1290320" cy="723016"/>
            </a:xfrm>
            <a:prstGeom prst="rect">
              <a:avLst/>
            </a:prstGeom>
            <a:solidFill>
              <a:srgbClr val="C5DB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299209" y="1052433"/>
              <a:ext cx="1017549" cy="373552"/>
            </a:xfrm>
            <a:prstGeom prst="rect">
              <a:avLst/>
            </a:prstGeom>
            <a:solidFill>
              <a:srgbClr val="C5DB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Pattern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Isosceles Triangle 16"/>
            <p:cNvSpPr/>
            <p:nvPr/>
          </p:nvSpPr>
          <p:spPr>
            <a:xfrm>
              <a:off x="7867542" y="1542044"/>
              <a:ext cx="377139" cy="32512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71285" y="1542044"/>
              <a:ext cx="325120" cy="3251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175979" y="1047296"/>
            <a:ext cx="651082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34AD91"/>
                </a:solidFill>
                <a:latin typeface="Avenir Next" charset="0"/>
                <a:ea typeface="Avenir Next" charset="0"/>
                <a:cs typeface="Avenir Next" charset="0"/>
              </a:rPr>
              <a:t>NOT patterns: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for </a:t>
            </a:r>
            <a:r>
              <a:rPr lang="en-US" sz="2000" dirty="0" smtClean="0">
                <a:solidFill>
                  <a:srgbClr val="34AD91"/>
                </a:solidFill>
              </a:rPr>
              <a:t>strict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34AD91"/>
                </a:solidFill>
              </a:rPr>
              <a:t>relaxed</a:t>
            </a:r>
            <a:r>
              <a:rPr lang="en-US" sz="2000" dirty="0" smtClean="0"/>
              <a:t> contiguity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ea typeface="Avenir Next" charset="0"/>
                <a:cs typeface="Avenir Next" charset="0"/>
              </a:rPr>
              <a:t>f</a:t>
            </a:r>
            <a:r>
              <a:rPr lang="en-US" sz="2000" dirty="0" smtClean="0">
                <a:ea typeface="Avenir Next" charset="0"/>
                <a:cs typeface="Avenir Next" charset="0"/>
              </a:rPr>
              <a:t>or cases where an event should invalidate a match</a:t>
            </a:r>
            <a:endParaRPr lang="en-US" sz="2000" dirty="0">
              <a:ea typeface="Avenir Next" charset="0"/>
              <a:cs typeface="Avenir Next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41405" y="2697224"/>
            <a:ext cx="3080292" cy="1930400"/>
            <a:chOff x="141405" y="990344"/>
            <a:chExt cx="3080292" cy="1930400"/>
          </a:xfrm>
        </p:grpSpPr>
        <p:sp>
          <p:nvSpPr>
            <p:cNvPr id="33" name="Rectangle 32"/>
            <p:cNvSpPr/>
            <p:nvPr/>
          </p:nvSpPr>
          <p:spPr>
            <a:xfrm>
              <a:off x="141405" y="1256744"/>
              <a:ext cx="3080292" cy="1664000"/>
            </a:xfrm>
            <a:prstGeom prst="rect">
              <a:avLst/>
            </a:prstGeom>
            <a:solidFill>
              <a:srgbClr val="C5DB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57703" y="990344"/>
              <a:ext cx="1647696" cy="373552"/>
            </a:xfrm>
            <a:prstGeom prst="rect">
              <a:avLst/>
            </a:prstGeom>
            <a:solidFill>
              <a:srgbClr val="C5DB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Input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Isosceles Triangle 49"/>
            <p:cNvSpPr/>
            <p:nvPr/>
          </p:nvSpPr>
          <p:spPr>
            <a:xfrm>
              <a:off x="251950" y="2508736"/>
              <a:ext cx="377139" cy="325120"/>
            </a:xfrm>
            <a:prstGeom prst="triangle">
              <a:avLst/>
            </a:prstGeom>
            <a:solidFill>
              <a:srgbClr val="FFDD5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13"/>
            <p:cNvSpPr/>
            <p:nvPr/>
          </p:nvSpPr>
          <p:spPr>
            <a:xfrm>
              <a:off x="1244463" y="2508736"/>
              <a:ext cx="377139" cy="325120"/>
            </a:xfrm>
            <a:prstGeom prst="triangle">
              <a:avLst/>
            </a:prstGeom>
            <a:solidFill>
              <a:srgbClr val="6BC7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15"/>
            <p:cNvSpPr/>
            <p:nvPr/>
          </p:nvSpPr>
          <p:spPr>
            <a:xfrm>
              <a:off x="1739778" y="2508736"/>
              <a:ext cx="377139" cy="325120"/>
            </a:xfrm>
            <a:prstGeom prst="triangle">
              <a:avLst/>
            </a:prstGeom>
            <a:solidFill>
              <a:srgbClr val="6BC7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288995" y="2508736"/>
              <a:ext cx="325120" cy="325120"/>
            </a:xfrm>
            <a:prstGeom prst="rect">
              <a:avLst/>
            </a:prstGeom>
            <a:solidFill>
              <a:srgbClr val="6BC7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26"/>
            <p:cNvSpPr/>
            <p:nvPr/>
          </p:nvSpPr>
          <p:spPr>
            <a:xfrm>
              <a:off x="2759242" y="2508736"/>
              <a:ext cx="377139" cy="325120"/>
            </a:xfrm>
            <a:prstGeom prst="triangle">
              <a:avLst/>
            </a:prstGeom>
            <a:solidFill>
              <a:srgbClr val="FFDD5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74216" y="2508736"/>
              <a:ext cx="325120" cy="325120"/>
            </a:xfrm>
            <a:prstGeom prst="rect">
              <a:avLst/>
            </a:prstGeom>
            <a:solidFill>
              <a:srgbClr val="6BC7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8"/>
            <p:cNvSpPr/>
            <p:nvPr/>
          </p:nvSpPr>
          <p:spPr>
            <a:xfrm>
              <a:off x="251950" y="1979760"/>
              <a:ext cx="377139" cy="325120"/>
            </a:xfrm>
            <a:prstGeom prst="triangle">
              <a:avLst/>
            </a:prstGeom>
            <a:solidFill>
              <a:srgbClr val="FFDD5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91556" y="1979760"/>
              <a:ext cx="325120" cy="325120"/>
            </a:xfrm>
            <a:prstGeom prst="rect">
              <a:avLst/>
            </a:prstGeom>
            <a:solidFill>
              <a:srgbClr val="FFDD5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14"/>
            <p:cNvSpPr/>
            <p:nvPr/>
          </p:nvSpPr>
          <p:spPr>
            <a:xfrm>
              <a:off x="2254317" y="1979760"/>
              <a:ext cx="377139" cy="325120"/>
            </a:xfrm>
            <a:prstGeom prst="triangle">
              <a:avLst/>
            </a:prstGeom>
            <a:solidFill>
              <a:srgbClr val="FFDD5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766730" y="1979760"/>
              <a:ext cx="325120" cy="325120"/>
            </a:xfrm>
            <a:prstGeom prst="rect">
              <a:avLst/>
            </a:prstGeom>
            <a:solidFill>
              <a:srgbClr val="FFDD5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93923" y="1979760"/>
              <a:ext cx="325120" cy="325120"/>
            </a:xfrm>
            <a:prstGeom prst="rect">
              <a:avLst/>
            </a:prstGeom>
            <a:solidFill>
              <a:srgbClr val="E68884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279143" y="1979760"/>
              <a:ext cx="325120" cy="325120"/>
            </a:xfrm>
            <a:prstGeom prst="ellipse">
              <a:avLst/>
            </a:prstGeom>
            <a:solidFill>
              <a:srgbClr val="FFDE55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16"/>
            <p:cNvSpPr/>
            <p:nvPr/>
          </p:nvSpPr>
          <p:spPr>
            <a:xfrm>
              <a:off x="748207" y="1450785"/>
              <a:ext cx="377139" cy="325120"/>
            </a:xfrm>
            <a:prstGeom prst="triangle">
              <a:avLst/>
            </a:prstGeom>
            <a:solidFill>
              <a:srgbClr val="E68884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1950" y="1450785"/>
              <a:ext cx="325120" cy="325120"/>
            </a:xfrm>
            <a:prstGeom prst="rect">
              <a:avLst/>
            </a:prstGeom>
            <a:solidFill>
              <a:srgbClr val="E68884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296483" y="1450785"/>
              <a:ext cx="325120" cy="325120"/>
            </a:xfrm>
            <a:prstGeom prst="rect">
              <a:avLst/>
            </a:prstGeom>
            <a:solidFill>
              <a:srgbClr val="FFDD5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92740" y="1450785"/>
              <a:ext cx="325120" cy="325120"/>
            </a:xfrm>
            <a:prstGeom prst="rect">
              <a:avLst/>
            </a:prstGeom>
            <a:solidFill>
              <a:srgbClr val="6BC7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15"/>
            <p:cNvSpPr/>
            <p:nvPr/>
          </p:nvSpPr>
          <p:spPr>
            <a:xfrm>
              <a:off x="2758592" y="1450785"/>
              <a:ext cx="377139" cy="325120"/>
            </a:xfrm>
            <a:prstGeom prst="triangle">
              <a:avLst/>
            </a:prstGeom>
            <a:solidFill>
              <a:srgbClr val="6BC7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288345" y="1461001"/>
              <a:ext cx="325120" cy="325120"/>
            </a:xfrm>
            <a:prstGeom prst="ellipse">
              <a:avLst/>
            </a:prstGeom>
            <a:solidFill>
              <a:srgbClr val="6AC7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4AD9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998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3" y="205989"/>
            <a:ext cx="7559017" cy="673805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34AD91"/>
                </a:solidFill>
              </a:rPr>
              <a:t>FlinkCEP</a:t>
            </a:r>
            <a:r>
              <a:rPr lang="en-US" dirty="0" smtClean="0">
                <a:solidFill>
                  <a:srgbClr val="34AD91"/>
                </a:solidFill>
              </a:rPr>
              <a:t> </a:t>
            </a: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457200" y="1105784"/>
            <a:ext cx="8229600" cy="348884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34AD91"/>
                </a:solidFill>
                <a:latin typeface="+mj-lt"/>
                <a:ea typeface="Andale Mono" charset="0"/>
                <a:cs typeface="Andale Mono" charset="0"/>
              </a:rPr>
              <a:t>Quantifiers</a:t>
            </a:r>
          </a:p>
          <a:p>
            <a:pPr lvl="1"/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oneOrMore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(), times(), optional()</a:t>
            </a:r>
          </a:p>
          <a:p>
            <a:r>
              <a:rPr lang="en-US" dirty="0" smtClean="0">
                <a:solidFill>
                  <a:srgbClr val="34AD91"/>
                </a:solidFill>
                <a:latin typeface="+mj-lt"/>
                <a:ea typeface="Andale Mono" charset="0"/>
                <a:cs typeface="Andale Mono" charset="0"/>
              </a:rPr>
              <a:t>Conditions</a:t>
            </a:r>
          </a:p>
          <a:p>
            <a:pPr lvl="1"/>
            <a:r>
              <a:rPr lang="en-US" sz="2000" dirty="0" smtClean="0">
                <a:latin typeface="+mj-lt"/>
                <a:ea typeface="Andale Mono" charset="0"/>
                <a:cs typeface="Andale Mono" charset="0"/>
              </a:rPr>
              <a:t>Simple &amp; Iterative</a:t>
            </a:r>
          </a:p>
          <a:p>
            <a:r>
              <a:rPr lang="en-US" dirty="0" smtClean="0">
                <a:solidFill>
                  <a:srgbClr val="34AD91"/>
                </a:solidFill>
                <a:latin typeface="+mj-lt"/>
                <a:ea typeface="Andale Mono" charset="0"/>
                <a:cs typeface="Andale Mono" charset="0"/>
              </a:rPr>
              <a:t>Time Constraints</a:t>
            </a:r>
          </a:p>
          <a:p>
            <a:pPr lvl="1"/>
            <a:r>
              <a:rPr lang="en-US" sz="2000" dirty="0" smtClean="0">
                <a:latin typeface="+mj-lt"/>
                <a:ea typeface="Andale Mono" charset="0"/>
                <a:cs typeface="Andale Mono" charset="0"/>
              </a:rPr>
              <a:t>Event and Processing time</a:t>
            </a:r>
          </a:p>
          <a:p>
            <a:r>
              <a:rPr lang="en-US" dirty="0" smtClean="0">
                <a:solidFill>
                  <a:srgbClr val="34AD91"/>
                </a:solidFill>
                <a:latin typeface="+mj-lt"/>
                <a:ea typeface="Andale Mono" charset="0"/>
                <a:cs typeface="Andale Mono" charset="0"/>
              </a:rPr>
              <a:t>Different Contiguity Constraints</a:t>
            </a:r>
          </a:p>
          <a:p>
            <a:pPr lvl="1"/>
            <a:r>
              <a:rPr lang="en-US" sz="2200" dirty="0" smtClean="0">
                <a:latin typeface="+mj-lt"/>
                <a:ea typeface="Andale Mono" charset="0"/>
                <a:cs typeface="Andale Mono" charset="0"/>
              </a:rPr>
              <a:t>Strict, relaxed, non-deterministic relaxed, NOT</a:t>
            </a:r>
            <a:endParaRPr lang="en-US" sz="2200" dirty="0">
              <a:latin typeface="+mj-lt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8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Trace all shipments which:</a:t>
            </a:r>
          </a:p>
          <a:p>
            <a:pPr lvl="1"/>
            <a:r>
              <a:rPr lang="en-US" dirty="0" smtClean="0"/>
              <a:t>start </a:t>
            </a:r>
            <a:r>
              <a:rPr lang="en-US" dirty="0"/>
              <a:t>at location A</a:t>
            </a:r>
          </a:p>
          <a:p>
            <a:pPr lvl="1"/>
            <a:r>
              <a:rPr lang="en-US" dirty="0"/>
              <a:t>have at least 5 stops</a:t>
            </a:r>
          </a:p>
          <a:p>
            <a:pPr lvl="1"/>
            <a:r>
              <a:rPr lang="en-US" dirty="0" smtClean="0"/>
              <a:t>end </a:t>
            </a:r>
            <a:r>
              <a:rPr lang="en-US" dirty="0"/>
              <a:t>at location </a:t>
            </a:r>
            <a:r>
              <a:rPr lang="en-US" dirty="0" smtClean="0"/>
              <a:t>B</a:t>
            </a:r>
          </a:p>
          <a:p>
            <a:pPr lvl="1"/>
            <a:r>
              <a:rPr lang="en-US" dirty="0" smtClean="0"/>
              <a:t>within </a:t>
            </a:r>
            <a:r>
              <a:rPr lang="en-US" dirty="0"/>
              <a:t>the last </a:t>
            </a:r>
            <a:r>
              <a:rPr lang="en-US" dirty="0" smtClean="0"/>
              <a:t>24h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34AD91"/>
                </a:solidFill>
              </a:rPr>
              <a:t>Running Example: retailer</a:t>
            </a:r>
            <a:endParaRPr lang="en-US" dirty="0">
              <a:solidFill>
                <a:srgbClr val="34AD9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573024" y="1786594"/>
            <a:ext cx="619760" cy="553396"/>
          </a:xfrm>
          <a:prstGeom prst="ellipse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620000" y="4041229"/>
            <a:ext cx="619760" cy="553396"/>
          </a:xfrm>
          <a:prstGeom prst="ellipse">
            <a:avLst/>
          </a:prstGeom>
          <a:solidFill>
            <a:schemeClr val="bg1"/>
          </a:solidFill>
          <a:ln w="317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B050"/>
                </a:solidFill>
              </a:rPr>
              <a:t>B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9" name="Curved Connector 8"/>
          <p:cNvCxnSpPr>
            <a:stCxn id="6" idx="6"/>
            <a:endCxn id="7" idx="2"/>
          </p:cNvCxnSpPr>
          <p:nvPr/>
        </p:nvCxnSpPr>
        <p:spPr>
          <a:xfrm>
            <a:off x="5192784" y="2063292"/>
            <a:ext cx="2427216" cy="2254635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338056" y="1882721"/>
            <a:ext cx="609600" cy="519351"/>
          </a:xfrm>
          <a:prstGeom prst="ellipse">
            <a:avLst/>
          </a:prstGeom>
          <a:solidFill>
            <a:schemeClr val="bg1"/>
          </a:solidFill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</a:t>
            </a:r>
            <a:r>
              <a:rPr lang="en-US" baseline="-25000" dirty="0" smtClean="0">
                <a:solidFill>
                  <a:schemeClr val="accent1"/>
                </a:solidFill>
              </a:rPr>
              <a:t>1</a:t>
            </a:r>
            <a:endParaRPr lang="en-US" baseline="-25000" dirty="0">
              <a:solidFill>
                <a:schemeClr val="accent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947656" y="2322967"/>
            <a:ext cx="609600" cy="519351"/>
          </a:xfrm>
          <a:prstGeom prst="ellipse">
            <a:avLst/>
          </a:prstGeom>
          <a:solidFill>
            <a:schemeClr val="bg1"/>
          </a:solidFill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>
            <a:spAutoFit/>
          </a:bodyPr>
          <a:lstStyle/>
          <a:p>
            <a:pPr algn="ctr"/>
            <a:r>
              <a:rPr lang="en-US" smtClean="0">
                <a:solidFill>
                  <a:schemeClr val="accent1"/>
                </a:solidFill>
              </a:rPr>
              <a:t>M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6101592" y="2959511"/>
            <a:ext cx="609600" cy="519351"/>
          </a:xfrm>
          <a:prstGeom prst="ellipse">
            <a:avLst/>
          </a:prstGeom>
          <a:solidFill>
            <a:schemeClr val="bg1"/>
          </a:solidFill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</a:t>
            </a:r>
            <a:r>
              <a:rPr lang="en-US" baseline="-250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6" name="Oval 15"/>
          <p:cNvSpPr/>
          <p:nvPr/>
        </p:nvSpPr>
        <p:spPr>
          <a:xfrm>
            <a:off x="6262616" y="3541574"/>
            <a:ext cx="609600" cy="519351"/>
          </a:xfrm>
          <a:prstGeom prst="ellipse">
            <a:avLst/>
          </a:prstGeom>
          <a:solidFill>
            <a:schemeClr val="bg1"/>
          </a:solidFill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</a:t>
            </a:r>
            <a:r>
              <a:rPr lang="en-US" baseline="-25000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6831576" y="3920415"/>
            <a:ext cx="609600" cy="519351"/>
          </a:xfrm>
          <a:prstGeom prst="ellipse">
            <a:avLst/>
          </a:prstGeom>
          <a:solidFill>
            <a:schemeClr val="bg1"/>
          </a:solidFill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</a:t>
            </a:r>
            <a:r>
              <a:rPr lang="en-US" baseline="-25000" dirty="0">
                <a:solidFill>
                  <a:schemeClr val="accent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0047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Trace all shipments which: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start at location A</a:t>
            </a:r>
          </a:p>
          <a:p>
            <a:pPr lvl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have at least 5 stops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end at location B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within the last 24h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3" y="205989"/>
            <a:ext cx="7518377" cy="673805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34AD91"/>
                </a:solidFill>
              </a:rPr>
              <a:t>Observation A  </a:t>
            </a:r>
            <a:r>
              <a:rPr lang="en-US" sz="4000" dirty="0" smtClean="0"/>
              <a:t>Individual Patterns</a:t>
            </a:r>
            <a:endParaRPr lang="en-US" sz="4000" dirty="0">
              <a:solidFill>
                <a:srgbClr val="34AD91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5221393" y="1751568"/>
            <a:ext cx="3920337" cy="2773187"/>
            <a:chOff x="5221393" y="1751568"/>
            <a:chExt cx="3920337" cy="2773187"/>
          </a:xfrm>
        </p:grpSpPr>
        <p:grpSp>
          <p:nvGrpSpPr>
            <p:cNvPr id="53" name="Group 52"/>
            <p:cNvGrpSpPr/>
            <p:nvPr/>
          </p:nvGrpSpPr>
          <p:grpSpPr>
            <a:xfrm>
              <a:off x="5458793" y="1751568"/>
              <a:ext cx="3682937" cy="2773187"/>
              <a:chOff x="5265753" y="1751568"/>
              <a:chExt cx="3682937" cy="2773187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6339840" y="1751568"/>
                <a:ext cx="944880" cy="442674"/>
              </a:xfrm>
              <a:prstGeom prst="roundRect">
                <a:avLst/>
              </a:prstGeom>
              <a:solidFill>
                <a:schemeClr val="bg1"/>
              </a:solidFill>
              <a:ln w="34925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FF0000"/>
                    </a:solidFill>
                  </a:rPr>
                  <a:t>Start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6470782" y="4082081"/>
                <a:ext cx="692916" cy="442674"/>
              </a:xfrm>
              <a:prstGeom prst="roundRect">
                <a:avLst/>
              </a:prstGeom>
              <a:solidFill>
                <a:schemeClr val="bg1"/>
              </a:solidFill>
              <a:ln w="34925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00B050"/>
                    </a:solidFill>
                  </a:rPr>
                  <a:t>End</a:t>
                </a:r>
                <a:endParaRPr lang="en-US" sz="2000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6248400" y="2586095"/>
                <a:ext cx="1620520" cy="738315"/>
                <a:chOff x="6248400" y="2465132"/>
                <a:chExt cx="1620520" cy="738315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7066280" y="2465132"/>
                  <a:ext cx="802640" cy="738315"/>
                  <a:chOff x="6344920" y="2566732"/>
                  <a:chExt cx="802640" cy="738315"/>
                </a:xfrm>
              </p:grpSpPr>
              <p:sp>
                <p:nvSpPr>
                  <p:cNvPr id="64" name="Oval 63"/>
                  <p:cNvSpPr/>
                  <p:nvPr/>
                </p:nvSpPr>
                <p:spPr>
                  <a:xfrm>
                    <a:off x="6344920" y="2566732"/>
                    <a:ext cx="802640" cy="738315"/>
                  </a:xfrm>
                  <a:prstGeom prst="ellipse">
                    <a:avLst/>
                  </a:prstGeom>
                  <a:noFill/>
                  <a:ln w="31750"/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Triangle 64"/>
                  <p:cNvSpPr/>
                  <p:nvPr/>
                </p:nvSpPr>
                <p:spPr>
                  <a:xfrm rot="18438119">
                    <a:off x="6385348" y="3150344"/>
                    <a:ext cx="181896" cy="118810"/>
                  </a:xfrm>
                  <a:prstGeom prst="triangle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3" name="Rounded Rectangle 62"/>
                <p:cNvSpPr/>
                <p:nvPr/>
              </p:nvSpPr>
              <p:spPr>
                <a:xfrm>
                  <a:off x="6248400" y="2617075"/>
                  <a:ext cx="1127760" cy="442674"/>
                </a:xfrm>
                <a:prstGeom prst="roundRect">
                  <a:avLst/>
                </a:prstGeom>
                <a:solidFill>
                  <a:schemeClr val="bg1"/>
                </a:solidFill>
                <a:ln w="34925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rPr>
                    <a:t>Mid</a:t>
                  </a:r>
                  <a:endParaRPr lang="en-US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p:grpSp>
          <p:cxnSp>
            <p:nvCxnSpPr>
              <p:cNvPr id="58" name="Straight Arrow Connector 57"/>
              <p:cNvCxnSpPr/>
              <p:nvPr/>
            </p:nvCxnSpPr>
            <p:spPr>
              <a:xfrm>
                <a:off x="6812280" y="3180712"/>
                <a:ext cx="4960" cy="901369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6812280" y="2194242"/>
                <a:ext cx="0" cy="54379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5265753" y="2266046"/>
                <a:ext cx="154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rgbClr val="FF0000"/>
                    </a:solidFill>
                  </a:rPr>
                  <a:t>ev.from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==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7774330" y="2449436"/>
                <a:ext cx="117436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ev</a:t>
                </a:r>
                <a:r>
                  <a:rPr lang="en-US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[</a:t>
                </a:r>
                <a:r>
                  <a:rPr lang="en-US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].</a:t>
                </a:r>
                <a:r>
                  <a:rPr lang="en-US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from</a:t>
                </a:r>
              </a:p>
              <a:p>
                <a:pPr algn="ctr"/>
                <a:r>
                  <a:rPr lang="en-US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==</a:t>
                </a:r>
              </a:p>
              <a:p>
                <a:pPr algn="ctr"/>
                <a:r>
                  <a:rPr lang="en-US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ev</a:t>
                </a:r>
                <a:r>
                  <a:rPr lang="en-US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[i-1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].to</a:t>
                </a: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5221393" y="3160126"/>
              <a:ext cx="186301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00B050"/>
                  </a:solidFill>
                </a:rPr>
                <a:t>ev.to</a:t>
              </a:r>
              <a:r>
                <a:rPr lang="en-US" dirty="0" smtClean="0">
                  <a:solidFill>
                    <a:srgbClr val="00B050"/>
                  </a:solidFill>
                </a:rPr>
                <a:t> </a:t>
              </a:r>
              <a:r>
                <a:rPr lang="en-US" dirty="0">
                  <a:solidFill>
                    <a:srgbClr val="00B050"/>
                  </a:solidFill>
                </a:rPr>
                <a:t>== </a:t>
              </a:r>
              <a:r>
                <a:rPr lang="en-US" dirty="0" smtClean="0">
                  <a:solidFill>
                    <a:srgbClr val="00B050"/>
                  </a:solidFill>
                </a:rPr>
                <a:t>B </a:t>
              </a:r>
            </a:p>
            <a:p>
              <a:pPr algn="ctr"/>
              <a:r>
                <a:rPr lang="en-US" dirty="0" smtClean="0">
                  <a:solidFill>
                    <a:srgbClr val="00B050"/>
                  </a:solidFill>
                </a:rPr>
                <a:t>&amp;&amp;</a:t>
              </a:r>
            </a:p>
            <a:p>
              <a:pPr algn="ctr"/>
              <a:r>
                <a:rPr lang="en-US" dirty="0" smtClean="0">
                  <a:solidFill>
                    <a:srgbClr val="00B050"/>
                  </a:solidFill>
                </a:rPr>
                <a:t>size(“mid”) &gt;= 5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731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23" y="205989"/>
            <a:ext cx="7518377" cy="673805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34AD91"/>
                </a:solidFill>
              </a:rPr>
              <a:t>Observation B </a:t>
            </a:r>
            <a:r>
              <a:rPr lang="en-US" sz="4000" dirty="0" smtClean="0"/>
              <a:t>Quantifiers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105784"/>
            <a:ext cx="8686800" cy="3488841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Start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00B050"/>
                </a:solidFill>
              </a:rPr>
              <a:t>End</a:t>
            </a:r>
            <a:r>
              <a:rPr lang="en-US" dirty="0" smtClean="0"/>
              <a:t>: single event</a:t>
            </a:r>
          </a:p>
          <a:p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Middle</a:t>
            </a:r>
            <a:r>
              <a:rPr lang="en-US" dirty="0" smtClean="0"/>
              <a:t>: multiple events</a:t>
            </a:r>
          </a:p>
          <a:p>
            <a:pPr lvl="1"/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.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oneOrMore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()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221393" y="1751568"/>
            <a:ext cx="3920337" cy="2773187"/>
            <a:chOff x="5221393" y="1751568"/>
            <a:chExt cx="3920337" cy="2773187"/>
          </a:xfrm>
        </p:grpSpPr>
        <p:grpSp>
          <p:nvGrpSpPr>
            <p:cNvPr id="43" name="Group 42"/>
            <p:cNvGrpSpPr/>
            <p:nvPr/>
          </p:nvGrpSpPr>
          <p:grpSpPr>
            <a:xfrm>
              <a:off x="5458793" y="1751568"/>
              <a:ext cx="3682937" cy="2773187"/>
              <a:chOff x="5265753" y="1751568"/>
              <a:chExt cx="3682937" cy="2773187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6339840" y="1751568"/>
                <a:ext cx="944880" cy="442674"/>
              </a:xfrm>
              <a:prstGeom prst="roundRect">
                <a:avLst/>
              </a:prstGeom>
              <a:solidFill>
                <a:schemeClr val="bg1"/>
              </a:solidFill>
              <a:ln w="34925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FF0000"/>
                    </a:solidFill>
                  </a:rPr>
                  <a:t>Start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470782" y="4082081"/>
                <a:ext cx="692916" cy="442674"/>
              </a:xfrm>
              <a:prstGeom prst="roundRect">
                <a:avLst/>
              </a:prstGeom>
              <a:solidFill>
                <a:schemeClr val="bg1"/>
              </a:solidFill>
              <a:ln w="34925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00B050"/>
                    </a:solidFill>
                  </a:rPr>
                  <a:t>End</a:t>
                </a:r>
                <a:endParaRPr lang="en-US" sz="2000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6248400" y="2586095"/>
                <a:ext cx="1620520" cy="738315"/>
                <a:chOff x="6248400" y="2465132"/>
                <a:chExt cx="1620520" cy="738315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7066280" y="2465132"/>
                  <a:ext cx="802640" cy="738315"/>
                  <a:chOff x="6344920" y="2566732"/>
                  <a:chExt cx="802640" cy="738315"/>
                </a:xfrm>
              </p:grpSpPr>
              <p:sp>
                <p:nvSpPr>
                  <p:cNvPr id="56" name="Oval 55"/>
                  <p:cNvSpPr/>
                  <p:nvPr/>
                </p:nvSpPr>
                <p:spPr>
                  <a:xfrm>
                    <a:off x="6344920" y="2566732"/>
                    <a:ext cx="802640" cy="738315"/>
                  </a:xfrm>
                  <a:prstGeom prst="ellipse">
                    <a:avLst/>
                  </a:prstGeom>
                  <a:noFill/>
                  <a:ln w="31750"/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Triangle 56"/>
                  <p:cNvSpPr/>
                  <p:nvPr/>
                </p:nvSpPr>
                <p:spPr>
                  <a:xfrm rot="18438119">
                    <a:off x="6385348" y="3150344"/>
                    <a:ext cx="181896" cy="118810"/>
                  </a:xfrm>
                  <a:prstGeom prst="triangle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5" name="Rounded Rectangle 54"/>
                <p:cNvSpPr/>
                <p:nvPr/>
              </p:nvSpPr>
              <p:spPr>
                <a:xfrm>
                  <a:off x="6248400" y="2617075"/>
                  <a:ext cx="1127760" cy="442674"/>
                </a:xfrm>
                <a:prstGeom prst="roundRect">
                  <a:avLst/>
                </a:prstGeom>
                <a:solidFill>
                  <a:schemeClr val="bg1"/>
                </a:solidFill>
                <a:ln w="34925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rPr>
                    <a:t>Mid</a:t>
                  </a:r>
                  <a:endParaRPr lang="en-US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p:grpSp>
          <p:cxnSp>
            <p:nvCxnSpPr>
              <p:cNvPr id="50" name="Straight Arrow Connector 49"/>
              <p:cNvCxnSpPr/>
              <p:nvPr/>
            </p:nvCxnSpPr>
            <p:spPr>
              <a:xfrm>
                <a:off x="6812280" y="3180712"/>
                <a:ext cx="4960" cy="901369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6812280" y="2194242"/>
                <a:ext cx="0" cy="54379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5265753" y="2266046"/>
                <a:ext cx="154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rgbClr val="FF0000"/>
                    </a:solidFill>
                  </a:rPr>
                  <a:t>ev.from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==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774330" y="2449436"/>
                <a:ext cx="117436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ev</a:t>
                </a:r>
                <a:r>
                  <a:rPr lang="en-US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[</a:t>
                </a:r>
                <a:r>
                  <a:rPr lang="en-US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].</a:t>
                </a:r>
                <a:r>
                  <a:rPr lang="en-US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from</a:t>
                </a:r>
              </a:p>
              <a:p>
                <a:pPr algn="ctr"/>
                <a:r>
                  <a:rPr lang="en-US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==</a:t>
                </a:r>
              </a:p>
              <a:p>
                <a:pPr algn="ctr"/>
                <a:r>
                  <a:rPr lang="en-US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ev</a:t>
                </a:r>
                <a:r>
                  <a:rPr lang="en-US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[i-1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].to</a:t>
                </a: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5221393" y="3160126"/>
              <a:ext cx="186301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00B050"/>
                  </a:solidFill>
                </a:rPr>
                <a:t>ev.to</a:t>
              </a:r>
              <a:r>
                <a:rPr lang="en-US" dirty="0" smtClean="0">
                  <a:solidFill>
                    <a:srgbClr val="00B050"/>
                  </a:solidFill>
                </a:rPr>
                <a:t> </a:t>
              </a:r>
              <a:r>
                <a:rPr lang="en-US" dirty="0">
                  <a:solidFill>
                    <a:srgbClr val="00B050"/>
                  </a:solidFill>
                </a:rPr>
                <a:t>== </a:t>
              </a:r>
              <a:r>
                <a:rPr lang="en-US" dirty="0" smtClean="0">
                  <a:solidFill>
                    <a:srgbClr val="00B050"/>
                  </a:solidFill>
                </a:rPr>
                <a:t>B </a:t>
              </a:r>
            </a:p>
            <a:p>
              <a:pPr algn="ctr"/>
              <a:r>
                <a:rPr lang="en-US" dirty="0" smtClean="0">
                  <a:solidFill>
                    <a:srgbClr val="00B050"/>
                  </a:solidFill>
                </a:rPr>
                <a:t>&amp;&amp;</a:t>
              </a:r>
            </a:p>
            <a:p>
              <a:pPr algn="ctr"/>
              <a:r>
                <a:rPr lang="en-US" dirty="0" smtClean="0">
                  <a:solidFill>
                    <a:srgbClr val="00B050"/>
                  </a:solidFill>
                </a:rPr>
                <a:t>size(“mid”) &gt;= 5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599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3" y="205989"/>
            <a:ext cx="7518377" cy="673805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34AD91"/>
                </a:solidFill>
              </a:rPr>
              <a:t>Observation C </a:t>
            </a:r>
            <a:r>
              <a:rPr lang="en-US" sz="4000" dirty="0" smtClean="0"/>
              <a:t>Conditions</a:t>
            </a:r>
            <a:endParaRPr lang="en-US" sz="4000" dirty="0"/>
          </a:p>
        </p:txBody>
      </p:sp>
      <p:sp>
        <p:nvSpPr>
          <p:cNvPr id="66" name="Content Placeholder 5"/>
          <p:cNvSpPr>
            <a:spLocks noGrp="1"/>
          </p:cNvSpPr>
          <p:nvPr>
            <p:ph idx="1"/>
          </p:nvPr>
        </p:nvSpPr>
        <p:spPr>
          <a:xfrm>
            <a:off x="0" y="1105784"/>
            <a:ext cx="5703874" cy="348884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Start</a:t>
            </a:r>
            <a:r>
              <a:rPr lang="en-US" dirty="0" smtClean="0"/>
              <a:t> -&gt; </a:t>
            </a:r>
            <a:r>
              <a:rPr lang="en-US" dirty="0" smtClean="0">
                <a:solidFill>
                  <a:srgbClr val="34AD91"/>
                </a:solidFill>
              </a:rPr>
              <a:t>Simple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properties of the event</a:t>
            </a:r>
          </a:p>
          <a:p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Middle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00B050"/>
                </a:solidFill>
              </a:rPr>
              <a:t>End </a:t>
            </a:r>
            <a:r>
              <a:rPr lang="en-US" dirty="0" smtClean="0"/>
              <a:t>-&gt;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34AD91"/>
                </a:solidFill>
              </a:rPr>
              <a:t>Iterative</a:t>
            </a:r>
            <a:endParaRPr lang="en-US" dirty="0"/>
          </a:p>
          <a:p>
            <a:pPr lvl="1"/>
            <a:r>
              <a:rPr lang="en-US" dirty="0" smtClean="0"/>
              <a:t>Depend on previous events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5221393" y="1751568"/>
            <a:ext cx="3920337" cy="2773187"/>
            <a:chOff x="5221393" y="1751568"/>
            <a:chExt cx="3920337" cy="2773187"/>
          </a:xfrm>
        </p:grpSpPr>
        <p:grpSp>
          <p:nvGrpSpPr>
            <p:cNvPr id="81" name="Group 80"/>
            <p:cNvGrpSpPr/>
            <p:nvPr/>
          </p:nvGrpSpPr>
          <p:grpSpPr>
            <a:xfrm>
              <a:off x="5458793" y="1751568"/>
              <a:ext cx="3682937" cy="2773187"/>
              <a:chOff x="5265753" y="1751568"/>
              <a:chExt cx="3682937" cy="2773187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6339840" y="1751568"/>
                <a:ext cx="944880" cy="442674"/>
              </a:xfrm>
              <a:prstGeom prst="roundRect">
                <a:avLst/>
              </a:prstGeom>
              <a:solidFill>
                <a:schemeClr val="bg1"/>
              </a:solidFill>
              <a:ln w="34925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FF0000"/>
                    </a:solidFill>
                  </a:rPr>
                  <a:t>Start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6470782" y="4082081"/>
                <a:ext cx="692916" cy="442674"/>
              </a:xfrm>
              <a:prstGeom prst="roundRect">
                <a:avLst/>
              </a:prstGeom>
              <a:solidFill>
                <a:schemeClr val="bg1"/>
              </a:solidFill>
              <a:ln w="34925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00B050"/>
                    </a:solidFill>
                  </a:rPr>
                  <a:t>End</a:t>
                </a:r>
                <a:endParaRPr lang="en-US" sz="2000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6248400" y="2586095"/>
                <a:ext cx="1620520" cy="738315"/>
                <a:chOff x="6248400" y="2465132"/>
                <a:chExt cx="1620520" cy="738315"/>
              </a:xfrm>
            </p:grpSpPr>
            <p:grpSp>
              <p:nvGrpSpPr>
                <p:cNvPr id="90" name="Group 89"/>
                <p:cNvGrpSpPr/>
                <p:nvPr/>
              </p:nvGrpSpPr>
              <p:grpSpPr>
                <a:xfrm>
                  <a:off x="7066280" y="2465132"/>
                  <a:ext cx="802640" cy="738315"/>
                  <a:chOff x="6344920" y="2566732"/>
                  <a:chExt cx="802640" cy="738315"/>
                </a:xfrm>
              </p:grpSpPr>
              <p:sp>
                <p:nvSpPr>
                  <p:cNvPr id="92" name="Oval 91"/>
                  <p:cNvSpPr/>
                  <p:nvPr/>
                </p:nvSpPr>
                <p:spPr>
                  <a:xfrm>
                    <a:off x="6344920" y="2566732"/>
                    <a:ext cx="802640" cy="738315"/>
                  </a:xfrm>
                  <a:prstGeom prst="ellipse">
                    <a:avLst/>
                  </a:prstGeom>
                  <a:noFill/>
                  <a:ln w="31750"/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Triangle 92"/>
                  <p:cNvSpPr/>
                  <p:nvPr/>
                </p:nvSpPr>
                <p:spPr>
                  <a:xfrm rot="18438119">
                    <a:off x="6385348" y="3150344"/>
                    <a:ext cx="181896" cy="118810"/>
                  </a:xfrm>
                  <a:prstGeom prst="triangle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1" name="Rounded Rectangle 90"/>
                <p:cNvSpPr/>
                <p:nvPr/>
              </p:nvSpPr>
              <p:spPr>
                <a:xfrm>
                  <a:off x="6248400" y="2617075"/>
                  <a:ext cx="1127760" cy="442674"/>
                </a:xfrm>
                <a:prstGeom prst="roundRect">
                  <a:avLst/>
                </a:prstGeom>
                <a:solidFill>
                  <a:schemeClr val="bg1"/>
                </a:solidFill>
                <a:ln w="34925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rPr>
                    <a:t>Mid</a:t>
                  </a:r>
                  <a:endParaRPr lang="en-US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p:grpSp>
          <p:cxnSp>
            <p:nvCxnSpPr>
              <p:cNvPr id="86" name="Straight Arrow Connector 85"/>
              <p:cNvCxnSpPr/>
              <p:nvPr/>
            </p:nvCxnSpPr>
            <p:spPr>
              <a:xfrm>
                <a:off x="6812280" y="3180712"/>
                <a:ext cx="4960" cy="901369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6812280" y="2194242"/>
                <a:ext cx="0" cy="54379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5265753" y="2266046"/>
                <a:ext cx="154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rgbClr val="FF0000"/>
                    </a:solidFill>
                  </a:rPr>
                  <a:t>ev.from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==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7774330" y="2449436"/>
                <a:ext cx="117436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ev</a:t>
                </a:r>
                <a:r>
                  <a:rPr lang="en-US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[</a:t>
                </a:r>
                <a:r>
                  <a:rPr lang="en-US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].</a:t>
                </a:r>
                <a:r>
                  <a:rPr lang="en-US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from</a:t>
                </a:r>
              </a:p>
              <a:p>
                <a:pPr algn="ctr"/>
                <a:r>
                  <a:rPr lang="en-US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==</a:t>
                </a:r>
              </a:p>
              <a:p>
                <a:pPr algn="ctr"/>
                <a:r>
                  <a:rPr lang="en-US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ev</a:t>
                </a:r>
                <a:r>
                  <a:rPr lang="en-US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[i-1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].to</a:t>
                </a:r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5221393" y="3160126"/>
              <a:ext cx="186301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00B050"/>
                  </a:solidFill>
                </a:rPr>
                <a:t>ev.to</a:t>
              </a:r>
              <a:r>
                <a:rPr lang="en-US" dirty="0" smtClean="0">
                  <a:solidFill>
                    <a:srgbClr val="00B050"/>
                  </a:solidFill>
                </a:rPr>
                <a:t> </a:t>
              </a:r>
              <a:r>
                <a:rPr lang="en-US" dirty="0">
                  <a:solidFill>
                    <a:srgbClr val="00B050"/>
                  </a:solidFill>
                </a:rPr>
                <a:t>== </a:t>
              </a:r>
              <a:r>
                <a:rPr lang="en-US" dirty="0" smtClean="0">
                  <a:solidFill>
                    <a:srgbClr val="00B050"/>
                  </a:solidFill>
                </a:rPr>
                <a:t>B </a:t>
              </a:r>
            </a:p>
            <a:p>
              <a:pPr algn="ctr"/>
              <a:r>
                <a:rPr lang="en-US" dirty="0" smtClean="0">
                  <a:solidFill>
                    <a:srgbClr val="00B050"/>
                  </a:solidFill>
                </a:rPr>
                <a:t>&amp;&amp;</a:t>
              </a:r>
            </a:p>
            <a:p>
              <a:pPr algn="ctr"/>
              <a:r>
                <a:rPr lang="en-US" dirty="0" smtClean="0">
                  <a:solidFill>
                    <a:srgbClr val="00B050"/>
                  </a:solidFill>
                </a:rPr>
                <a:t>size(“mid”) &gt;= 5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813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105784"/>
            <a:ext cx="8229600" cy="348884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Trace all shipments which: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start at location A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have at least 5 stops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end at location B</a:t>
            </a:r>
          </a:p>
          <a:p>
            <a:pPr lvl="1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within the last 24h</a:t>
            </a:r>
          </a:p>
          <a:p>
            <a:pPr lvl="1"/>
            <a:endParaRPr lang="en-US" dirty="0" smtClean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23" y="205989"/>
            <a:ext cx="7518377" cy="673805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34AD91"/>
                </a:solidFill>
              </a:rPr>
              <a:t>Observation D </a:t>
            </a:r>
            <a:r>
              <a:rPr lang="en-US" sz="4000" dirty="0" smtClean="0"/>
              <a:t>Time Constraints</a:t>
            </a:r>
            <a:endParaRPr lang="en-US" sz="4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221393" y="1751568"/>
            <a:ext cx="3920337" cy="2773187"/>
            <a:chOff x="5221393" y="1751568"/>
            <a:chExt cx="3920337" cy="2773187"/>
          </a:xfrm>
        </p:grpSpPr>
        <p:grpSp>
          <p:nvGrpSpPr>
            <p:cNvPr id="9" name="Group 8"/>
            <p:cNvGrpSpPr/>
            <p:nvPr/>
          </p:nvGrpSpPr>
          <p:grpSpPr>
            <a:xfrm>
              <a:off x="5458793" y="1751568"/>
              <a:ext cx="3682937" cy="2773187"/>
              <a:chOff x="5265753" y="1751568"/>
              <a:chExt cx="3682937" cy="2773187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6339840" y="1751568"/>
                <a:ext cx="944880" cy="442674"/>
              </a:xfrm>
              <a:prstGeom prst="roundRect">
                <a:avLst/>
              </a:prstGeom>
              <a:solidFill>
                <a:schemeClr val="bg1"/>
              </a:solidFill>
              <a:ln w="34925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FF0000"/>
                    </a:solidFill>
                  </a:rPr>
                  <a:t>Start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6470782" y="4082081"/>
                <a:ext cx="692916" cy="442674"/>
              </a:xfrm>
              <a:prstGeom prst="roundRect">
                <a:avLst/>
              </a:prstGeom>
              <a:solidFill>
                <a:schemeClr val="bg1"/>
              </a:solidFill>
              <a:ln w="34925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00B050"/>
                    </a:solidFill>
                  </a:rPr>
                  <a:t>End</a:t>
                </a:r>
                <a:endParaRPr lang="en-US" sz="2000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6248400" y="2586095"/>
                <a:ext cx="1620520" cy="738315"/>
                <a:chOff x="6248400" y="2465132"/>
                <a:chExt cx="1620520" cy="738315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7066280" y="2465132"/>
                  <a:ext cx="802640" cy="738315"/>
                  <a:chOff x="6344920" y="2566732"/>
                  <a:chExt cx="802640" cy="738315"/>
                </a:xfrm>
              </p:grpSpPr>
              <p:sp>
                <p:nvSpPr>
                  <p:cNvPr id="24" name="Oval 23"/>
                  <p:cNvSpPr/>
                  <p:nvPr/>
                </p:nvSpPr>
                <p:spPr>
                  <a:xfrm>
                    <a:off x="6344920" y="2566732"/>
                    <a:ext cx="802640" cy="738315"/>
                  </a:xfrm>
                  <a:prstGeom prst="ellipse">
                    <a:avLst/>
                  </a:prstGeom>
                  <a:noFill/>
                  <a:ln w="31750"/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Triangle 24"/>
                  <p:cNvSpPr/>
                  <p:nvPr/>
                </p:nvSpPr>
                <p:spPr>
                  <a:xfrm rot="18438119">
                    <a:off x="6385348" y="3150344"/>
                    <a:ext cx="181896" cy="118810"/>
                  </a:xfrm>
                  <a:prstGeom prst="triangle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3" name="Rounded Rectangle 22"/>
                <p:cNvSpPr/>
                <p:nvPr/>
              </p:nvSpPr>
              <p:spPr>
                <a:xfrm>
                  <a:off x="6248400" y="2617075"/>
                  <a:ext cx="1127760" cy="442674"/>
                </a:xfrm>
                <a:prstGeom prst="roundRect">
                  <a:avLst/>
                </a:prstGeom>
                <a:solidFill>
                  <a:schemeClr val="bg1"/>
                </a:solidFill>
                <a:ln w="34925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rPr>
                    <a:t>Mid</a:t>
                  </a:r>
                  <a:endParaRPr lang="en-US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p:grpSp>
          <p:cxnSp>
            <p:nvCxnSpPr>
              <p:cNvPr id="15" name="Straight Arrow Connector 14"/>
              <p:cNvCxnSpPr/>
              <p:nvPr/>
            </p:nvCxnSpPr>
            <p:spPr>
              <a:xfrm>
                <a:off x="6812280" y="3180712"/>
                <a:ext cx="4960" cy="901369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6812280" y="2194242"/>
                <a:ext cx="0" cy="54379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265753" y="2266046"/>
                <a:ext cx="154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rgbClr val="FF0000"/>
                    </a:solidFill>
                  </a:rPr>
                  <a:t>ev.from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==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774330" y="2449436"/>
                <a:ext cx="117436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ev</a:t>
                </a:r>
                <a:r>
                  <a:rPr lang="en-US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[</a:t>
                </a:r>
                <a:r>
                  <a:rPr lang="en-US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].</a:t>
                </a:r>
                <a:r>
                  <a:rPr lang="en-US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from</a:t>
                </a:r>
              </a:p>
              <a:p>
                <a:pPr algn="ctr"/>
                <a:r>
                  <a:rPr lang="en-US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==</a:t>
                </a:r>
              </a:p>
              <a:p>
                <a:pPr algn="ctr"/>
                <a:r>
                  <a:rPr lang="en-US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ev</a:t>
                </a:r>
                <a:r>
                  <a:rPr lang="en-US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[i-1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].to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221393" y="3160126"/>
              <a:ext cx="186301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00B050"/>
                  </a:solidFill>
                </a:rPr>
                <a:t>ev.to</a:t>
              </a:r>
              <a:r>
                <a:rPr lang="en-US" dirty="0" smtClean="0">
                  <a:solidFill>
                    <a:srgbClr val="00B050"/>
                  </a:solidFill>
                </a:rPr>
                <a:t> </a:t>
              </a:r>
              <a:r>
                <a:rPr lang="en-US" dirty="0">
                  <a:solidFill>
                    <a:srgbClr val="00B050"/>
                  </a:solidFill>
                </a:rPr>
                <a:t>== </a:t>
              </a:r>
              <a:r>
                <a:rPr lang="en-US" dirty="0" smtClean="0">
                  <a:solidFill>
                    <a:srgbClr val="00B050"/>
                  </a:solidFill>
                </a:rPr>
                <a:t>B </a:t>
              </a:r>
            </a:p>
            <a:p>
              <a:pPr algn="ctr"/>
              <a:r>
                <a:rPr lang="en-US" dirty="0" smtClean="0">
                  <a:solidFill>
                    <a:srgbClr val="00B050"/>
                  </a:solidFill>
                </a:rPr>
                <a:t>&amp;&amp;</a:t>
              </a:r>
            </a:p>
            <a:p>
              <a:pPr algn="ctr"/>
              <a:r>
                <a:rPr lang="en-US" dirty="0" smtClean="0">
                  <a:solidFill>
                    <a:srgbClr val="00B050"/>
                  </a:solidFill>
                </a:rPr>
                <a:t>size(“mid”) &gt;= 5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629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105784"/>
            <a:ext cx="8229600" cy="3488841"/>
          </a:xfrm>
        </p:spPr>
        <p:txBody>
          <a:bodyPr>
            <a:normAutofit/>
          </a:bodyPr>
          <a:lstStyle/>
          <a:p>
            <a:r>
              <a:rPr lang="en-US" dirty="0" smtClean="0"/>
              <a:t>We opt for relaxed continuity</a:t>
            </a:r>
          </a:p>
          <a:p>
            <a:pPr lvl="1"/>
            <a:endParaRPr lang="en-US" dirty="0" smtClean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23" y="205989"/>
            <a:ext cx="7538697" cy="673805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34AD91"/>
                </a:solidFill>
              </a:rPr>
              <a:t>Observation E </a:t>
            </a:r>
            <a:r>
              <a:rPr lang="en-US" sz="4000" dirty="0" smtClean="0"/>
              <a:t>Contiguity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7095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05784"/>
            <a:ext cx="8229600" cy="35086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52E3F6"/>
                </a:solidFill>
              </a:rPr>
              <a:t>Pattern</a:t>
            </a:r>
            <a:r>
              <a:rPr lang="en-US" sz="2000" dirty="0">
                <a:solidFill>
                  <a:srgbClr val="FF007F"/>
                </a:solidFill>
              </a:rPr>
              <a:t>&lt;</a:t>
            </a:r>
            <a:r>
              <a:rPr lang="en-US" sz="2000" dirty="0">
                <a:solidFill>
                  <a:srgbClr val="52E3F6"/>
                </a:solidFill>
              </a:rPr>
              <a:t>Event</a:t>
            </a:r>
            <a:r>
              <a:rPr lang="en-US" sz="2000" dirty="0">
                <a:solidFill>
                  <a:srgbClr val="FF007F"/>
                </a:solidFill>
              </a:rPr>
              <a:t>, ?&gt; </a:t>
            </a:r>
            <a:r>
              <a:rPr lang="en-US" sz="2000" dirty="0"/>
              <a:t>pattern </a:t>
            </a:r>
            <a:r>
              <a:rPr lang="en-US" sz="2000" dirty="0">
                <a:solidFill>
                  <a:srgbClr val="FF007F"/>
                </a:solidFill>
              </a:rPr>
              <a:t>= </a:t>
            </a:r>
            <a:r>
              <a:rPr lang="en-US" sz="2000" dirty="0">
                <a:solidFill>
                  <a:srgbClr val="52E3F6"/>
                </a:solidFill>
              </a:rPr>
              <a:t>Pattern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7F"/>
                </a:solidFill>
              </a:rPr>
              <a:t>	</a:t>
            </a:r>
            <a:r>
              <a:rPr lang="en-US" sz="2000" dirty="0">
                <a:solidFill>
                  <a:srgbClr val="FF007F"/>
                </a:solidFill>
              </a:rPr>
              <a:t>.&lt;</a:t>
            </a:r>
            <a:r>
              <a:rPr lang="en-US" sz="2000" dirty="0" smtClean="0">
                <a:solidFill>
                  <a:srgbClr val="52E3F6"/>
                </a:solidFill>
              </a:rPr>
              <a:t>Event</a:t>
            </a:r>
            <a:r>
              <a:rPr lang="en-US" sz="2000" dirty="0" smtClean="0">
                <a:solidFill>
                  <a:srgbClr val="FF007F"/>
                </a:solidFill>
              </a:rPr>
              <a:t>&gt;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begin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0000"/>
                </a:solidFill>
              </a:rPr>
              <a:t>"start"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7F"/>
                </a:solidFill>
              </a:rPr>
              <a:t>		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.where(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mySimpleCondition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7F"/>
                </a:solidFill>
              </a:rPr>
              <a:t>	</a:t>
            </a:r>
            <a:r>
              <a:rPr lang="en-US" sz="2000" dirty="0" smtClean="0">
                <a:solidFill>
                  <a:srgbClr val="FF007F"/>
                </a:solidFill>
              </a:rPr>
              <a:t>.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followedBy</a:t>
            </a:r>
            <a:r>
              <a:rPr lang="en-US" sz="2000" dirty="0" smtClean="0">
                <a:solidFill>
                  <a:srgbClr val="A7EC21"/>
                </a:solidFill>
              </a:rPr>
              <a:t>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chemeClr val="accent1"/>
                </a:solidFill>
              </a:rPr>
              <a:t>"middle"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7F"/>
                </a:solidFill>
              </a:rPr>
              <a:t>	</a:t>
            </a:r>
            <a:r>
              <a:rPr lang="en-US" sz="2000" dirty="0" smtClean="0">
                <a:solidFill>
                  <a:srgbClr val="FF007F"/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.where(myIterativeCondition1)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	.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oneOrMore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()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7F"/>
                </a:solidFill>
              </a:rPr>
              <a:t>	</a:t>
            </a:r>
            <a:r>
              <a:rPr lang="en-US" sz="2000" dirty="0" smtClean="0">
                <a:solidFill>
                  <a:srgbClr val="FF007F"/>
                </a:solidFill>
              </a:rPr>
              <a:t>.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followedBy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B050"/>
                </a:solidFill>
              </a:rPr>
              <a:t>"end”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7F"/>
                </a:solidFill>
              </a:rPr>
              <a:t>	</a:t>
            </a:r>
            <a:r>
              <a:rPr lang="en-US" sz="2000" dirty="0" smtClean="0">
                <a:solidFill>
                  <a:srgbClr val="FF007F"/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.where(myIterativeCondition2)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.within(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Time.hours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(24))</a:t>
            </a: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1000" dirty="0">
                <a:solidFill>
                  <a:schemeClr val="bg1">
                    <a:lumMod val="95000"/>
                  </a:schemeClr>
                </a:solidFill>
              </a:rPr>
            </a:b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222240" y="1564640"/>
            <a:ext cx="1076960" cy="640080"/>
            <a:chOff x="5222240" y="1564640"/>
            <a:chExt cx="1076960" cy="640080"/>
          </a:xfrm>
        </p:grpSpPr>
        <p:sp>
          <p:nvSpPr>
            <p:cNvPr id="5" name="Right Brace 4"/>
            <p:cNvSpPr/>
            <p:nvPr/>
          </p:nvSpPr>
          <p:spPr>
            <a:xfrm>
              <a:off x="5222240" y="1564640"/>
              <a:ext cx="335280" cy="640080"/>
            </a:xfrm>
            <a:prstGeom prst="rightBrac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08320" y="1700014"/>
              <a:ext cx="690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Start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222240" y="2310576"/>
            <a:ext cx="1330960" cy="869504"/>
            <a:chOff x="5222240" y="2310576"/>
            <a:chExt cx="1330960" cy="869504"/>
          </a:xfrm>
        </p:grpSpPr>
        <p:sp>
          <p:nvSpPr>
            <p:cNvPr id="11" name="Right Brace 10"/>
            <p:cNvSpPr/>
            <p:nvPr/>
          </p:nvSpPr>
          <p:spPr>
            <a:xfrm>
              <a:off x="5222240" y="2310576"/>
              <a:ext cx="335280" cy="869504"/>
            </a:xfrm>
            <a:prstGeom prst="rightBrace">
              <a:avLst/>
            </a:prstGeom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08320" y="2560662"/>
              <a:ext cx="944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Middle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222240" y="3322320"/>
            <a:ext cx="1076960" cy="640080"/>
            <a:chOff x="5222240" y="3322320"/>
            <a:chExt cx="1076960" cy="640080"/>
          </a:xfrm>
        </p:grpSpPr>
        <p:sp>
          <p:nvSpPr>
            <p:cNvPr id="14" name="Right Brace 13"/>
            <p:cNvSpPr/>
            <p:nvPr/>
          </p:nvSpPr>
          <p:spPr>
            <a:xfrm>
              <a:off x="5222240" y="3322320"/>
              <a:ext cx="335280" cy="640080"/>
            </a:xfrm>
            <a:prstGeom prst="rightBrace">
              <a:avLst/>
            </a:prstGeom>
            <a:ln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08320" y="3457694"/>
              <a:ext cx="690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End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23" y="205989"/>
            <a:ext cx="7538697" cy="67380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34AD91"/>
                </a:solidFill>
              </a:rPr>
              <a:t>Running </a:t>
            </a:r>
            <a:r>
              <a:rPr lang="en-US" sz="3600" dirty="0" smtClean="0">
                <a:solidFill>
                  <a:srgbClr val="34AD91"/>
                </a:solidFill>
              </a:rPr>
              <a:t>Example </a:t>
            </a:r>
            <a:r>
              <a:rPr lang="en-US" sz="3600" dirty="0"/>
              <a:t>Individual Patterns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1486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3" y="205989"/>
            <a:ext cx="7680937" cy="6738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CEP: Complex Event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Detecting event patterns</a:t>
            </a:r>
          </a:p>
          <a:p>
            <a:endParaRPr lang="en-US" dirty="0" smtClean="0"/>
          </a:p>
          <a:p>
            <a:r>
              <a:rPr lang="en-US" dirty="0" smtClean="0"/>
              <a:t>Over continuous streams of events</a:t>
            </a:r>
          </a:p>
          <a:p>
            <a:endParaRPr lang="en-US" dirty="0" smtClean="0"/>
          </a:p>
          <a:p>
            <a:r>
              <a:rPr lang="en-US" dirty="0" smtClean="0"/>
              <a:t>Often arriving out-of-order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8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05784"/>
            <a:ext cx="8229600" cy="35086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52E3F6"/>
                </a:solidFill>
              </a:rPr>
              <a:t>Pattern</a:t>
            </a:r>
            <a:r>
              <a:rPr lang="en-US" sz="2000" dirty="0">
                <a:solidFill>
                  <a:srgbClr val="FF007F"/>
                </a:solidFill>
              </a:rPr>
              <a:t>&lt;</a:t>
            </a:r>
            <a:r>
              <a:rPr lang="en-US" sz="2000" dirty="0">
                <a:solidFill>
                  <a:srgbClr val="52E3F6"/>
                </a:solidFill>
              </a:rPr>
              <a:t>Event</a:t>
            </a:r>
            <a:r>
              <a:rPr lang="en-US" sz="2000" dirty="0">
                <a:solidFill>
                  <a:srgbClr val="FF007F"/>
                </a:solidFill>
              </a:rPr>
              <a:t>, ?&gt; </a:t>
            </a:r>
            <a:r>
              <a:rPr lang="en-US" sz="2000" dirty="0"/>
              <a:t>pattern </a:t>
            </a:r>
            <a:r>
              <a:rPr lang="en-US" sz="2000" dirty="0">
                <a:solidFill>
                  <a:srgbClr val="FF007F"/>
                </a:solidFill>
              </a:rPr>
              <a:t>= </a:t>
            </a:r>
            <a:r>
              <a:rPr lang="en-US" sz="2000" dirty="0">
                <a:solidFill>
                  <a:srgbClr val="52E3F6"/>
                </a:solidFill>
              </a:rPr>
              <a:t>Pattern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7F"/>
                </a:solidFill>
              </a:rPr>
              <a:t>	</a:t>
            </a:r>
            <a:r>
              <a:rPr lang="en-US" sz="2000" dirty="0">
                <a:solidFill>
                  <a:srgbClr val="FF007F"/>
                </a:solidFill>
              </a:rPr>
              <a:t>.&lt;</a:t>
            </a:r>
            <a:r>
              <a:rPr lang="en-US" sz="2000" dirty="0" smtClean="0">
                <a:solidFill>
                  <a:srgbClr val="52E3F6"/>
                </a:solidFill>
              </a:rPr>
              <a:t>Event</a:t>
            </a:r>
            <a:r>
              <a:rPr lang="en-US" sz="2000" dirty="0" smtClean="0">
                <a:solidFill>
                  <a:srgbClr val="FF007F"/>
                </a:solidFill>
              </a:rPr>
              <a:t>&gt;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begin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0000"/>
                </a:solidFill>
              </a:rPr>
              <a:t>"start"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7F"/>
                </a:solidFill>
              </a:rPr>
              <a:t>		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.where(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mySimpleCondition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7F"/>
                </a:solidFill>
              </a:rPr>
              <a:t>	</a:t>
            </a:r>
            <a:r>
              <a:rPr lang="en-US" sz="2000" dirty="0" smtClean="0">
                <a:solidFill>
                  <a:srgbClr val="FF007F"/>
                </a:solidFill>
              </a:rPr>
              <a:t>.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followedBy</a:t>
            </a:r>
            <a:r>
              <a:rPr lang="en-US" sz="2000" dirty="0" smtClean="0">
                <a:solidFill>
                  <a:srgbClr val="A7EC21"/>
                </a:solidFill>
              </a:rPr>
              <a:t>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chemeClr val="accent1"/>
                </a:solidFill>
              </a:rPr>
              <a:t>"middle"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7F"/>
                </a:solidFill>
              </a:rPr>
              <a:t>	</a:t>
            </a:r>
            <a:r>
              <a:rPr lang="en-US" sz="2000" dirty="0" smtClean="0">
                <a:solidFill>
                  <a:srgbClr val="FF007F"/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.where(myIterativeCondition1)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000" dirty="0">
                <a:solidFill>
                  <a:srgbClr val="FF007F"/>
                </a:solidFill>
              </a:rPr>
              <a:t>.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oneOrMore</a:t>
            </a:r>
            <a:r>
              <a:rPr lang="en-US" sz="2000" dirty="0" smtClean="0"/>
              <a:t>()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7F"/>
                </a:solidFill>
              </a:rPr>
              <a:t>	</a:t>
            </a:r>
            <a:r>
              <a:rPr lang="en-US" sz="2000" dirty="0" smtClean="0">
                <a:solidFill>
                  <a:srgbClr val="FF007F"/>
                </a:solidFill>
              </a:rPr>
              <a:t>.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followedBy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B050"/>
                </a:solidFill>
              </a:rPr>
              <a:t>"end”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7F"/>
                </a:solidFill>
              </a:rPr>
              <a:t>	</a:t>
            </a:r>
            <a:r>
              <a:rPr lang="en-US" sz="2000" dirty="0" smtClean="0">
                <a:solidFill>
                  <a:srgbClr val="FF007F"/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.where(myIterativeCondition2)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.within(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Time.hours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(24))</a:t>
            </a: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1000" dirty="0">
                <a:solidFill>
                  <a:schemeClr val="bg1">
                    <a:lumMod val="95000"/>
                  </a:schemeClr>
                </a:solidFill>
              </a:rPr>
            </a:b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222240" y="1564640"/>
            <a:ext cx="1076960" cy="640080"/>
            <a:chOff x="5222240" y="1564640"/>
            <a:chExt cx="1076960" cy="640080"/>
          </a:xfrm>
        </p:grpSpPr>
        <p:sp>
          <p:nvSpPr>
            <p:cNvPr id="5" name="Right Brace 4"/>
            <p:cNvSpPr/>
            <p:nvPr/>
          </p:nvSpPr>
          <p:spPr>
            <a:xfrm>
              <a:off x="5222240" y="1564640"/>
              <a:ext cx="335280" cy="640080"/>
            </a:xfrm>
            <a:prstGeom prst="rightBrac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08320" y="1700014"/>
              <a:ext cx="690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Start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222240" y="2310576"/>
            <a:ext cx="1330960" cy="869504"/>
            <a:chOff x="5222240" y="2310576"/>
            <a:chExt cx="1330960" cy="869504"/>
          </a:xfrm>
        </p:grpSpPr>
        <p:sp>
          <p:nvSpPr>
            <p:cNvPr id="11" name="Right Brace 10"/>
            <p:cNvSpPr/>
            <p:nvPr/>
          </p:nvSpPr>
          <p:spPr>
            <a:xfrm>
              <a:off x="5222240" y="2310576"/>
              <a:ext cx="335280" cy="869504"/>
            </a:xfrm>
            <a:prstGeom prst="rightBrace">
              <a:avLst/>
            </a:prstGeom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08320" y="2560662"/>
              <a:ext cx="944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Middle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222240" y="3322320"/>
            <a:ext cx="1076960" cy="640080"/>
            <a:chOff x="5222240" y="3322320"/>
            <a:chExt cx="1076960" cy="640080"/>
          </a:xfrm>
        </p:grpSpPr>
        <p:sp>
          <p:nvSpPr>
            <p:cNvPr id="14" name="Right Brace 13"/>
            <p:cNvSpPr/>
            <p:nvPr/>
          </p:nvSpPr>
          <p:spPr>
            <a:xfrm>
              <a:off x="5222240" y="3322320"/>
              <a:ext cx="335280" cy="640080"/>
            </a:xfrm>
            <a:prstGeom prst="rightBrace">
              <a:avLst/>
            </a:prstGeom>
            <a:ln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08320" y="3457694"/>
              <a:ext cx="690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End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23" y="205989"/>
            <a:ext cx="7538697" cy="67380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34AD91"/>
                </a:solidFill>
              </a:rPr>
              <a:t>Running </a:t>
            </a:r>
            <a:r>
              <a:rPr lang="en-US" sz="3600" dirty="0" smtClean="0">
                <a:solidFill>
                  <a:srgbClr val="34AD91"/>
                </a:solidFill>
              </a:rPr>
              <a:t>Example </a:t>
            </a:r>
            <a:r>
              <a:rPr lang="en-US" sz="3600" dirty="0" smtClean="0"/>
              <a:t>Quantifiers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7166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05784"/>
            <a:ext cx="8229600" cy="35086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52E3F6"/>
                </a:solidFill>
              </a:rPr>
              <a:t>Pattern</a:t>
            </a:r>
            <a:r>
              <a:rPr lang="en-US" sz="2000" dirty="0">
                <a:solidFill>
                  <a:srgbClr val="FF007F"/>
                </a:solidFill>
              </a:rPr>
              <a:t>&lt;</a:t>
            </a:r>
            <a:r>
              <a:rPr lang="en-US" sz="2000" dirty="0">
                <a:solidFill>
                  <a:srgbClr val="52E3F6"/>
                </a:solidFill>
              </a:rPr>
              <a:t>Event</a:t>
            </a:r>
            <a:r>
              <a:rPr lang="en-US" sz="2000" dirty="0">
                <a:solidFill>
                  <a:srgbClr val="FF007F"/>
                </a:solidFill>
              </a:rPr>
              <a:t>, ?&gt; </a:t>
            </a:r>
            <a:r>
              <a:rPr lang="en-US" sz="2000" dirty="0"/>
              <a:t>pattern </a:t>
            </a:r>
            <a:r>
              <a:rPr lang="en-US" sz="2000" dirty="0">
                <a:solidFill>
                  <a:srgbClr val="FF007F"/>
                </a:solidFill>
              </a:rPr>
              <a:t>= </a:t>
            </a:r>
            <a:r>
              <a:rPr lang="en-US" sz="2000" dirty="0">
                <a:solidFill>
                  <a:srgbClr val="52E3F6"/>
                </a:solidFill>
              </a:rPr>
              <a:t>Pattern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7F"/>
                </a:solidFill>
              </a:rPr>
              <a:t>	</a:t>
            </a:r>
            <a:r>
              <a:rPr lang="en-US" sz="2000" dirty="0">
                <a:solidFill>
                  <a:srgbClr val="FF007F"/>
                </a:solidFill>
              </a:rPr>
              <a:t>.&lt;</a:t>
            </a:r>
            <a:r>
              <a:rPr lang="en-US" sz="2000" dirty="0" smtClean="0">
                <a:solidFill>
                  <a:srgbClr val="52E3F6"/>
                </a:solidFill>
              </a:rPr>
              <a:t>Event</a:t>
            </a:r>
            <a:r>
              <a:rPr lang="en-US" sz="2000" dirty="0" smtClean="0">
                <a:solidFill>
                  <a:srgbClr val="FF007F"/>
                </a:solidFill>
              </a:rPr>
              <a:t>&gt;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begin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0000"/>
                </a:solidFill>
              </a:rPr>
              <a:t>"start"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7F"/>
                </a:solidFill>
              </a:rPr>
              <a:t>		</a:t>
            </a:r>
            <a:r>
              <a:rPr lang="en-US" sz="2000" dirty="0">
                <a:solidFill>
                  <a:srgbClr val="FF007F"/>
                </a:solidFill>
              </a:rPr>
              <a:t>.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where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FF0000"/>
                </a:solidFill>
              </a:rPr>
              <a:t>mySimpleCondition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7F"/>
                </a:solidFill>
              </a:rPr>
              <a:t>	</a:t>
            </a:r>
            <a:r>
              <a:rPr lang="en-US" sz="2000" dirty="0" smtClean="0">
                <a:solidFill>
                  <a:srgbClr val="FF007F"/>
                </a:solidFill>
              </a:rPr>
              <a:t>.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followedBy</a:t>
            </a:r>
            <a:r>
              <a:rPr lang="en-US" sz="2000" dirty="0" smtClean="0">
                <a:solidFill>
                  <a:srgbClr val="A7EC21"/>
                </a:solidFill>
              </a:rPr>
              <a:t>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chemeClr val="accent1"/>
                </a:solidFill>
              </a:rPr>
              <a:t>"middle"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7F"/>
                </a:solidFill>
              </a:rPr>
              <a:t>	</a:t>
            </a:r>
            <a:r>
              <a:rPr lang="en-US" sz="2000" dirty="0" smtClean="0">
                <a:solidFill>
                  <a:srgbClr val="FF007F"/>
                </a:solidFill>
              </a:rPr>
              <a:t>	</a:t>
            </a:r>
            <a:r>
              <a:rPr lang="en-US" sz="2000" dirty="0">
                <a:solidFill>
                  <a:srgbClr val="FF007F"/>
                </a:solidFill>
              </a:rPr>
              <a:t>.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where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1"/>
                </a:solidFill>
              </a:rPr>
              <a:t>myIterativeCondition1</a:t>
            </a:r>
            <a:r>
              <a:rPr lang="en-US" sz="2000" dirty="0"/>
              <a:t>)</a:t>
            </a:r>
            <a:r>
              <a:rPr lang="en-US" sz="2000" dirty="0">
                <a:solidFill>
                  <a:srgbClr val="FF007F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7F"/>
                </a:solidFill>
              </a:rPr>
              <a:t>		</a:t>
            </a:r>
            <a:r>
              <a:rPr lang="en-US" sz="2000" dirty="0" smtClean="0">
                <a:solidFill>
                  <a:srgbClr val="FF007F"/>
                </a:solidFill>
              </a:rPr>
              <a:t>.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oneOrMore</a:t>
            </a:r>
            <a:r>
              <a:rPr lang="en-US" sz="2000" dirty="0" smtClean="0"/>
              <a:t>()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7F"/>
                </a:solidFill>
              </a:rPr>
              <a:t>	</a:t>
            </a:r>
            <a:r>
              <a:rPr lang="en-US" sz="2000" dirty="0" smtClean="0">
                <a:solidFill>
                  <a:srgbClr val="FF007F"/>
                </a:solidFill>
              </a:rPr>
              <a:t>.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followedBy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B050"/>
                </a:solidFill>
              </a:rPr>
              <a:t>"end”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7F"/>
                </a:solidFill>
              </a:rPr>
              <a:t>	</a:t>
            </a:r>
            <a:r>
              <a:rPr lang="en-US" sz="2000" dirty="0" smtClean="0">
                <a:solidFill>
                  <a:srgbClr val="FF007F"/>
                </a:solidFill>
              </a:rPr>
              <a:t>	</a:t>
            </a:r>
            <a:r>
              <a:rPr lang="en-US" sz="2000" dirty="0">
                <a:solidFill>
                  <a:srgbClr val="FF007F"/>
                </a:solidFill>
              </a:rPr>
              <a:t> .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where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B050"/>
                </a:solidFill>
              </a:rPr>
              <a:t>myIterativeCondition2</a:t>
            </a:r>
            <a:r>
              <a:rPr lang="en-US" sz="2000" dirty="0"/>
              <a:t>)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.within(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Time.hours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(24))</a:t>
            </a: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1000" dirty="0">
                <a:solidFill>
                  <a:schemeClr val="bg1">
                    <a:lumMod val="95000"/>
                  </a:schemeClr>
                </a:solidFill>
              </a:rPr>
            </a:b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222240" y="1564640"/>
            <a:ext cx="1076960" cy="640080"/>
            <a:chOff x="5222240" y="1564640"/>
            <a:chExt cx="1076960" cy="640080"/>
          </a:xfrm>
        </p:grpSpPr>
        <p:sp>
          <p:nvSpPr>
            <p:cNvPr id="5" name="Right Brace 4"/>
            <p:cNvSpPr/>
            <p:nvPr/>
          </p:nvSpPr>
          <p:spPr>
            <a:xfrm>
              <a:off x="5222240" y="1564640"/>
              <a:ext cx="335280" cy="640080"/>
            </a:xfrm>
            <a:prstGeom prst="rightBrac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08320" y="1700014"/>
              <a:ext cx="690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Start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222240" y="2310576"/>
            <a:ext cx="1330960" cy="869504"/>
            <a:chOff x="5222240" y="2310576"/>
            <a:chExt cx="1330960" cy="869504"/>
          </a:xfrm>
        </p:grpSpPr>
        <p:sp>
          <p:nvSpPr>
            <p:cNvPr id="11" name="Right Brace 10"/>
            <p:cNvSpPr/>
            <p:nvPr/>
          </p:nvSpPr>
          <p:spPr>
            <a:xfrm>
              <a:off x="5222240" y="2310576"/>
              <a:ext cx="335280" cy="869504"/>
            </a:xfrm>
            <a:prstGeom prst="rightBrace">
              <a:avLst/>
            </a:prstGeom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08320" y="2560662"/>
              <a:ext cx="944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Middle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222240" y="3322320"/>
            <a:ext cx="1076960" cy="640080"/>
            <a:chOff x="5222240" y="3322320"/>
            <a:chExt cx="1076960" cy="640080"/>
          </a:xfrm>
        </p:grpSpPr>
        <p:sp>
          <p:nvSpPr>
            <p:cNvPr id="14" name="Right Brace 13"/>
            <p:cNvSpPr/>
            <p:nvPr/>
          </p:nvSpPr>
          <p:spPr>
            <a:xfrm>
              <a:off x="5222240" y="3322320"/>
              <a:ext cx="335280" cy="640080"/>
            </a:xfrm>
            <a:prstGeom prst="rightBrace">
              <a:avLst/>
            </a:prstGeom>
            <a:ln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08320" y="3457694"/>
              <a:ext cx="690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End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23" y="205989"/>
            <a:ext cx="7538697" cy="67380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34AD91"/>
                </a:solidFill>
              </a:rPr>
              <a:t>Running </a:t>
            </a:r>
            <a:r>
              <a:rPr lang="en-US" sz="3600" dirty="0" smtClean="0">
                <a:solidFill>
                  <a:srgbClr val="34AD91"/>
                </a:solidFill>
              </a:rPr>
              <a:t>Example </a:t>
            </a:r>
            <a:r>
              <a:rPr lang="en-US" sz="3600" dirty="0" smtClean="0"/>
              <a:t>Conditions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3638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05784"/>
            <a:ext cx="8229600" cy="33547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52E3F6"/>
                </a:solidFill>
              </a:rPr>
              <a:t>Pattern</a:t>
            </a:r>
            <a:r>
              <a:rPr lang="en-US" sz="2000" dirty="0">
                <a:solidFill>
                  <a:srgbClr val="FF007F"/>
                </a:solidFill>
              </a:rPr>
              <a:t>&lt;</a:t>
            </a:r>
            <a:r>
              <a:rPr lang="en-US" sz="2000" dirty="0">
                <a:solidFill>
                  <a:srgbClr val="52E3F6"/>
                </a:solidFill>
              </a:rPr>
              <a:t>Event</a:t>
            </a:r>
            <a:r>
              <a:rPr lang="en-US" sz="2000" dirty="0">
                <a:solidFill>
                  <a:srgbClr val="FF007F"/>
                </a:solidFill>
              </a:rPr>
              <a:t>, ?&gt; </a:t>
            </a:r>
            <a:r>
              <a:rPr lang="en-US" sz="2000" dirty="0"/>
              <a:t>pattern </a:t>
            </a:r>
            <a:r>
              <a:rPr lang="en-US" sz="2000" dirty="0">
                <a:solidFill>
                  <a:srgbClr val="FF007F"/>
                </a:solidFill>
              </a:rPr>
              <a:t>= </a:t>
            </a:r>
            <a:r>
              <a:rPr lang="en-US" sz="2000" dirty="0">
                <a:solidFill>
                  <a:srgbClr val="52E3F6"/>
                </a:solidFill>
              </a:rPr>
              <a:t>Pattern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7F"/>
                </a:solidFill>
              </a:rPr>
              <a:t>	</a:t>
            </a:r>
            <a:r>
              <a:rPr lang="en-US" sz="2000" dirty="0">
                <a:solidFill>
                  <a:srgbClr val="FF007F"/>
                </a:solidFill>
              </a:rPr>
              <a:t>.&lt;</a:t>
            </a:r>
            <a:r>
              <a:rPr lang="en-US" sz="2000" dirty="0" smtClean="0">
                <a:solidFill>
                  <a:srgbClr val="52E3F6"/>
                </a:solidFill>
              </a:rPr>
              <a:t>Event</a:t>
            </a:r>
            <a:r>
              <a:rPr lang="en-US" sz="2000" dirty="0" smtClean="0">
                <a:solidFill>
                  <a:srgbClr val="FF007F"/>
                </a:solidFill>
              </a:rPr>
              <a:t>&gt;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begin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0000"/>
                </a:solidFill>
              </a:rPr>
              <a:t>"start"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7F"/>
                </a:solidFill>
              </a:rPr>
              <a:t>		</a:t>
            </a:r>
            <a:r>
              <a:rPr lang="en-US" sz="2000" dirty="0">
                <a:solidFill>
                  <a:srgbClr val="FF007F"/>
                </a:solidFill>
              </a:rPr>
              <a:t>.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where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FF0000"/>
                </a:solidFill>
              </a:rPr>
              <a:t>mySimpleCondition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7F"/>
                </a:solidFill>
              </a:rPr>
              <a:t>	</a:t>
            </a:r>
            <a:r>
              <a:rPr lang="en-US" sz="2000" dirty="0" smtClean="0">
                <a:solidFill>
                  <a:srgbClr val="FF007F"/>
                </a:solidFill>
              </a:rPr>
              <a:t>.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followedBy</a:t>
            </a:r>
            <a:r>
              <a:rPr lang="en-US" sz="2000" dirty="0" smtClean="0">
                <a:solidFill>
                  <a:srgbClr val="A7EC21"/>
                </a:solidFill>
              </a:rPr>
              <a:t>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chemeClr val="accent1"/>
                </a:solidFill>
              </a:rPr>
              <a:t>"middle"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7F"/>
                </a:solidFill>
              </a:rPr>
              <a:t>	</a:t>
            </a:r>
            <a:r>
              <a:rPr lang="en-US" sz="2000" dirty="0" smtClean="0">
                <a:solidFill>
                  <a:srgbClr val="FF007F"/>
                </a:solidFill>
              </a:rPr>
              <a:t>	</a:t>
            </a:r>
            <a:r>
              <a:rPr lang="en-US" sz="2000" dirty="0">
                <a:solidFill>
                  <a:srgbClr val="FF007F"/>
                </a:solidFill>
              </a:rPr>
              <a:t>.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where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1"/>
                </a:solidFill>
              </a:rPr>
              <a:t>myIterativeCondition1</a:t>
            </a:r>
            <a:r>
              <a:rPr lang="en-US" sz="2000" dirty="0"/>
              <a:t>)</a:t>
            </a:r>
            <a:r>
              <a:rPr lang="en-US" sz="2000" dirty="0">
                <a:solidFill>
                  <a:srgbClr val="FF007F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7F"/>
                </a:solidFill>
              </a:rPr>
              <a:t>		</a:t>
            </a:r>
            <a:r>
              <a:rPr lang="en-US" sz="2000" dirty="0" smtClean="0">
                <a:solidFill>
                  <a:srgbClr val="FF007F"/>
                </a:solidFill>
              </a:rPr>
              <a:t>.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oneOrMore</a:t>
            </a:r>
            <a:r>
              <a:rPr lang="en-US" sz="2000" dirty="0" smtClean="0"/>
              <a:t>()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7F"/>
                </a:solidFill>
              </a:rPr>
              <a:t>	</a:t>
            </a:r>
            <a:r>
              <a:rPr lang="en-US" sz="2000" dirty="0" smtClean="0">
                <a:solidFill>
                  <a:srgbClr val="FF007F"/>
                </a:solidFill>
              </a:rPr>
              <a:t>.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followedBy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B050"/>
                </a:solidFill>
              </a:rPr>
              <a:t>"end”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7F"/>
                </a:solidFill>
              </a:rPr>
              <a:t>	</a:t>
            </a:r>
            <a:r>
              <a:rPr lang="en-US" sz="2000" dirty="0" smtClean="0">
                <a:solidFill>
                  <a:srgbClr val="FF007F"/>
                </a:solidFill>
              </a:rPr>
              <a:t>	</a:t>
            </a:r>
            <a:r>
              <a:rPr lang="en-US" sz="2000" dirty="0">
                <a:solidFill>
                  <a:srgbClr val="FF007F"/>
                </a:solidFill>
              </a:rPr>
              <a:t> .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where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B050"/>
                </a:solidFill>
              </a:rPr>
              <a:t>myIterativeCondition2</a:t>
            </a:r>
            <a:r>
              <a:rPr lang="en-US" sz="2000" dirty="0"/>
              <a:t>)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7F"/>
                </a:solidFill>
              </a:rPr>
              <a:t>	.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within(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Time.hours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(24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))</a:t>
            </a:r>
            <a:endParaRPr lang="en-US" sz="1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222240" y="1564640"/>
            <a:ext cx="1076960" cy="640080"/>
            <a:chOff x="5222240" y="1564640"/>
            <a:chExt cx="1076960" cy="640080"/>
          </a:xfrm>
        </p:grpSpPr>
        <p:sp>
          <p:nvSpPr>
            <p:cNvPr id="5" name="Right Brace 4"/>
            <p:cNvSpPr/>
            <p:nvPr/>
          </p:nvSpPr>
          <p:spPr>
            <a:xfrm>
              <a:off x="5222240" y="1564640"/>
              <a:ext cx="335280" cy="640080"/>
            </a:xfrm>
            <a:prstGeom prst="rightBrac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08320" y="1700014"/>
              <a:ext cx="690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Start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222240" y="2310576"/>
            <a:ext cx="1330960" cy="869504"/>
            <a:chOff x="5222240" y="2310576"/>
            <a:chExt cx="1330960" cy="869504"/>
          </a:xfrm>
        </p:grpSpPr>
        <p:sp>
          <p:nvSpPr>
            <p:cNvPr id="11" name="Right Brace 10"/>
            <p:cNvSpPr/>
            <p:nvPr/>
          </p:nvSpPr>
          <p:spPr>
            <a:xfrm>
              <a:off x="5222240" y="2310576"/>
              <a:ext cx="335280" cy="869504"/>
            </a:xfrm>
            <a:prstGeom prst="rightBrace">
              <a:avLst/>
            </a:prstGeom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08320" y="2560662"/>
              <a:ext cx="944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Middle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222240" y="3322320"/>
            <a:ext cx="1076960" cy="640080"/>
            <a:chOff x="5222240" y="3322320"/>
            <a:chExt cx="1076960" cy="640080"/>
          </a:xfrm>
        </p:grpSpPr>
        <p:sp>
          <p:nvSpPr>
            <p:cNvPr id="14" name="Right Brace 13"/>
            <p:cNvSpPr/>
            <p:nvPr/>
          </p:nvSpPr>
          <p:spPr>
            <a:xfrm>
              <a:off x="5222240" y="3322320"/>
              <a:ext cx="335280" cy="640080"/>
            </a:xfrm>
            <a:prstGeom prst="rightBrace">
              <a:avLst/>
            </a:prstGeom>
            <a:ln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08320" y="3457694"/>
              <a:ext cx="690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End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23" y="205989"/>
            <a:ext cx="7538697" cy="67380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34AD91"/>
                </a:solidFill>
              </a:rPr>
              <a:t>Running </a:t>
            </a:r>
            <a:r>
              <a:rPr lang="en-US" sz="3600" dirty="0" smtClean="0">
                <a:solidFill>
                  <a:srgbClr val="34AD91"/>
                </a:solidFill>
              </a:rPr>
              <a:t>Example </a:t>
            </a:r>
            <a:r>
              <a:rPr lang="en-US" sz="3600" dirty="0" smtClean="0"/>
              <a:t>Time Constraint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594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23" y="205989"/>
            <a:ext cx="7538697" cy="67380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34AD91"/>
                </a:solidFill>
              </a:rPr>
              <a:t>Running </a:t>
            </a:r>
            <a:r>
              <a:rPr lang="en-US" sz="3600" dirty="0" smtClean="0">
                <a:solidFill>
                  <a:srgbClr val="34AD91"/>
                </a:solidFill>
              </a:rPr>
              <a:t>Example </a:t>
            </a:r>
            <a:r>
              <a:rPr lang="en-US" sz="3600" dirty="0" smtClean="0"/>
              <a:t>Pattern Integration</a:t>
            </a:r>
            <a:endParaRPr lang="en-US" sz="4000" dirty="0"/>
          </a:p>
        </p:txBody>
      </p:sp>
      <p:sp>
        <p:nvSpPr>
          <p:cNvPr id="20" name="Content Placeholder 5"/>
          <p:cNvSpPr>
            <a:spLocks noGrp="1"/>
          </p:cNvSpPr>
          <p:nvPr>
            <p:ph idx="1"/>
          </p:nvPr>
        </p:nvSpPr>
        <p:spPr>
          <a:xfrm>
            <a:off x="457200" y="890201"/>
            <a:ext cx="82296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000" dirty="0" smtClean="0"/>
              <a:t>Pattern&lt;Event, ?&gt; </a:t>
            </a:r>
            <a:r>
              <a:rPr lang="en-US" sz="2000" dirty="0" smtClean="0">
                <a:solidFill>
                  <a:srgbClr val="00B050"/>
                </a:solidFill>
              </a:rPr>
              <a:t>pattern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dirty="0" smtClean="0"/>
              <a:t>= ...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PatternStream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&lt;Event&gt;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patternStream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CEP.pattern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(input, pattern); 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DataStream&lt;Alert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&gt; result =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patternStream.select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new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PatternSelectFunction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&lt;Event, Alert&gt;() { 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	@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Override 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	public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Alert select(Map&lt;String,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List&lt;Event&gt;&gt;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pattern)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{ 				return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parseMatch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(pattern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); 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	}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);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94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23" y="205989"/>
            <a:ext cx="7538697" cy="67380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34AD91"/>
                </a:solidFill>
              </a:rPr>
              <a:t>Running </a:t>
            </a:r>
            <a:r>
              <a:rPr lang="en-US" sz="3600" dirty="0" smtClean="0">
                <a:solidFill>
                  <a:srgbClr val="34AD91"/>
                </a:solidFill>
              </a:rPr>
              <a:t>Example </a:t>
            </a:r>
            <a:r>
              <a:rPr lang="en-US" sz="3600" dirty="0" smtClean="0"/>
              <a:t>Pattern Integration</a:t>
            </a:r>
            <a:endParaRPr lang="en-US" sz="4000" dirty="0"/>
          </a:p>
        </p:txBody>
      </p:sp>
      <p:sp>
        <p:nvSpPr>
          <p:cNvPr id="20" name="Content Placeholder 5"/>
          <p:cNvSpPr>
            <a:spLocks noGrp="1"/>
          </p:cNvSpPr>
          <p:nvPr>
            <p:ph idx="1"/>
          </p:nvPr>
        </p:nvSpPr>
        <p:spPr>
          <a:xfrm>
            <a:off x="457200" y="890201"/>
            <a:ext cx="82296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000" dirty="0" smtClean="0"/>
              <a:t>Pattern&lt;Event, ?&gt; </a:t>
            </a:r>
            <a:r>
              <a:rPr lang="en-US" sz="2000" dirty="0" smtClean="0">
                <a:solidFill>
                  <a:srgbClr val="00B050"/>
                </a:solidFill>
              </a:rPr>
              <a:t>pattern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dirty="0" smtClean="0"/>
              <a:t>= ...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err="1"/>
              <a:t>PatternStream</a:t>
            </a:r>
            <a:r>
              <a:rPr lang="en-US" sz="2000" dirty="0"/>
              <a:t>&lt;Event&gt; </a:t>
            </a:r>
            <a:r>
              <a:rPr lang="en-US" sz="2000" dirty="0" err="1">
                <a:solidFill>
                  <a:schemeClr val="accent1"/>
                </a:solidFill>
              </a:rPr>
              <a:t>patternStream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=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CEP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pattern</a:t>
            </a:r>
            <a:r>
              <a:rPr lang="en-US" sz="2000" dirty="0"/>
              <a:t>(input, </a:t>
            </a:r>
            <a:r>
              <a:rPr lang="en-US" sz="2000" dirty="0">
                <a:solidFill>
                  <a:srgbClr val="00B050"/>
                </a:solidFill>
              </a:rPr>
              <a:t>pattern</a:t>
            </a:r>
            <a:r>
              <a:rPr lang="en-US" sz="2000" dirty="0"/>
              <a:t>);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DataStream&lt;Alert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&gt; result =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patternStream.select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new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PatternSelectFunction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&lt;Event, Alert&gt;() { 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	@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Override 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	public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Alert select(Map&lt;String,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List&lt;Event&gt;&gt;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pattern)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{ 				return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parseMatch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(pattern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); 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	}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);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9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23" y="205989"/>
            <a:ext cx="7538697" cy="67380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34AD91"/>
                </a:solidFill>
              </a:rPr>
              <a:t>Running </a:t>
            </a:r>
            <a:r>
              <a:rPr lang="en-US" sz="3600" dirty="0" smtClean="0">
                <a:solidFill>
                  <a:srgbClr val="34AD91"/>
                </a:solidFill>
              </a:rPr>
              <a:t>Example </a:t>
            </a:r>
            <a:r>
              <a:rPr lang="en-US" sz="3600" dirty="0" smtClean="0"/>
              <a:t>Pattern Integration</a:t>
            </a:r>
            <a:endParaRPr lang="en-US" sz="4000" dirty="0"/>
          </a:p>
        </p:txBody>
      </p:sp>
      <p:sp>
        <p:nvSpPr>
          <p:cNvPr id="20" name="Content Placeholder 5"/>
          <p:cNvSpPr>
            <a:spLocks noGrp="1"/>
          </p:cNvSpPr>
          <p:nvPr>
            <p:ph idx="1"/>
          </p:nvPr>
        </p:nvSpPr>
        <p:spPr>
          <a:xfrm>
            <a:off x="457200" y="890201"/>
            <a:ext cx="82296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000" dirty="0" smtClean="0"/>
              <a:t>Pattern&lt;Event, ?&gt; </a:t>
            </a:r>
            <a:r>
              <a:rPr lang="en-US" sz="2000" dirty="0" smtClean="0">
                <a:solidFill>
                  <a:srgbClr val="00B050"/>
                </a:solidFill>
              </a:rPr>
              <a:t>pattern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dirty="0" smtClean="0"/>
              <a:t>= ...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err="1"/>
              <a:t>PatternStream</a:t>
            </a:r>
            <a:r>
              <a:rPr lang="en-US" sz="2000" dirty="0"/>
              <a:t>&lt;Event&gt; </a:t>
            </a:r>
            <a:r>
              <a:rPr lang="en-US" sz="2000" dirty="0" err="1">
                <a:solidFill>
                  <a:schemeClr val="accent1"/>
                </a:solidFill>
              </a:rPr>
              <a:t>patternStream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=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CEP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pattern</a:t>
            </a:r>
            <a:r>
              <a:rPr lang="en-US" sz="2000" dirty="0"/>
              <a:t>(input, </a:t>
            </a:r>
            <a:r>
              <a:rPr lang="en-US" sz="2000" dirty="0">
                <a:solidFill>
                  <a:srgbClr val="00B050"/>
                </a:solidFill>
              </a:rPr>
              <a:t>pattern</a:t>
            </a:r>
            <a:r>
              <a:rPr lang="en-US" sz="2000" dirty="0"/>
              <a:t>);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DataStream&lt;Alert</a:t>
            </a:r>
            <a:r>
              <a:rPr lang="en-US" sz="2000" dirty="0"/>
              <a:t>&gt;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result </a:t>
            </a:r>
            <a:r>
              <a:rPr lang="en-US" sz="2000" dirty="0"/>
              <a:t>= </a:t>
            </a:r>
            <a:r>
              <a:rPr lang="en-US" sz="2000" dirty="0" err="1" smtClean="0">
                <a:solidFill>
                  <a:schemeClr val="accent1"/>
                </a:solidFill>
              </a:rPr>
              <a:t>patternStream</a:t>
            </a:r>
            <a:r>
              <a:rPr lang="en-US" sz="2000" dirty="0" err="1" smtClean="0"/>
              <a:t>.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select</a:t>
            </a:r>
            <a:r>
              <a:rPr lang="en-US" sz="2000" dirty="0" smtClean="0"/>
              <a:t> (</a:t>
            </a:r>
          </a:p>
          <a:p>
            <a:pPr marL="0" indent="0">
              <a:buNone/>
            </a:pPr>
            <a:r>
              <a:rPr lang="en-US" sz="2000" dirty="0"/>
              <a:t>	new </a:t>
            </a:r>
            <a:r>
              <a:rPr lang="en-US" sz="2000" dirty="0" err="1"/>
              <a:t>PatternSelectFunction</a:t>
            </a:r>
            <a:r>
              <a:rPr lang="en-US" sz="2000" dirty="0"/>
              <a:t>&lt;Event, Alert&gt;() {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@</a:t>
            </a:r>
            <a:r>
              <a:rPr lang="en-US" sz="2000" dirty="0"/>
              <a:t>Override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public </a:t>
            </a:r>
            <a:r>
              <a:rPr lang="en-US" sz="2000" dirty="0"/>
              <a:t>Alert select(</a:t>
            </a:r>
            <a:r>
              <a:rPr lang="en-US" sz="2000" dirty="0">
                <a:solidFill>
                  <a:srgbClr val="FF0000"/>
                </a:solidFill>
              </a:rPr>
              <a:t>Map&lt;String, </a:t>
            </a:r>
            <a:r>
              <a:rPr lang="en-US" sz="2000" dirty="0" smtClean="0">
                <a:solidFill>
                  <a:srgbClr val="FF0000"/>
                </a:solidFill>
              </a:rPr>
              <a:t>List&lt;Event&gt;&gt;</a:t>
            </a:r>
            <a:r>
              <a:rPr lang="en-US" sz="2000" dirty="0" smtClean="0"/>
              <a:t> </a:t>
            </a:r>
            <a:r>
              <a:rPr lang="en-US" sz="2000" dirty="0"/>
              <a:t>pattern) </a:t>
            </a:r>
            <a:r>
              <a:rPr lang="en-US" sz="2000" dirty="0" smtClean="0"/>
              <a:t> { 				return </a:t>
            </a:r>
            <a:r>
              <a:rPr lang="en-US" sz="2000" dirty="0" err="1" smtClean="0"/>
              <a:t>parseMatch</a:t>
            </a:r>
            <a:r>
              <a:rPr lang="en-US" sz="2000" dirty="0" smtClean="0"/>
              <a:t>(pattern</a:t>
            </a:r>
            <a:r>
              <a:rPr lang="en-US" sz="2000" dirty="0"/>
              <a:t>);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}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);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339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Hands-on Exercise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 </a:t>
            </a:r>
          </a:p>
          <a:p>
            <a:pPr marL="0" indent="0" algn="ctr">
              <a:buNone/>
            </a:pPr>
            <a:r>
              <a:rPr lang="en-US" sz="2400" dirty="0"/>
              <a:t>http://</a:t>
            </a:r>
            <a:r>
              <a:rPr lang="en-US" sz="2400" dirty="0" err="1"/>
              <a:t>training.data-artisans.com</a:t>
            </a:r>
            <a:r>
              <a:rPr lang="en-US" sz="2400" dirty="0"/>
              <a:t>/exercises/</a:t>
            </a:r>
            <a:r>
              <a:rPr lang="en-US" sz="2400" dirty="0" err="1"/>
              <a:t>CEP.html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34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3" y="205989"/>
            <a:ext cx="7680937" cy="6738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CEP: Complex Event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41405" y="1256744"/>
            <a:ext cx="3080292" cy="1664000"/>
          </a:xfrm>
          <a:prstGeom prst="rect">
            <a:avLst/>
          </a:prstGeom>
          <a:solidFill>
            <a:srgbClr val="C5DB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57703" y="990344"/>
            <a:ext cx="1647696" cy="373552"/>
          </a:xfrm>
          <a:prstGeom prst="rect">
            <a:avLst/>
          </a:prstGeom>
          <a:solidFill>
            <a:srgbClr val="C5DB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Input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Isosceles Triangle 49"/>
          <p:cNvSpPr/>
          <p:nvPr/>
        </p:nvSpPr>
        <p:spPr>
          <a:xfrm>
            <a:off x="251950" y="2508736"/>
            <a:ext cx="377139" cy="325120"/>
          </a:xfrm>
          <a:prstGeom prst="triangle">
            <a:avLst/>
          </a:prstGeom>
          <a:solidFill>
            <a:srgbClr val="FFDD5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3"/>
          <p:cNvSpPr/>
          <p:nvPr/>
        </p:nvSpPr>
        <p:spPr>
          <a:xfrm>
            <a:off x="1244463" y="2508736"/>
            <a:ext cx="377139" cy="325120"/>
          </a:xfrm>
          <a:prstGeom prst="triangle">
            <a:avLst/>
          </a:prstGeom>
          <a:solidFill>
            <a:srgbClr val="6BC7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5"/>
          <p:cNvSpPr/>
          <p:nvPr/>
        </p:nvSpPr>
        <p:spPr>
          <a:xfrm>
            <a:off x="1739778" y="2508736"/>
            <a:ext cx="377139" cy="325120"/>
          </a:xfrm>
          <a:prstGeom prst="triangle">
            <a:avLst/>
          </a:prstGeom>
          <a:solidFill>
            <a:srgbClr val="6BC7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88995" y="2508736"/>
            <a:ext cx="325120" cy="325120"/>
          </a:xfrm>
          <a:prstGeom prst="rect">
            <a:avLst/>
          </a:prstGeom>
          <a:solidFill>
            <a:srgbClr val="6BC7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26"/>
          <p:cNvSpPr/>
          <p:nvPr/>
        </p:nvSpPr>
        <p:spPr>
          <a:xfrm>
            <a:off x="2759242" y="2508736"/>
            <a:ext cx="377139" cy="325120"/>
          </a:xfrm>
          <a:prstGeom prst="triangle">
            <a:avLst/>
          </a:prstGeom>
          <a:solidFill>
            <a:srgbClr val="FFDD5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74216" y="2508736"/>
            <a:ext cx="325120" cy="325120"/>
          </a:xfrm>
          <a:prstGeom prst="rect">
            <a:avLst/>
          </a:prstGeom>
          <a:solidFill>
            <a:srgbClr val="6BC7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48"/>
          <p:cNvSpPr/>
          <p:nvPr/>
        </p:nvSpPr>
        <p:spPr>
          <a:xfrm>
            <a:off x="251950" y="1979760"/>
            <a:ext cx="377139" cy="325120"/>
          </a:xfrm>
          <a:prstGeom prst="triangle">
            <a:avLst/>
          </a:prstGeom>
          <a:solidFill>
            <a:srgbClr val="FFDD5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91556" y="1979760"/>
            <a:ext cx="325120" cy="325120"/>
          </a:xfrm>
          <a:prstGeom prst="rect">
            <a:avLst/>
          </a:prstGeom>
          <a:solidFill>
            <a:srgbClr val="FFDD5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4"/>
          <p:cNvSpPr/>
          <p:nvPr/>
        </p:nvSpPr>
        <p:spPr>
          <a:xfrm>
            <a:off x="2254317" y="1979760"/>
            <a:ext cx="377139" cy="325120"/>
          </a:xfrm>
          <a:prstGeom prst="triangle">
            <a:avLst/>
          </a:prstGeom>
          <a:solidFill>
            <a:srgbClr val="FFDD5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766730" y="1979760"/>
            <a:ext cx="325120" cy="325120"/>
          </a:xfrm>
          <a:prstGeom prst="rect">
            <a:avLst/>
          </a:prstGeom>
          <a:solidFill>
            <a:srgbClr val="FFDD5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93923" y="1979760"/>
            <a:ext cx="325120" cy="325120"/>
          </a:xfrm>
          <a:prstGeom prst="rect">
            <a:avLst/>
          </a:prstGeom>
          <a:solidFill>
            <a:srgbClr val="E6888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279143" y="1979760"/>
            <a:ext cx="325120" cy="325120"/>
          </a:xfrm>
          <a:prstGeom prst="ellipse">
            <a:avLst/>
          </a:prstGeom>
          <a:solidFill>
            <a:srgbClr val="FFDE5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16"/>
          <p:cNvSpPr/>
          <p:nvPr/>
        </p:nvSpPr>
        <p:spPr>
          <a:xfrm>
            <a:off x="748207" y="1450785"/>
            <a:ext cx="377139" cy="325120"/>
          </a:xfrm>
          <a:prstGeom prst="triangle">
            <a:avLst/>
          </a:prstGeom>
          <a:solidFill>
            <a:srgbClr val="E6888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1950" y="1450785"/>
            <a:ext cx="325120" cy="325120"/>
          </a:xfrm>
          <a:prstGeom prst="rect">
            <a:avLst/>
          </a:prstGeom>
          <a:solidFill>
            <a:srgbClr val="E6888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96483" y="1450785"/>
            <a:ext cx="325120" cy="325120"/>
          </a:xfrm>
          <a:prstGeom prst="rect">
            <a:avLst/>
          </a:prstGeom>
          <a:solidFill>
            <a:srgbClr val="FFDD5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92740" y="1450785"/>
            <a:ext cx="325120" cy="325120"/>
          </a:xfrm>
          <a:prstGeom prst="rect">
            <a:avLst/>
          </a:prstGeom>
          <a:solidFill>
            <a:srgbClr val="6BC7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15"/>
          <p:cNvSpPr/>
          <p:nvPr/>
        </p:nvSpPr>
        <p:spPr>
          <a:xfrm>
            <a:off x="2758592" y="1450785"/>
            <a:ext cx="377139" cy="325120"/>
          </a:xfrm>
          <a:prstGeom prst="triangle">
            <a:avLst/>
          </a:prstGeom>
          <a:solidFill>
            <a:srgbClr val="6BC7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288345" y="1461001"/>
            <a:ext cx="325120" cy="325120"/>
          </a:xfrm>
          <a:prstGeom prst="ellipse">
            <a:avLst/>
          </a:prstGeom>
          <a:solidFill>
            <a:srgbClr val="6AC7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4AD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46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3" y="205989"/>
            <a:ext cx="7680937" cy="6738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CEP: Complex Event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310139" y="3598750"/>
            <a:ext cx="1290320" cy="989416"/>
            <a:chOff x="5374472" y="1381760"/>
            <a:chExt cx="1290320" cy="989416"/>
          </a:xfrm>
        </p:grpSpPr>
        <p:sp>
          <p:nvSpPr>
            <p:cNvPr id="46" name="Rectangle 45"/>
            <p:cNvSpPr/>
            <p:nvPr/>
          </p:nvSpPr>
          <p:spPr>
            <a:xfrm>
              <a:off x="5374472" y="1648160"/>
              <a:ext cx="1290320" cy="723016"/>
            </a:xfrm>
            <a:prstGeom prst="rect">
              <a:avLst/>
            </a:prstGeom>
            <a:solidFill>
              <a:srgbClr val="C5DB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510858" y="1381760"/>
              <a:ext cx="1017549" cy="373552"/>
            </a:xfrm>
            <a:prstGeom prst="rect">
              <a:avLst/>
            </a:prstGeom>
            <a:solidFill>
              <a:srgbClr val="C5DB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Pattern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Isosceles Triangle 16"/>
            <p:cNvSpPr/>
            <p:nvPr/>
          </p:nvSpPr>
          <p:spPr>
            <a:xfrm>
              <a:off x="6079191" y="1871371"/>
              <a:ext cx="377139" cy="32512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82934" y="1871371"/>
              <a:ext cx="325120" cy="3251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6" name="Cross 55"/>
          <p:cNvSpPr/>
          <p:nvPr/>
        </p:nvSpPr>
        <p:spPr>
          <a:xfrm>
            <a:off x="1748817" y="3051761"/>
            <a:ext cx="412965" cy="411497"/>
          </a:xfrm>
          <a:prstGeom prst="plus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41405" y="1256744"/>
            <a:ext cx="3080292" cy="1664000"/>
          </a:xfrm>
          <a:prstGeom prst="rect">
            <a:avLst/>
          </a:prstGeom>
          <a:solidFill>
            <a:srgbClr val="C5DB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57703" y="990344"/>
            <a:ext cx="1647696" cy="373552"/>
          </a:xfrm>
          <a:prstGeom prst="rect">
            <a:avLst/>
          </a:prstGeom>
          <a:solidFill>
            <a:srgbClr val="C5DB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Input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Isosceles Triangle 49"/>
          <p:cNvSpPr/>
          <p:nvPr/>
        </p:nvSpPr>
        <p:spPr>
          <a:xfrm>
            <a:off x="251950" y="2508736"/>
            <a:ext cx="377139" cy="325120"/>
          </a:xfrm>
          <a:prstGeom prst="triangle">
            <a:avLst/>
          </a:prstGeom>
          <a:solidFill>
            <a:srgbClr val="FFDD5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3"/>
          <p:cNvSpPr/>
          <p:nvPr/>
        </p:nvSpPr>
        <p:spPr>
          <a:xfrm>
            <a:off x="1244463" y="2508736"/>
            <a:ext cx="377139" cy="325120"/>
          </a:xfrm>
          <a:prstGeom prst="triangle">
            <a:avLst/>
          </a:prstGeom>
          <a:solidFill>
            <a:srgbClr val="6BC7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5"/>
          <p:cNvSpPr/>
          <p:nvPr/>
        </p:nvSpPr>
        <p:spPr>
          <a:xfrm>
            <a:off x="1739778" y="2508736"/>
            <a:ext cx="377139" cy="325120"/>
          </a:xfrm>
          <a:prstGeom prst="triangle">
            <a:avLst/>
          </a:prstGeom>
          <a:solidFill>
            <a:srgbClr val="6BC7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88995" y="2508736"/>
            <a:ext cx="325120" cy="325120"/>
          </a:xfrm>
          <a:prstGeom prst="rect">
            <a:avLst/>
          </a:prstGeom>
          <a:solidFill>
            <a:srgbClr val="6BC7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26"/>
          <p:cNvSpPr/>
          <p:nvPr/>
        </p:nvSpPr>
        <p:spPr>
          <a:xfrm>
            <a:off x="2759242" y="2508736"/>
            <a:ext cx="377139" cy="325120"/>
          </a:xfrm>
          <a:prstGeom prst="triangle">
            <a:avLst/>
          </a:prstGeom>
          <a:solidFill>
            <a:srgbClr val="FFDD5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74216" y="2508736"/>
            <a:ext cx="325120" cy="325120"/>
          </a:xfrm>
          <a:prstGeom prst="rect">
            <a:avLst/>
          </a:prstGeom>
          <a:solidFill>
            <a:srgbClr val="6BC7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48"/>
          <p:cNvSpPr/>
          <p:nvPr/>
        </p:nvSpPr>
        <p:spPr>
          <a:xfrm>
            <a:off x="251950" y="1979760"/>
            <a:ext cx="377139" cy="325120"/>
          </a:xfrm>
          <a:prstGeom prst="triangle">
            <a:avLst/>
          </a:prstGeom>
          <a:solidFill>
            <a:srgbClr val="FFDD5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91556" y="1979760"/>
            <a:ext cx="325120" cy="325120"/>
          </a:xfrm>
          <a:prstGeom prst="rect">
            <a:avLst/>
          </a:prstGeom>
          <a:solidFill>
            <a:srgbClr val="FFDD5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4"/>
          <p:cNvSpPr/>
          <p:nvPr/>
        </p:nvSpPr>
        <p:spPr>
          <a:xfrm>
            <a:off x="2254317" y="1979760"/>
            <a:ext cx="377139" cy="325120"/>
          </a:xfrm>
          <a:prstGeom prst="triangle">
            <a:avLst/>
          </a:prstGeom>
          <a:solidFill>
            <a:srgbClr val="FFDD5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766730" y="1979760"/>
            <a:ext cx="325120" cy="325120"/>
          </a:xfrm>
          <a:prstGeom prst="rect">
            <a:avLst/>
          </a:prstGeom>
          <a:solidFill>
            <a:srgbClr val="FFDD5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93923" y="1979760"/>
            <a:ext cx="325120" cy="325120"/>
          </a:xfrm>
          <a:prstGeom prst="rect">
            <a:avLst/>
          </a:prstGeom>
          <a:solidFill>
            <a:srgbClr val="E6888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279143" y="1979760"/>
            <a:ext cx="325120" cy="325120"/>
          </a:xfrm>
          <a:prstGeom prst="ellipse">
            <a:avLst/>
          </a:prstGeom>
          <a:solidFill>
            <a:srgbClr val="FFDE5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16"/>
          <p:cNvSpPr/>
          <p:nvPr/>
        </p:nvSpPr>
        <p:spPr>
          <a:xfrm>
            <a:off x="748207" y="1450785"/>
            <a:ext cx="377139" cy="325120"/>
          </a:xfrm>
          <a:prstGeom prst="triangle">
            <a:avLst/>
          </a:prstGeom>
          <a:solidFill>
            <a:srgbClr val="E6888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1950" y="1450785"/>
            <a:ext cx="325120" cy="325120"/>
          </a:xfrm>
          <a:prstGeom prst="rect">
            <a:avLst/>
          </a:prstGeom>
          <a:solidFill>
            <a:srgbClr val="E6888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96483" y="1450785"/>
            <a:ext cx="325120" cy="325120"/>
          </a:xfrm>
          <a:prstGeom prst="rect">
            <a:avLst/>
          </a:prstGeom>
          <a:solidFill>
            <a:srgbClr val="FFDD5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92740" y="1450785"/>
            <a:ext cx="325120" cy="325120"/>
          </a:xfrm>
          <a:prstGeom prst="rect">
            <a:avLst/>
          </a:prstGeom>
          <a:solidFill>
            <a:srgbClr val="6BC7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15"/>
          <p:cNvSpPr/>
          <p:nvPr/>
        </p:nvSpPr>
        <p:spPr>
          <a:xfrm>
            <a:off x="2758592" y="1450785"/>
            <a:ext cx="377139" cy="325120"/>
          </a:xfrm>
          <a:prstGeom prst="triangle">
            <a:avLst/>
          </a:prstGeom>
          <a:solidFill>
            <a:srgbClr val="6BC7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288345" y="1461001"/>
            <a:ext cx="325120" cy="325120"/>
          </a:xfrm>
          <a:prstGeom prst="ellipse">
            <a:avLst/>
          </a:prstGeom>
          <a:solidFill>
            <a:srgbClr val="6AC7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4AD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06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3" y="205989"/>
            <a:ext cx="7680937" cy="6738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CEP: Complex Event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310139" y="3598750"/>
            <a:ext cx="1290320" cy="989416"/>
            <a:chOff x="5374472" y="1381760"/>
            <a:chExt cx="1290320" cy="989416"/>
          </a:xfrm>
        </p:grpSpPr>
        <p:sp>
          <p:nvSpPr>
            <p:cNvPr id="46" name="Rectangle 45"/>
            <p:cNvSpPr/>
            <p:nvPr/>
          </p:nvSpPr>
          <p:spPr>
            <a:xfrm>
              <a:off x="5374472" y="1648160"/>
              <a:ext cx="1290320" cy="723016"/>
            </a:xfrm>
            <a:prstGeom prst="rect">
              <a:avLst/>
            </a:prstGeom>
            <a:solidFill>
              <a:srgbClr val="C5DB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510858" y="1381760"/>
              <a:ext cx="1017549" cy="373552"/>
            </a:xfrm>
            <a:prstGeom prst="rect">
              <a:avLst/>
            </a:prstGeom>
            <a:solidFill>
              <a:srgbClr val="C5DB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Pattern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Isosceles Triangle 16"/>
            <p:cNvSpPr/>
            <p:nvPr/>
          </p:nvSpPr>
          <p:spPr>
            <a:xfrm>
              <a:off x="6079191" y="1871371"/>
              <a:ext cx="377139" cy="32512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82934" y="1871371"/>
              <a:ext cx="325120" cy="3251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6" name="Cross 55"/>
          <p:cNvSpPr/>
          <p:nvPr/>
        </p:nvSpPr>
        <p:spPr>
          <a:xfrm>
            <a:off x="1748817" y="3051761"/>
            <a:ext cx="412965" cy="411497"/>
          </a:xfrm>
          <a:prstGeom prst="plus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3970408" y="3107088"/>
            <a:ext cx="375920" cy="300842"/>
            <a:chOff x="6177280" y="2161057"/>
            <a:chExt cx="375920" cy="300842"/>
          </a:xfrm>
        </p:grpSpPr>
        <p:sp>
          <p:nvSpPr>
            <p:cNvPr id="57" name="Rectangle 56"/>
            <p:cNvSpPr/>
            <p:nvPr/>
          </p:nvSpPr>
          <p:spPr>
            <a:xfrm>
              <a:off x="6177280" y="2161057"/>
              <a:ext cx="375920" cy="1200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177280" y="2341863"/>
              <a:ext cx="375920" cy="1200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872815" y="1999296"/>
            <a:ext cx="3080292" cy="1930400"/>
            <a:chOff x="5263215" y="594278"/>
            <a:chExt cx="3080292" cy="1930400"/>
          </a:xfrm>
        </p:grpSpPr>
        <p:sp>
          <p:nvSpPr>
            <p:cNvPr id="51" name="Rectangle 50"/>
            <p:cNvSpPr/>
            <p:nvPr/>
          </p:nvSpPr>
          <p:spPr>
            <a:xfrm>
              <a:off x="5263215" y="860678"/>
              <a:ext cx="3080292" cy="1664000"/>
            </a:xfrm>
            <a:prstGeom prst="rect">
              <a:avLst/>
            </a:prstGeom>
            <a:solidFill>
              <a:srgbClr val="C5DB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79513" y="594278"/>
              <a:ext cx="1647696" cy="373552"/>
            </a:xfrm>
            <a:prstGeom prst="rect">
              <a:avLst/>
            </a:prstGeom>
            <a:solidFill>
              <a:srgbClr val="C5DB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Output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0" name="Isosceles Triangle 13"/>
            <p:cNvSpPr/>
            <p:nvPr/>
          </p:nvSpPr>
          <p:spPr>
            <a:xfrm>
              <a:off x="6366273" y="2112670"/>
              <a:ext cx="377139" cy="325120"/>
            </a:xfrm>
            <a:prstGeom prst="triangle">
              <a:avLst/>
            </a:prstGeom>
            <a:solidFill>
              <a:srgbClr val="6BC7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896026" y="2112670"/>
              <a:ext cx="325120" cy="325120"/>
            </a:xfrm>
            <a:prstGeom prst="rect">
              <a:avLst/>
            </a:prstGeom>
            <a:solidFill>
              <a:srgbClr val="6BC7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14"/>
            <p:cNvSpPr/>
            <p:nvPr/>
          </p:nvSpPr>
          <p:spPr>
            <a:xfrm>
              <a:off x="7376127" y="1583694"/>
              <a:ext cx="377139" cy="325120"/>
            </a:xfrm>
            <a:prstGeom prst="triangle">
              <a:avLst/>
            </a:prstGeom>
            <a:solidFill>
              <a:srgbClr val="FFDD5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888540" y="1583694"/>
              <a:ext cx="325120" cy="325120"/>
            </a:xfrm>
            <a:prstGeom prst="rect">
              <a:avLst/>
            </a:prstGeom>
            <a:solidFill>
              <a:srgbClr val="FFDD5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16"/>
            <p:cNvSpPr/>
            <p:nvPr/>
          </p:nvSpPr>
          <p:spPr>
            <a:xfrm>
              <a:off x="5870017" y="1054719"/>
              <a:ext cx="377139" cy="325120"/>
            </a:xfrm>
            <a:prstGeom prst="triangle">
              <a:avLst/>
            </a:prstGeom>
            <a:solidFill>
              <a:srgbClr val="E68884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373760" y="1054719"/>
              <a:ext cx="325120" cy="325120"/>
            </a:xfrm>
            <a:prstGeom prst="rect">
              <a:avLst/>
            </a:prstGeom>
            <a:solidFill>
              <a:srgbClr val="E68884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41405" y="990344"/>
            <a:ext cx="3080292" cy="1930400"/>
            <a:chOff x="141405" y="990344"/>
            <a:chExt cx="3080292" cy="1930400"/>
          </a:xfrm>
        </p:grpSpPr>
        <p:sp>
          <p:nvSpPr>
            <p:cNvPr id="41" name="Rectangle 40"/>
            <p:cNvSpPr/>
            <p:nvPr/>
          </p:nvSpPr>
          <p:spPr>
            <a:xfrm>
              <a:off x="141405" y="1256744"/>
              <a:ext cx="3080292" cy="1664000"/>
            </a:xfrm>
            <a:prstGeom prst="rect">
              <a:avLst/>
            </a:prstGeom>
            <a:solidFill>
              <a:srgbClr val="C5DB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57703" y="990344"/>
              <a:ext cx="1647696" cy="373552"/>
            </a:xfrm>
            <a:prstGeom prst="rect">
              <a:avLst/>
            </a:prstGeom>
            <a:solidFill>
              <a:srgbClr val="C5DB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Input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Isosceles Triangle 49"/>
            <p:cNvSpPr/>
            <p:nvPr/>
          </p:nvSpPr>
          <p:spPr>
            <a:xfrm>
              <a:off x="251950" y="2508736"/>
              <a:ext cx="377139" cy="325120"/>
            </a:xfrm>
            <a:prstGeom prst="triangle">
              <a:avLst/>
            </a:prstGeom>
            <a:solidFill>
              <a:srgbClr val="FFDD5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3"/>
            <p:cNvSpPr/>
            <p:nvPr/>
          </p:nvSpPr>
          <p:spPr>
            <a:xfrm>
              <a:off x="1244463" y="2508736"/>
              <a:ext cx="377139" cy="325120"/>
            </a:xfrm>
            <a:prstGeom prst="triangle">
              <a:avLst/>
            </a:prstGeom>
            <a:solidFill>
              <a:srgbClr val="6BC7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5"/>
            <p:cNvSpPr/>
            <p:nvPr/>
          </p:nvSpPr>
          <p:spPr>
            <a:xfrm>
              <a:off x="1739778" y="2508736"/>
              <a:ext cx="377139" cy="325120"/>
            </a:xfrm>
            <a:prstGeom prst="triangle">
              <a:avLst/>
            </a:prstGeom>
            <a:solidFill>
              <a:srgbClr val="6BC7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88995" y="2508736"/>
              <a:ext cx="325120" cy="325120"/>
            </a:xfrm>
            <a:prstGeom prst="rect">
              <a:avLst/>
            </a:prstGeom>
            <a:solidFill>
              <a:srgbClr val="6BC7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26"/>
            <p:cNvSpPr/>
            <p:nvPr/>
          </p:nvSpPr>
          <p:spPr>
            <a:xfrm>
              <a:off x="2759242" y="2508736"/>
              <a:ext cx="377139" cy="325120"/>
            </a:xfrm>
            <a:prstGeom prst="triangle">
              <a:avLst/>
            </a:prstGeom>
            <a:solidFill>
              <a:srgbClr val="FFDD5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4216" y="2508736"/>
              <a:ext cx="325120" cy="325120"/>
            </a:xfrm>
            <a:prstGeom prst="rect">
              <a:avLst/>
            </a:prstGeom>
            <a:solidFill>
              <a:srgbClr val="6BC7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48"/>
            <p:cNvSpPr/>
            <p:nvPr/>
          </p:nvSpPr>
          <p:spPr>
            <a:xfrm>
              <a:off x="251950" y="1979760"/>
              <a:ext cx="377139" cy="325120"/>
            </a:xfrm>
            <a:prstGeom prst="triangle">
              <a:avLst/>
            </a:prstGeom>
            <a:solidFill>
              <a:srgbClr val="FFDD5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91556" y="1979760"/>
              <a:ext cx="325120" cy="325120"/>
            </a:xfrm>
            <a:prstGeom prst="rect">
              <a:avLst/>
            </a:prstGeom>
            <a:solidFill>
              <a:srgbClr val="FFDD5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4"/>
            <p:cNvSpPr/>
            <p:nvPr/>
          </p:nvSpPr>
          <p:spPr>
            <a:xfrm>
              <a:off x="2254317" y="1979760"/>
              <a:ext cx="377139" cy="325120"/>
            </a:xfrm>
            <a:prstGeom prst="triangle">
              <a:avLst/>
            </a:prstGeom>
            <a:solidFill>
              <a:srgbClr val="FFDD5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66730" y="1979760"/>
              <a:ext cx="325120" cy="325120"/>
            </a:xfrm>
            <a:prstGeom prst="rect">
              <a:avLst/>
            </a:prstGeom>
            <a:solidFill>
              <a:srgbClr val="FFDD5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793923" y="1979760"/>
              <a:ext cx="325120" cy="325120"/>
            </a:xfrm>
            <a:prstGeom prst="rect">
              <a:avLst/>
            </a:prstGeom>
            <a:solidFill>
              <a:srgbClr val="E68884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279143" y="1979760"/>
              <a:ext cx="325120" cy="325120"/>
            </a:xfrm>
            <a:prstGeom prst="ellipse">
              <a:avLst/>
            </a:prstGeom>
            <a:solidFill>
              <a:srgbClr val="FFDE55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16"/>
            <p:cNvSpPr/>
            <p:nvPr/>
          </p:nvSpPr>
          <p:spPr>
            <a:xfrm>
              <a:off x="748207" y="1450785"/>
              <a:ext cx="377139" cy="325120"/>
            </a:xfrm>
            <a:prstGeom prst="triangle">
              <a:avLst/>
            </a:prstGeom>
            <a:solidFill>
              <a:srgbClr val="E68884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51950" y="1450785"/>
              <a:ext cx="325120" cy="325120"/>
            </a:xfrm>
            <a:prstGeom prst="rect">
              <a:avLst/>
            </a:prstGeom>
            <a:solidFill>
              <a:srgbClr val="E68884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96483" y="1450785"/>
              <a:ext cx="325120" cy="325120"/>
            </a:xfrm>
            <a:prstGeom prst="rect">
              <a:avLst/>
            </a:prstGeom>
            <a:solidFill>
              <a:srgbClr val="FFDD56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92740" y="1450785"/>
              <a:ext cx="325120" cy="325120"/>
            </a:xfrm>
            <a:prstGeom prst="rect">
              <a:avLst/>
            </a:prstGeom>
            <a:solidFill>
              <a:srgbClr val="6BC7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15"/>
            <p:cNvSpPr/>
            <p:nvPr/>
          </p:nvSpPr>
          <p:spPr>
            <a:xfrm>
              <a:off x="2758592" y="1450785"/>
              <a:ext cx="377139" cy="325120"/>
            </a:xfrm>
            <a:prstGeom prst="triangle">
              <a:avLst/>
            </a:prstGeom>
            <a:solidFill>
              <a:srgbClr val="6BC7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288345" y="1461001"/>
              <a:ext cx="325120" cy="325120"/>
            </a:xfrm>
            <a:prstGeom prst="ellipse">
              <a:avLst/>
            </a:prstGeom>
            <a:solidFill>
              <a:srgbClr val="6AC7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4AD9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06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3" y="205989"/>
            <a:ext cx="7680937" cy="6738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CEP: use-cases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IoT</a:t>
            </a:r>
            <a:endParaRPr lang="en-US" dirty="0" smtClean="0"/>
          </a:p>
          <a:p>
            <a:r>
              <a:rPr lang="en-US" dirty="0" smtClean="0"/>
              <a:t>Intrusion detection</a:t>
            </a:r>
          </a:p>
          <a:p>
            <a:r>
              <a:rPr lang="en-US" dirty="0" smtClean="0"/>
              <a:t>Inventory Management</a:t>
            </a:r>
          </a:p>
          <a:p>
            <a:r>
              <a:rPr lang="en-US" dirty="0" smtClean="0"/>
              <a:t>Click Stream Analysis</a:t>
            </a:r>
          </a:p>
          <a:p>
            <a:r>
              <a:rPr lang="en-US" dirty="0" smtClean="0"/>
              <a:t>Trend detection in financial sector</a:t>
            </a:r>
          </a:p>
          <a:p>
            <a:r>
              <a:rPr lang="en-US" i="1" dirty="0" smtClean="0">
                <a:solidFill>
                  <a:srgbClr val="34AD91"/>
                </a:solidFill>
              </a:rPr>
              <a:t>...yours?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59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does </a:t>
            </a:r>
            <a:r>
              <a:rPr lang="en-US" dirty="0" err="1" smtClean="0"/>
              <a:t>FlinkCEP</a:t>
            </a:r>
            <a:r>
              <a:rPr lang="en-US" dirty="0" smtClean="0"/>
              <a:t> offer?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1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Pattern </a:t>
            </a:r>
            <a:r>
              <a:rPr lang="en-US" dirty="0"/>
              <a:t>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62823" y="1318833"/>
            <a:ext cx="1290320" cy="723016"/>
          </a:xfrm>
          <a:prstGeom prst="rect">
            <a:avLst/>
          </a:prstGeom>
          <a:solidFill>
            <a:srgbClr val="C5DB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99209" y="1052433"/>
            <a:ext cx="1017549" cy="373552"/>
          </a:xfrm>
          <a:prstGeom prst="rect">
            <a:avLst/>
          </a:prstGeom>
          <a:solidFill>
            <a:srgbClr val="C5DB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Pattern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Isosceles Triangle 16"/>
          <p:cNvSpPr/>
          <p:nvPr/>
        </p:nvSpPr>
        <p:spPr>
          <a:xfrm>
            <a:off x="7867542" y="1542044"/>
            <a:ext cx="377139" cy="32512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71285" y="1542044"/>
            <a:ext cx="325120" cy="325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2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st">
      <a:majorFont>
        <a:latin typeface="Avenir Next"/>
        <a:ea typeface=""/>
        <a:cs typeface=""/>
      </a:majorFont>
      <a:minorFont>
        <a:latin typeface="Avenir N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53634</TotalTime>
  <Words>1701</Words>
  <Application>Microsoft Macintosh PowerPoint</Application>
  <PresentationFormat>On-screen Show (16:9)</PresentationFormat>
  <Paragraphs>387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9" baseType="lpstr">
      <vt:lpstr>Andale Mono</vt:lpstr>
      <vt:lpstr>Avenir Light</vt:lpstr>
      <vt:lpstr>Avenir Next</vt:lpstr>
      <vt:lpstr>Avenir Next Demi Bold</vt:lpstr>
      <vt:lpstr>Avenir Next Medium</vt:lpstr>
      <vt:lpstr>Avenir Next Regular</vt:lpstr>
      <vt:lpstr>Calibri</vt:lpstr>
      <vt:lpstr>Helvetica Light</vt:lpstr>
      <vt:lpstr>Helvetica Neue Light</vt:lpstr>
      <vt:lpstr>Helvetica Neue Medium</vt:lpstr>
      <vt:lpstr>Wingdings</vt:lpstr>
      <vt:lpstr>Arial</vt:lpstr>
      <vt:lpstr>1_Office Theme</vt:lpstr>
      <vt:lpstr>Apache Flink® Training   Flink v1.3 – 9.9.2017</vt:lpstr>
      <vt:lpstr>What is CEP?</vt:lpstr>
      <vt:lpstr>CEP: Complex Event Processing</vt:lpstr>
      <vt:lpstr>CEP: Complex Event Processing</vt:lpstr>
      <vt:lpstr>CEP: Complex Event Processing</vt:lpstr>
      <vt:lpstr>CEP: Complex Event Processing</vt:lpstr>
      <vt:lpstr>CEP: use-cases</vt:lpstr>
      <vt:lpstr>What does FlinkCEP offer?</vt:lpstr>
      <vt:lpstr>Pattern Definition</vt:lpstr>
      <vt:lpstr>Pattern Definition</vt:lpstr>
      <vt:lpstr>Pattern Definition</vt:lpstr>
      <vt:lpstr>FlinkCEP Individual Patterns</vt:lpstr>
      <vt:lpstr>FlinkCEP Complex Patterns</vt:lpstr>
      <vt:lpstr>FlinkCEP Contiguity Conditions</vt:lpstr>
      <vt:lpstr>FlinkCEP Contiguity Conditions</vt:lpstr>
      <vt:lpstr>FlinkCEP Contiguity Conditions</vt:lpstr>
      <vt:lpstr>FlinkCEP Contiguity Conditions</vt:lpstr>
      <vt:lpstr>FlinkCEP Contiguity Conditions</vt:lpstr>
      <vt:lpstr>FlinkCEP Contiguity Conditions</vt:lpstr>
      <vt:lpstr>FlinkCEP Contiguity Conditions</vt:lpstr>
      <vt:lpstr>FlinkCEP Contiguity Conditions</vt:lpstr>
      <vt:lpstr>FlinkCEP Summary</vt:lpstr>
      <vt:lpstr>Running Example: retailer</vt:lpstr>
      <vt:lpstr>Observation A  Individual Patterns</vt:lpstr>
      <vt:lpstr>Observation B Quantifiers</vt:lpstr>
      <vt:lpstr>Observation C Conditions</vt:lpstr>
      <vt:lpstr>Observation D Time Constraints</vt:lpstr>
      <vt:lpstr>Observation E Contiguity</vt:lpstr>
      <vt:lpstr>Running Example Individual Patterns</vt:lpstr>
      <vt:lpstr>Running Example Quantifiers</vt:lpstr>
      <vt:lpstr>Running Example Conditions</vt:lpstr>
      <vt:lpstr>Running Example Time Constraint</vt:lpstr>
      <vt:lpstr>Running Example Pattern Integration</vt:lpstr>
      <vt:lpstr>Running Example Pattern Integration</vt:lpstr>
      <vt:lpstr>Running Example Pattern Integration</vt:lpstr>
      <vt:lpstr>Hands-on Exercise </vt:lpstr>
    </vt:vector>
  </TitlesOfParts>
  <Manager/>
  <Company>data Artisans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Flink for IoT</dc:title>
  <dc:subject/>
  <dc:creator>Aljoscha Krettek</dc:creator>
  <cp:keywords/>
  <dc:description/>
  <cp:lastModifiedBy>David Anderson</cp:lastModifiedBy>
  <cp:revision>1107</cp:revision>
  <cp:lastPrinted>2017-06-12T12:19:01Z</cp:lastPrinted>
  <dcterms:created xsi:type="dcterms:W3CDTF">2016-10-01T19:14:09Z</dcterms:created>
  <dcterms:modified xsi:type="dcterms:W3CDTF">2017-09-09T08:48:01Z</dcterms:modified>
  <cp:category/>
</cp:coreProperties>
</file>