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72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08" r:id="rId11"/>
    <p:sldId id="266" r:id="rId12"/>
    <p:sldId id="267" r:id="rId13"/>
    <p:sldId id="268" r:id="rId14"/>
    <p:sldId id="269" r:id="rId15"/>
    <p:sldId id="327" r:id="rId16"/>
    <p:sldId id="328" r:id="rId17"/>
    <p:sldId id="347" r:id="rId18"/>
    <p:sldId id="334" r:id="rId19"/>
    <p:sldId id="349" r:id="rId20"/>
    <p:sldId id="336" r:id="rId21"/>
    <p:sldId id="348" r:id="rId22"/>
    <p:sldId id="338" r:id="rId23"/>
    <p:sldId id="354" r:id="rId24"/>
    <p:sldId id="351" r:id="rId25"/>
    <p:sldId id="339" r:id="rId26"/>
    <p:sldId id="340" r:id="rId27"/>
    <p:sldId id="352" r:id="rId28"/>
    <p:sldId id="35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/>
    <p:restoredTop sz="79027"/>
  </p:normalViewPr>
  <p:slideViewPr>
    <p:cSldViewPr snapToGrid="0" snapToObjects="1">
      <p:cViewPr>
        <p:scale>
          <a:sx n="130" d="100"/>
          <a:sy n="130" d="100"/>
        </p:scale>
        <p:origin x="560" y="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A1DE-3765-3044-AB90-069FFF0A4626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988F-957D-0140-8C45-20C24846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0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 example could be that you have your recommendation system, and users that </a:t>
            </a:r>
            <a:r>
              <a:rPr lang="en-US" dirty="0" smtClean="0"/>
              <a:t>navigate from an</a:t>
            </a:r>
            <a:r>
              <a:rPr lang="en-US" baseline="0" dirty="0" smtClean="0"/>
              <a:t> item to its related/recommended ones. </a:t>
            </a:r>
          </a:p>
          <a:p>
            <a:r>
              <a:rPr lang="en-US" baseline="0" dirty="0" smtClean="0"/>
              <a:t>In this case, and to adjust your recommendation algorithm, you can have a “rule” that says if the user does not purchase the related clicked item within X sec, </a:t>
            </a:r>
          </a:p>
          <a:p>
            <a:r>
              <a:rPr lang="en-US" baseline="0" dirty="0" smtClean="0"/>
              <a:t>send a signal to the recommendation system that the recommendation was not good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those of you familiar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APIs, </a:t>
            </a:r>
            <a:r>
              <a:rPr lang="en-US" dirty="0" smtClean="0"/>
              <a:t>you</a:t>
            </a:r>
            <a:r>
              <a:rPr lang="en-US" baseline="0" dirty="0" smtClean="0"/>
              <a:t> can imagine this as a </a:t>
            </a:r>
            <a:r>
              <a:rPr lang="en-US" baseline="0" dirty="0" err="1" smtClean="0"/>
              <a:t>flatMap</a:t>
            </a:r>
            <a:r>
              <a:rPr lang="en-US" baseline="0" dirty="0" smtClean="0"/>
              <a:t> with the ability to register and react to timers.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that was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1.1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these remain valid approaches also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1.2. But, to make things easier,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1.2 ships with a new abstraction called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ProcessFunction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was introduced to cover precisely these cases.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low-level stream processing operation, which gives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the basic building blocks of all (acyclic) streaming applications: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	(stream elements)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state		(fault tolerant, consistent)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timers		(event time and processing time)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Again,</a:t>
            </a:r>
            <a:r>
              <a:rPr lang="en-US" baseline="0" dirty="0" smtClean="0"/>
              <a:t> you can imagine it as a </a:t>
            </a:r>
            <a:r>
              <a:rPr lang="en-US" baseline="0" dirty="0" err="1" smtClean="0"/>
              <a:t>flatmap</a:t>
            </a:r>
            <a:r>
              <a:rPr lang="en-US" baseline="0" dirty="0" smtClean="0"/>
              <a:t> </a:t>
            </a:r>
            <a:r>
              <a:rPr lang="en-US" dirty="0" smtClean="0"/>
              <a:t>with access to state and timers.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Focusing</a:t>
            </a:r>
            <a:r>
              <a:rPr lang="en-US" baseline="0" dirty="0" smtClean="0"/>
              <a:t> on the arguments of each of the calls:...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time stands for both event and processing time.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copied from our documentation for which I will provide a link at the end of the slides (but you can always use your favorite search engine to look for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ProcessFunction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7" y="205991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tar_white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8" y="205992"/>
            <a:ext cx="573315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91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" y="4878390"/>
            <a:ext cx="327025" cy="301625"/>
          </a:xfrm>
        </p:spPr>
        <p:txBody>
          <a:bodyPr/>
          <a:lstStyle/>
          <a:p>
            <a:fld id="{86CB4B4D-7CA3-9044-876B-883B54F8677D}" type="slidenum">
              <a:rPr lang="uk-UA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1</a:t>
            </a:fld>
            <a:endParaRPr lang="uk-UA"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  <p:sp>
        <p:nvSpPr>
          <p:cNvPr id="10" name="Shape 128"/>
          <p:cNvSpPr>
            <a:spLocks noGrp="1"/>
          </p:cNvSpPr>
          <p:nvPr>
            <p:ph type="ctrTitle"/>
          </p:nvPr>
        </p:nvSpPr>
        <p:spPr>
          <a:xfrm>
            <a:off x="3757037" y="2279652"/>
            <a:ext cx="4741390" cy="1854199"/>
          </a:xfrm>
          <a:prstGeom prst="rect">
            <a:avLst/>
          </a:prstGeom>
        </p:spPr>
        <p:txBody>
          <a:bodyPr lIns="28572" tIns="28572" rIns="28572" bIns="28572">
            <a:norm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de-DE" sz="1800" dirty="0">
                <a:solidFill>
                  <a:schemeClr val="lt1"/>
                </a:solidFill>
                <a:latin typeface="Avenir Next Medium"/>
                <a:cs typeface="Avenir Next Medium"/>
              </a:rPr>
              <a:t>Apache Flink® Training</a:t>
            </a:r>
            <a:r>
              <a:rPr lang="de-DE" sz="1800" dirty="0">
                <a:solidFill>
                  <a:schemeClr val="lt1"/>
                </a:solidFill>
              </a:rPr>
              <a:t/>
            </a:r>
            <a:br>
              <a:rPr lang="de-DE" sz="1800" dirty="0">
                <a:solidFill>
                  <a:schemeClr val="lt1"/>
                </a:solidFill>
              </a:rPr>
            </a:br>
            <a: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Regular"/>
              <a:ea typeface="Helvetica Neue Medium"/>
              <a:cs typeface="Avenir Next Regular"/>
              <a:sym typeface="Helvetica Neue Medium"/>
            </a:endParaRPr>
          </a:p>
          <a:p>
            <a:pPr defTabSz="279285">
              <a:lnSpc>
                <a:spcPct val="130000"/>
              </a:lnSpc>
              <a:spcBef>
                <a:spcPts val="0"/>
              </a:spcBef>
              <a:defRPr sz="306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" sz="1600" dirty="0" err="1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Flink</a:t>
            </a:r>
            <a:r>
              <a:rPr lang="en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v1.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3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– </a:t>
            </a:r>
            <a:r>
              <a:rPr lang="en-US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8.9.2017</a:t>
            </a:r>
            <a:endParaRPr kumimoji="0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ea typeface="Helvetica Neue Light"/>
              <a:cs typeface="Avenir Light"/>
              <a:sym typeface="Helvetica Neue Light"/>
            </a:endParaRPr>
          </a:p>
        </p:txBody>
      </p:sp>
      <p:sp>
        <p:nvSpPr>
          <p:cNvPr id="12" name="Shape 130"/>
          <p:cNvSpPr/>
          <p:nvPr/>
        </p:nvSpPr>
        <p:spPr>
          <a:xfrm>
            <a:off x="658783" y="659397"/>
            <a:ext cx="7839644" cy="1258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de-DE" sz="3600" dirty="0" err="1" smtClean="0">
                <a:solidFill>
                  <a:schemeClr val="lt1"/>
                </a:solidFill>
                <a:latin typeface="Avenir Next Demi Bold"/>
                <a:cs typeface="Avenir Next Demi Bold"/>
              </a:rPr>
              <a:t>DataStream</a:t>
            </a:r>
            <a:r>
              <a:rPr lang="de-DE" sz="3600" smtClean="0">
                <a:solidFill>
                  <a:schemeClr val="lt1"/>
                </a:solidFill>
                <a:latin typeface="Avenir Next Demi Bold"/>
                <a:cs typeface="Avenir Next Demi Bold"/>
              </a:rPr>
              <a:t> API</a:t>
            </a:r>
            <a:endParaRPr lang="de-DE" sz="2800" dirty="0" smtClean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  <a:p>
            <a:pPr lvl="0" algn="ctr">
              <a:lnSpc>
                <a:spcPct val="150000"/>
              </a:lnSpc>
            </a:pPr>
            <a:r>
              <a:rPr lang="de-DE" sz="2800" dirty="0" err="1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ProcessFunction</a:t>
            </a:r>
            <a:endParaRPr lang="de-DE" sz="2800" dirty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</p:txBody>
      </p:sp>
      <p:pic>
        <p:nvPicPr>
          <p:cNvPr id="7" name="flink_squirrel_100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859" y="2279652"/>
            <a:ext cx="2144395" cy="2144396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Picture 7" descr="ew50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114" y="3003890"/>
            <a:ext cx="2387600" cy="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the data type stored in the 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public String key;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public long count;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public long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lastModified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apply the process function onto a keyed stream</a:t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DataStream&lt;Tuple2&lt;String, Long&gt;&gt; result = stream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keyBy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(0)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.process(new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27" y="1118534"/>
            <a:ext cx="86055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RichProcessFunction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&lt;Tuple2&lt;String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String&gt;, Tuple2&lt;String, Long&gt;&gt;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@Override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(Configuration parameters) throws Exception { 		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register our state with the state backend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@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Override 	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processElement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(Tuple2&lt;String, Long&gt; value, Context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			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	Collector&lt;Tuple2&lt;String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Long&gt;&gt; out) throws Exception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update our state and register a timer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@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Override 	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onTimer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(long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timestamp,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OnTimerContext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		Collector&lt;Tuple2&lt;String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Long&gt;&gt; out) throws Exception { 	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check the state for the key and emit a result if needed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54" y="1085945"/>
            <a:ext cx="860552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RichProcessFunction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&lt;Tuple2&lt;String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String&gt;, Tuple2&lt;String, Long&gt;&gt;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ValueState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state;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@Override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(Configuration parameters) throws Exception { 	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state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getRuntimeContext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getState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new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ValueStateDescriptor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&lt;&gt;("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myState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.class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968" y="1050072"/>
            <a:ext cx="860552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RichProcessFunction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&lt;Tuple2&lt;String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, String&gt;, Tuple2&lt;String, Long&gt;&gt; 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@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Override 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3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processElement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(Tuple2&lt;String, Long&gt; value, Context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, 			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	Collector&lt;Tuple2&lt;String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, Long&gt;&gt; out) throws Exception 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current =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state.value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(); 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if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(current == null) { 	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	current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= new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(); 	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current.key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= value.f0; 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current.count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++; 		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current.lastModified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300" dirty="0" err="1">
                <a:latin typeface="Consolas" charset="0"/>
                <a:ea typeface="Consolas" charset="0"/>
                <a:cs typeface="Consolas" charset="0"/>
              </a:rPr>
              <a:t>ctx.timestamp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state.update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ctx.timerService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registerEventTimeTimer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300" dirty="0" err="1" smtClean="0">
                <a:latin typeface="Consolas" charset="0"/>
                <a:ea typeface="Consolas" charset="0"/>
                <a:cs typeface="Consolas" charset="0"/>
              </a:rPr>
              <a:t>current.lastModified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100); </a:t>
            </a:r>
          </a:p>
          <a:p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7563" y="1102610"/>
            <a:ext cx="8605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CountWithTimeoutFunction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RichProcessFunction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&lt;Tuple2&lt;String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String&gt;, Tuple2&lt;String, Long&gt;&gt;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@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Override 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onTimer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(long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timestamp,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OnTimerContext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ctx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	Collector&lt;Tuple2&lt;String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Long&gt;&gt; out) throws Exception { 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CountWithTimestamp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result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state.value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(); 	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if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(timestamp ==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result.lastModified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+ 100)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 			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out.collect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Tuple2&lt;String, Long&gt;(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result.key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result.count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}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14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state.clear</a:t>
            </a:r>
            <a:r>
              <a:rPr lang="en-US" sz="1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;	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o-o-o 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this all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ut-of-order stream, to be sorted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168670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2144592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274826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32068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hteck 23"/>
          <p:cNvSpPr/>
          <p:nvPr/>
        </p:nvSpPr>
        <p:spPr>
          <a:xfrm>
            <a:off x="7197127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hteck 23"/>
          <p:cNvSpPr/>
          <p:nvPr/>
        </p:nvSpPr>
        <p:spPr>
          <a:xfrm>
            <a:off x="673057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hteck 23"/>
          <p:cNvSpPr/>
          <p:nvPr/>
        </p:nvSpPr>
        <p:spPr>
          <a:xfrm>
            <a:off x="6294940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hteck 23"/>
          <p:cNvSpPr/>
          <p:nvPr/>
        </p:nvSpPr>
        <p:spPr>
          <a:xfrm>
            <a:off x="59074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5382789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499534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459488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4156661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364329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elements arrive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3"/>
          <p:cNvSpPr/>
          <p:nvPr/>
        </p:nvSpPr>
        <p:spPr>
          <a:xfrm>
            <a:off x="168670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2144592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hteck 23"/>
          <p:cNvSpPr/>
          <p:nvPr/>
        </p:nvSpPr>
        <p:spPr>
          <a:xfrm>
            <a:off x="274826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hteck 23"/>
          <p:cNvSpPr/>
          <p:nvPr/>
        </p:nvSpPr>
        <p:spPr>
          <a:xfrm>
            <a:off x="32068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7197127" y="1697257"/>
            <a:ext cx="302985" cy="34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673057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hteck 23"/>
          <p:cNvSpPr/>
          <p:nvPr/>
        </p:nvSpPr>
        <p:spPr>
          <a:xfrm>
            <a:off x="6294940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hteck 23"/>
          <p:cNvSpPr/>
          <p:nvPr/>
        </p:nvSpPr>
        <p:spPr>
          <a:xfrm>
            <a:off x="59074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5382789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499534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459488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4156661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hteck 23"/>
          <p:cNvSpPr/>
          <p:nvPr/>
        </p:nvSpPr>
        <p:spPr>
          <a:xfrm>
            <a:off x="364329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5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have to buffer them somewhere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Pfeil nach rechts 4"/>
          <p:cNvSpPr/>
          <p:nvPr/>
        </p:nvSpPr>
        <p:spPr>
          <a:xfrm>
            <a:off x="885845" y="31369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rechts 5"/>
          <p:cNvSpPr/>
          <p:nvPr/>
        </p:nvSpPr>
        <p:spPr>
          <a:xfrm>
            <a:off x="7821067" y="313690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23"/>
          <p:cNvSpPr/>
          <p:nvPr/>
        </p:nvSpPr>
        <p:spPr>
          <a:xfrm>
            <a:off x="168670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hteck 23"/>
          <p:cNvSpPr/>
          <p:nvPr/>
        </p:nvSpPr>
        <p:spPr>
          <a:xfrm>
            <a:off x="2144592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hteck 23"/>
          <p:cNvSpPr/>
          <p:nvPr/>
        </p:nvSpPr>
        <p:spPr>
          <a:xfrm>
            <a:off x="274826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hteck 23"/>
          <p:cNvSpPr/>
          <p:nvPr/>
        </p:nvSpPr>
        <p:spPr>
          <a:xfrm>
            <a:off x="32068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Rechteck 23"/>
          <p:cNvSpPr/>
          <p:nvPr/>
        </p:nvSpPr>
        <p:spPr>
          <a:xfrm>
            <a:off x="7197127" y="1697257"/>
            <a:ext cx="302985" cy="34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hteck 23"/>
          <p:cNvSpPr/>
          <p:nvPr/>
        </p:nvSpPr>
        <p:spPr>
          <a:xfrm>
            <a:off x="673057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hteck 23"/>
          <p:cNvSpPr/>
          <p:nvPr/>
        </p:nvSpPr>
        <p:spPr>
          <a:xfrm>
            <a:off x="6294940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hteck 23"/>
          <p:cNvSpPr/>
          <p:nvPr/>
        </p:nvSpPr>
        <p:spPr>
          <a:xfrm>
            <a:off x="5907495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hteck 23"/>
          <p:cNvSpPr/>
          <p:nvPr/>
        </p:nvSpPr>
        <p:spPr>
          <a:xfrm>
            <a:off x="5382789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hteck 23"/>
          <p:cNvSpPr/>
          <p:nvPr/>
        </p:nvSpPr>
        <p:spPr>
          <a:xfrm>
            <a:off x="499534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hteck 23"/>
          <p:cNvSpPr/>
          <p:nvPr/>
        </p:nvSpPr>
        <p:spPr>
          <a:xfrm>
            <a:off x="4594884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hteck 23"/>
          <p:cNvSpPr/>
          <p:nvPr/>
        </p:nvSpPr>
        <p:spPr>
          <a:xfrm>
            <a:off x="4156661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hteck 23"/>
          <p:cNvSpPr/>
          <p:nvPr/>
        </p:nvSpPr>
        <p:spPr>
          <a:xfrm>
            <a:off x="3643298" y="1697257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0389" y="3811405"/>
            <a:ext cx="7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Buffer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207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have to buffer them somewhere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Pfeil nach rechts 4"/>
          <p:cNvSpPr/>
          <p:nvPr/>
        </p:nvSpPr>
        <p:spPr>
          <a:xfrm>
            <a:off x="885845" y="31369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rechts 5"/>
          <p:cNvSpPr/>
          <p:nvPr/>
        </p:nvSpPr>
        <p:spPr>
          <a:xfrm>
            <a:off x="7821067" y="313690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23"/>
          <p:cNvSpPr/>
          <p:nvPr/>
        </p:nvSpPr>
        <p:spPr>
          <a:xfrm>
            <a:off x="2153253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hteck 23"/>
          <p:cNvSpPr/>
          <p:nvPr/>
        </p:nvSpPr>
        <p:spPr>
          <a:xfrm>
            <a:off x="2611140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hteck 23"/>
          <p:cNvSpPr/>
          <p:nvPr/>
        </p:nvSpPr>
        <p:spPr>
          <a:xfrm>
            <a:off x="3214812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hteck 23"/>
          <p:cNvSpPr/>
          <p:nvPr/>
        </p:nvSpPr>
        <p:spPr>
          <a:xfrm>
            <a:off x="3673443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hteck 23"/>
          <p:cNvSpPr/>
          <p:nvPr/>
        </p:nvSpPr>
        <p:spPr>
          <a:xfrm>
            <a:off x="7197126" y="1685732"/>
            <a:ext cx="302985" cy="34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hteck 23"/>
          <p:cNvSpPr/>
          <p:nvPr/>
        </p:nvSpPr>
        <p:spPr>
          <a:xfrm>
            <a:off x="6761488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hteck 23"/>
          <p:cNvSpPr/>
          <p:nvPr/>
        </p:nvSpPr>
        <p:spPr>
          <a:xfrm>
            <a:off x="6374043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hteck 23"/>
          <p:cNvSpPr/>
          <p:nvPr/>
        </p:nvSpPr>
        <p:spPr>
          <a:xfrm>
            <a:off x="5849337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hteck 23"/>
          <p:cNvSpPr/>
          <p:nvPr/>
        </p:nvSpPr>
        <p:spPr>
          <a:xfrm>
            <a:off x="5461892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hteck 23"/>
          <p:cNvSpPr/>
          <p:nvPr/>
        </p:nvSpPr>
        <p:spPr>
          <a:xfrm>
            <a:off x="5061432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hteck 23"/>
          <p:cNvSpPr/>
          <p:nvPr/>
        </p:nvSpPr>
        <p:spPr>
          <a:xfrm>
            <a:off x="4623209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hteck 23"/>
          <p:cNvSpPr/>
          <p:nvPr/>
        </p:nvSpPr>
        <p:spPr>
          <a:xfrm>
            <a:off x="4109846" y="168573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0389" y="3811405"/>
            <a:ext cx="7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Buffer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7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timers with </a:t>
            </a:r>
            <a:r>
              <a:rPr lang="en-US" dirty="0" err="1" smtClean="0"/>
              <a:t>stateful</a:t>
            </a:r>
            <a:r>
              <a:rPr lang="en-US" dirty="0" smtClean="0"/>
              <a:t> event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to buffer them somewhere 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730577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23"/>
          <p:cNvSpPr/>
          <p:nvPr/>
        </p:nvSpPr>
        <p:spPr>
          <a:xfrm>
            <a:off x="2588891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3046778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3650450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4109081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hteck 23"/>
          <p:cNvSpPr/>
          <p:nvPr/>
        </p:nvSpPr>
        <p:spPr>
          <a:xfrm>
            <a:off x="7197126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hteck 23"/>
          <p:cNvSpPr/>
          <p:nvPr/>
        </p:nvSpPr>
        <p:spPr>
          <a:xfrm>
            <a:off x="6809681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hteck 23"/>
          <p:cNvSpPr/>
          <p:nvPr/>
        </p:nvSpPr>
        <p:spPr>
          <a:xfrm>
            <a:off x="6284975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hteck 23"/>
          <p:cNvSpPr/>
          <p:nvPr/>
        </p:nvSpPr>
        <p:spPr>
          <a:xfrm>
            <a:off x="5897530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hteck 23"/>
          <p:cNvSpPr/>
          <p:nvPr/>
        </p:nvSpPr>
        <p:spPr>
          <a:xfrm>
            <a:off x="5497070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hteck 23"/>
          <p:cNvSpPr/>
          <p:nvPr/>
        </p:nvSpPr>
        <p:spPr>
          <a:xfrm>
            <a:off x="5058847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hteck 23"/>
          <p:cNvSpPr/>
          <p:nvPr/>
        </p:nvSpPr>
        <p:spPr>
          <a:xfrm>
            <a:off x="4545484" y="169317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hteck 23"/>
          <p:cNvSpPr/>
          <p:nvPr/>
        </p:nvSpPr>
        <p:spPr>
          <a:xfrm>
            <a:off x="2114727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hteck 23"/>
          <p:cNvSpPr/>
          <p:nvPr/>
        </p:nvSpPr>
        <p:spPr>
          <a:xfrm>
            <a:off x="1700882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30389" y="3840901"/>
            <a:ext cx="7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Buffer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285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such as a 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730577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23"/>
          <p:cNvSpPr/>
          <p:nvPr/>
        </p:nvSpPr>
        <p:spPr>
          <a:xfrm>
            <a:off x="2976336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3434223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4037895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4496526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hteck 23"/>
          <p:cNvSpPr/>
          <p:nvPr/>
        </p:nvSpPr>
        <p:spPr>
          <a:xfrm>
            <a:off x="6264028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hteck 23"/>
          <p:cNvSpPr/>
          <p:nvPr/>
        </p:nvSpPr>
        <p:spPr>
          <a:xfrm>
            <a:off x="7197126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hteck 23"/>
          <p:cNvSpPr/>
          <p:nvPr/>
        </p:nvSpPr>
        <p:spPr>
          <a:xfrm>
            <a:off x="6672420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hteck 23"/>
          <p:cNvSpPr/>
          <p:nvPr/>
        </p:nvSpPr>
        <p:spPr>
          <a:xfrm>
            <a:off x="6284975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hteck 23"/>
          <p:cNvSpPr/>
          <p:nvPr/>
        </p:nvSpPr>
        <p:spPr>
          <a:xfrm>
            <a:off x="5884515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hteck 23"/>
          <p:cNvSpPr/>
          <p:nvPr/>
        </p:nvSpPr>
        <p:spPr>
          <a:xfrm>
            <a:off x="5446292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hteck 23"/>
          <p:cNvSpPr/>
          <p:nvPr/>
        </p:nvSpPr>
        <p:spPr>
          <a:xfrm>
            <a:off x="4932929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hteck 23"/>
          <p:cNvSpPr/>
          <p:nvPr/>
        </p:nvSpPr>
        <p:spPr>
          <a:xfrm>
            <a:off x="2524156" y="17063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110311" y="1714171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97957" y="381140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Priority Queue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045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hen do we release items downstream?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29592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41718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02085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447948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hteck 23"/>
          <p:cNvSpPr/>
          <p:nvPr/>
        </p:nvSpPr>
        <p:spPr>
          <a:xfrm>
            <a:off x="7180089" y="1686862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665538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26793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586747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429255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491589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2485135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071290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1640268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2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hen do we release items downstream?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29592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41718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02085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447948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hteck 23"/>
          <p:cNvSpPr/>
          <p:nvPr/>
        </p:nvSpPr>
        <p:spPr>
          <a:xfrm>
            <a:off x="7180089" y="1686862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665538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26793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586747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429255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491589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2485135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071290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9599" y="3811405"/>
            <a:ext cx="533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We need a policy that determines when to stop waiting</a:t>
            </a:r>
          </a:p>
          <a:p>
            <a:pPr algn="ctr"/>
            <a:r>
              <a:rPr lang="en-US" i="1" dirty="0"/>
              <a:t>f</a:t>
            </a:r>
            <a:r>
              <a:rPr lang="en-US" i="1" dirty="0" smtClean="0"/>
              <a:t>or an event before time 7</a:t>
            </a:r>
            <a:endParaRPr lang="en-US" i="1" dirty="0"/>
          </a:p>
        </p:txBody>
      </p:sp>
      <p:sp>
        <p:nvSpPr>
          <p:cNvPr id="42" name="Rechteck 23"/>
          <p:cNvSpPr/>
          <p:nvPr/>
        </p:nvSpPr>
        <p:spPr>
          <a:xfrm>
            <a:off x="1640268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5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Bounded out-of-</a:t>
            </a:r>
            <a:r>
              <a:rPr lang="en-US" sz="2800" dirty="0" err="1" smtClean="0"/>
              <a:t>orderness</a:t>
            </a:r>
            <a:r>
              <a:rPr lang="en-US" sz="2800" dirty="0" smtClean="0"/>
              <a:t> watermarking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29592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41718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02085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447948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hteck 23"/>
          <p:cNvSpPr/>
          <p:nvPr/>
        </p:nvSpPr>
        <p:spPr>
          <a:xfrm>
            <a:off x="7180089" y="1686862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665538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26793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5867478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429255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491589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2485135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071290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hteck 23"/>
          <p:cNvSpPr/>
          <p:nvPr/>
        </p:nvSpPr>
        <p:spPr>
          <a:xfrm>
            <a:off x="1640268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Textfeld 10"/>
          <p:cNvSpPr txBox="1"/>
          <p:nvPr/>
        </p:nvSpPr>
        <p:spPr>
          <a:xfrm>
            <a:off x="6771278" y="21934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7084642" y="1622951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52463" y="2394210"/>
            <a:ext cx="41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Watermarking Policy: bounded delay of 5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820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the stream is now sorted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349484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952730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55640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501503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7190927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80348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640302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9647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545143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3020679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606834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2168611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feld 10"/>
          <p:cNvSpPr txBox="1"/>
          <p:nvPr/>
        </p:nvSpPr>
        <p:spPr>
          <a:xfrm>
            <a:off x="6367141" y="366465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6680505" y="309416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2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sz="2800" dirty="0"/>
              <a:t>…</a:t>
            </a:r>
            <a:r>
              <a:rPr lang="en-US" sz="2800" dirty="0"/>
              <a:t> </a:t>
            </a:r>
            <a:r>
              <a:rPr lang="en-US" sz="2800" dirty="0" smtClean="0"/>
              <a:t>and ready to be released downstream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349484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952730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55640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501503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7190927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80348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640302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9647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545143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hteck 23"/>
          <p:cNvSpPr/>
          <p:nvPr/>
        </p:nvSpPr>
        <p:spPr>
          <a:xfrm>
            <a:off x="7197126" y="3165404"/>
            <a:ext cx="302985" cy="3465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6284975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3020679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606834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hteck 23"/>
          <p:cNvSpPr/>
          <p:nvPr/>
        </p:nvSpPr>
        <p:spPr>
          <a:xfrm>
            <a:off x="6749372" y="3169043"/>
            <a:ext cx="302985" cy="3465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5827932" y="3165403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2168611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feld 10"/>
          <p:cNvSpPr txBox="1"/>
          <p:nvPr/>
        </p:nvSpPr>
        <p:spPr>
          <a:xfrm>
            <a:off x="6367141" y="366465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6680505" y="309416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sz="2800" dirty="0"/>
              <a:t>…</a:t>
            </a:r>
            <a:r>
              <a:rPr lang="en-US" sz="2800" dirty="0"/>
              <a:t> </a:t>
            </a:r>
            <a:r>
              <a:rPr lang="en-US" sz="2800" dirty="0" smtClean="0"/>
              <a:t>and ready to be released downstream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349484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952730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55640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501503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7190927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80348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640302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9647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545143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7228494" y="3165405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3020679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606834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6771451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2168611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feld 10"/>
          <p:cNvSpPr txBox="1"/>
          <p:nvPr/>
        </p:nvSpPr>
        <p:spPr>
          <a:xfrm>
            <a:off x="7310660" y="366466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7624024" y="3094168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2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"/>
          <p:cNvSpPr/>
          <p:nvPr/>
        </p:nvSpPr>
        <p:spPr>
          <a:xfrm>
            <a:off x="1507910" y="3065052"/>
            <a:ext cx="6135329" cy="529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And what about late elements?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1507910" y="1605951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rechts 4"/>
          <p:cNvSpPr/>
          <p:nvPr/>
        </p:nvSpPr>
        <p:spPr>
          <a:xfrm>
            <a:off x="885845" y="1677802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5"/>
          <p:cNvSpPr/>
          <p:nvPr/>
        </p:nvSpPr>
        <p:spPr>
          <a:xfrm>
            <a:off x="7821067" y="1677801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23"/>
          <p:cNvSpPr/>
          <p:nvPr/>
        </p:nvSpPr>
        <p:spPr>
          <a:xfrm>
            <a:off x="349484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hteck 23"/>
          <p:cNvSpPr/>
          <p:nvPr/>
        </p:nvSpPr>
        <p:spPr>
          <a:xfrm>
            <a:off x="3952730" y="1686862"/>
            <a:ext cx="302985" cy="34654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en-US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23"/>
          <p:cNvSpPr/>
          <p:nvPr/>
        </p:nvSpPr>
        <p:spPr>
          <a:xfrm>
            <a:off x="455640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23"/>
          <p:cNvSpPr/>
          <p:nvPr/>
        </p:nvSpPr>
        <p:spPr>
          <a:xfrm>
            <a:off x="5015033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hteck 23"/>
          <p:cNvSpPr/>
          <p:nvPr/>
        </p:nvSpPr>
        <p:spPr>
          <a:xfrm>
            <a:off x="7190927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hteck 23"/>
          <p:cNvSpPr/>
          <p:nvPr/>
        </p:nvSpPr>
        <p:spPr>
          <a:xfrm>
            <a:off x="680348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hteck 23"/>
          <p:cNvSpPr/>
          <p:nvPr/>
        </p:nvSpPr>
        <p:spPr>
          <a:xfrm>
            <a:off x="6403022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hteck 23"/>
          <p:cNvSpPr/>
          <p:nvPr/>
        </p:nvSpPr>
        <p:spPr>
          <a:xfrm>
            <a:off x="5964799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hteck 23"/>
          <p:cNvSpPr/>
          <p:nvPr/>
        </p:nvSpPr>
        <p:spPr>
          <a:xfrm>
            <a:off x="5451436" y="1686862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hteck 23"/>
          <p:cNvSpPr/>
          <p:nvPr/>
        </p:nvSpPr>
        <p:spPr>
          <a:xfrm>
            <a:off x="7228494" y="3165405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Pfeil nach rechts 5"/>
          <p:cNvSpPr/>
          <p:nvPr/>
        </p:nvSpPr>
        <p:spPr>
          <a:xfrm>
            <a:off x="7821067" y="3145948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 nach rechts 4"/>
          <p:cNvSpPr/>
          <p:nvPr/>
        </p:nvSpPr>
        <p:spPr>
          <a:xfrm>
            <a:off x="890071" y="3145949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23"/>
          <p:cNvSpPr/>
          <p:nvPr/>
        </p:nvSpPr>
        <p:spPr>
          <a:xfrm>
            <a:off x="3020679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hteck 23"/>
          <p:cNvSpPr/>
          <p:nvPr/>
        </p:nvSpPr>
        <p:spPr>
          <a:xfrm>
            <a:off x="2606834" y="170512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23"/>
          <p:cNvSpPr/>
          <p:nvPr/>
        </p:nvSpPr>
        <p:spPr>
          <a:xfrm>
            <a:off x="6771451" y="3165404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hteck 23"/>
          <p:cNvSpPr/>
          <p:nvPr/>
        </p:nvSpPr>
        <p:spPr>
          <a:xfrm>
            <a:off x="2168611" y="1697256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feld 10"/>
          <p:cNvSpPr txBox="1"/>
          <p:nvPr/>
        </p:nvSpPr>
        <p:spPr>
          <a:xfrm>
            <a:off x="7310660" y="366466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Gerader Verbinder 9"/>
          <p:cNvCxnSpPr/>
          <p:nvPr/>
        </p:nvCxnSpPr>
        <p:spPr>
          <a:xfrm flipH="1">
            <a:off x="7624024" y="3094168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10"/>
          <p:cNvSpPr txBox="1"/>
          <p:nvPr/>
        </p:nvSpPr>
        <p:spPr>
          <a:xfrm>
            <a:off x="6029467" y="2205558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W(12)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Gerader Verbinder 9"/>
          <p:cNvCxnSpPr/>
          <p:nvPr/>
        </p:nvCxnSpPr>
        <p:spPr>
          <a:xfrm flipH="1">
            <a:off x="6342831" y="1635066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10"/>
          <p:cNvSpPr txBox="1"/>
          <p:nvPr/>
        </p:nvSpPr>
        <p:spPr>
          <a:xfrm>
            <a:off x="5081592" y="2205558"/>
            <a:ext cx="603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W(16)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Gerader Verbinder 9"/>
          <p:cNvCxnSpPr/>
          <p:nvPr/>
        </p:nvCxnSpPr>
        <p:spPr>
          <a:xfrm flipH="1">
            <a:off x="5394955" y="1635066"/>
            <a:ext cx="3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10"/>
          <p:cNvSpPr txBox="1"/>
          <p:nvPr/>
        </p:nvSpPr>
        <p:spPr>
          <a:xfrm>
            <a:off x="4611866" y="2205558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W(19)</a:t>
            </a:r>
            <a:endParaRPr lang="en-US" sz="900" b="1" i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6" name="Gerader Verbinder 9"/>
          <p:cNvCxnSpPr/>
          <p:nvPr/>
        </p:nvCxnSpPr>
        <p:spPr>
          <a:xfrm flipH="1">
            <a:off x="4925230" y="1635066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6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Pattern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each incoming element:</a:t>
            </a:r>
          </a:p>
          <a:p>
            <a:pPr lvl="1"/>
            <a:r>
              <a:rPr lang="en-US" dirty="0" smtClean="0"/>
              <a:t>update some state</a:t>
            </a:r>
          </a:p>
          <a:p>
            <a:pPr lvl="1"/>
            <a:r>
              <a:rPr lang="en-US" dirty="0" smtClean="0"/>
              <a:t>register a callback for a moment in the future</a:t>
            </a:r>
          </a:p>
          <a:p>
            <a:r>
              <a:rPr lang="en-US" dirty="0" smtClean="0"/>
              <a:t>When that moment comes:</a:t>
            </a:r>
          </a:p>
          <a:p>
            <a:pPr lvl="1"/>
            <a:r>
              <a:rPr lang="en-US" dirty="0" smtClean="0"/>
              <a:t>Check a condition and perform a certain action, </a:t>
            </a:r>
            <a:r>
              <a:rPr lang="en-US" i="1" dirty="0" smtClean="0"/>
              <a:t>e.g.</a:t>
            </a:r>
            <a:r>
              <a:rPr lang="en-US" dirty="0" smtClean="0"/>
              <a:t> emit an element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1.2 added </a:t>
            </a:r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access to all basic building blocks: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Fault-tolerant, Consistent State</a:t>
            </a:r>
          </a:p>
          <a:p>
            <a:pPr lvl="1"/>
            <a:r>
              <a:rPr lang="en-US" dirty="0" smtClean="0"/>
              <a:t>Timers (event- and processing-time)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dirty="0" smtClean="0"/>
              <a:t>Simple yet powerful API: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2720" y="1473558"/>
            <a:ext cx="8798560" cy="282630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Process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one element from the input 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processElement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(I value, Context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Collector&lt;O&gt; out) throws Exception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Called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when a timer set using {@link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TimerService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} fires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(long timestamp,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OnTimerContext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Collector&lt;O&gt; out) throws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Exception;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dirty="0" smtClean="0"/>
              <a:t>Simple yet powerful API: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2720" y="1473557"/>
            <a:ext cx="8798560" cy="282630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Process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one element from the input 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processElement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(I value, Context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Collector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&lt;O&gt; out) throws Exception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Called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when a timer set using {@link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TimerService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} fires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(long timestamp,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OnTimerContext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Collector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&lt;O&gt; out) throws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Exception;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156960" y="1026160"/>
            <a:ext cx="2814320" cy="98552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collector to emit result values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5283200" y="1518920"/>
            <a:ext cx="873760" cy="8483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</p:cNvCxnSpPr>
          <p:nvPr/>
        </p:nvCxnSpPr>
        <p:spPr>
          <a:xfrm flipH="1">
            <a:off x="6085840" y="2011680"/>
            <a:ext cx="1478280" cy="16357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dirty="0" smtClean="0"/>
              <a:t>Simple yet powerful API: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2720" y="1473557"/>
            <a:ext cx="8798560" cy="282630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 Process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one element from the input 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.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*/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processElement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(I value, </a:t>
            </a:r>
            <a:r>
              <a:rPr lang="en-US" sz="1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Context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Collector&lt;O&gt; out) throws Exception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/** 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 * Called when a timer set using {@link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TimerService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} fires. 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 */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void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onTimer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(long timestamp, </a:t>
            </a:r>
            <a:r>
              <a:rPr lang="en-US" sz="14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OnTimerContext</a:t>
            </a:r>
            <a:r>
              <a:rPr lang="en-US" sz="1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ctx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Collector&lt;O&gt; out) throws Exception;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3680" y="985520"/>
            <a:ext cx="3667760" cy="1008310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Get the timestamp of the element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Interact with the </a:t>
            </a:r>
            <a:r>
              <a:rPr lang="en-US" sz="1600" dirty="0" err="1" smtClean="0">
                <a:solidFill>
                  <a:schemeClr val="tx1"/>
                </a:solidFill>
              </a:rPr>
              <a:t>TimerService</a:t>
            </a:r>
            <a:r>
              <a:rPr lang="en-US" sz="1600" dirty="0" smtClean="0">
                <a:solidFill>
                  <a:schemeClr val="tx1"/>
                </a:solidFill>
              </a:rPr>
              <a:t> to: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query the current time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and register timers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870960" y="1489675"/>
            <a:ext cx="1442720" cy="8674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303520" y="2593270"/>
            <a:ext cx="3667760" cy="1036556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Do the above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Query if we are operating on Event or Processing time</a:t>
            </a:r>
          </a:p>
        </p:txBody>
      </p:sp>
      <p:cxnSp>
        <p:nvCxnSpPr>
          <p:cNvPr id="23" name="Straight Arrow Connector 22"/>
          <p:cNvCxnSpPr>
            <a:stCxn id="20" idx="1"/>
          </p:cNvCxnSpPr>
          <p:nvPr/>
        </p:nvCxnSpPr>
        <p:spPr>
          <a:xfrm flipH="1">
            <a:off x="4348480" y="3111548"/>
            <a:ext cx="955040" cy="5182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ProcessFunction</a:t>
            </a:r>
            <a:r>
              <a:rPr lang="en-US" dirty="0"/>
              <a:t>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/>
              <a:t>maintain counts </a:t>
            </a:r>
            <a:r>
              <a:rPr lang="en-US" dirty="0" smtClean="0"/>
              <a:t>per incoming </a:t>
            </a:r>
            <a:r>
              <a:rPr lang="en-US" dirty="0"/>
              <a:t>key, and </a:t>
            </a:r>
            <a:endParaRPr lang="en-US" dirty="0" smtClean="0"/>
          </a:p>
          <a:p>
            <a:pPr lvl="1"/>
            <a:r>
              <a:rPr lang="en-US" dirty="0"/>
              <a:t>emit the key/count pair if no element came for </a:t>
            </a:r>
            <a:r>
              <a:rPr lang="en-US" b="1" dirty="0"/>
              <a:t>the key </a:t>
            </a:r>
            <a:r>
              <a:rPr lang="en-US" dirty="0"/>
              <a:t>in the last 100 </a:t>
            </a:r>
            <a:r>
              <a:rPr lang="en-US" dirty="0" err="1"/>
              <a:t>ms</a:t>
            </a:r>
            <a:r>
              <a:rPr lang="en-US" dirty="0"/>
              <a:t> (in event time)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ProcessFunction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Implementation sketch:</a:t>
            </a:r>
          </a:p>
          <a:p>
            <a:pPr lvl="1"/>
            <a:r>
              <a:rPr lang="en-US" sz="2200" dirty="0"/>
              <a:t>Store the </a:t>
            </a:r>
            <a:r>
              <a:rPr lang="en-US" sz="2200" b="1" dirty="0"/>
              <a:t>count</a:t>
            </a:r>
            <a:r>
              <a:rPr lang="en-US" sz="2200" dirty="0"/>
              <a:t>, </a:t>
            </a:r>
            <a:r>
              <a:rPr lang="en-US" sz="2200" b="1" dirty="0"/>
              <a:t>key</a:t>
            </a:r>
            <a:r>
              <a:rPr lang="en-US" sz="2200" dirty="0"/>
              <a:t> and </a:t>
            </a:r>
            <a:r>
              <a:rPr lang="en-US" sz="2200" b="1" dirty="0"/>
              <a:t>last mod timestamp </a:t>
            </a:r>
            <a:r>
              <a:rPr lang="en-US" sz="2200" dirty="0"/>
              <a:t>in a </a:t>
            </a:r>
            <a:r>
              <a:rPr lang="en-US" sz="2200" dirty="0" err="1"/>
              <a:t>ValueState</a:t>
            </a:r>
            <a:r>
              <a:rPr lang="en-US" sz="2200" dirty="0"/>
              <a:t> (scoped by key)</a:t>
            </a:r>
          </a:p>
          <a:p>
            <a:pPr lvl="1"/>
            <a:r>
              <a:rPr lang="en-US" sz="2200" dirty="0"/>
              <a:t>For each record:</a:t>
            </a:r>
          </a:p>
          <a:p>
            <a:pPr lvl="2"/>
            <a:r>
              <a:rPr lang="en-US" sz="1900" dirty="0" smtClean="0"/>
              <a:t>update the counter and the last mod timestamp</a:t>
            </a:r>
          </a:p>
          <a:p>
            <a:pPr lvl="2"/>
            <a:r>
              <a:rPr lang="en-US" sz="1900" dirty="0" smtClean="0"/>
              <a:t>register a timer 100ms from “now” (in event time)</a:t>
            </a:r>
          </a:p>
          <a:p>
            <a:pPr lvl="1"/>
            <a:r>
              <a:rPr lang="en-US" sz="2200" dirty="0" smtClean="0"/>
              <a:t>When the timer fires:</a:t>
            </a:r>
          </a:p>
          <a:p>
            <a:pPr lvl="2"/>
            <a:r>
              <a:rPr lang="en-US" sz="1900" dirty="0" smtClean="0"/>
              <a:t>check </a:t>
            </a:r>
            <a:r>
              <a:rPr lang="en-US" sz="1900" dirty="0"/>
              <a:t>the callback’s </a:t>
            </a:r>
            <a:r>
              <a:rPr lang="en-US" sz="1900" dirty="0" smtClean="0"/>
              <a:t>timestamp </a:t>
            </a:r>
            <a:r>
              <a:rPr lang="en-US" sz="1900" dirty="0"/>
              <a:t>against the </a:t>
            </a:r>
            <a:r>
              <a:rPr lang="en-US" sz="1900" dirty="0" smtClean="0"/>
              <a:t>last mod </a:t>
            </a:r>
            <a:r>
              <a:rPr lang="en-US" sz="1900" dirty="0"/>
              <a:t>time </a:t>
            </a:r>
            <a:r>
              <a:rPr lang="en-US" sz="1900" dirty="0" smtClean="0"/>
              <a:t>for the key and </a:t>
            </a:r>
          </a:p>
          <a:p>
            <a:pPr lvl="2"/>
            <a:r>
              <a:rPr lang="en-US" sz="1900" dirty="0" smtClean="0"/>
              <a:t>emit </a:t>
            </a:r>
            <a:r>
              <a:rPr lang="en-US" sz="1900" dirty="0"/>
              <a:t>the key/count </a:t>
            </a:r>
            <a:r>
              <a:rPr lang="en-US" sz="1900" dirty="0" smtClean="0"/>
              <a:t>pair if they match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33977</TotalTime>
  <Words>922</Words>
  <Application>Microsoft Macintosh PowerPoint</Application>
  <PresentationFormat>On-screen Show (16:9)</PresentationFormat>
  <Paragraphs>431</Paragraphs>
  <Slides>28</Slides>
  <Notes>11</Notes>
  <HiddenSlides>14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Avenir Light</vt:lpstr>
      <vt:lpstr>Avenir Next Demi Bold</vt:lpstr>
      <vt:lpstr>Avenir Next Medium</vt:lpstr>
      <vt:lpstr>Avenir Next Regular</vt:lpstr>
      <vt:lpstr>Calibri</vt:lpstr>
      <vt:lpstr>Consolas</vt:lpstr>
      <vt:lpstr>Helvetica Light</vt:lpstr>
      <vt:lpstr>Helvetica Neue Light</vt:lpstr>
      <vt:lpstr>Helvetica Neue Medium</vt:lpstr>
      <vt:lpstr>Menlo</vt:lpstr>
      <vt:lpstr>Verdana</vt:lpstr>
      <vt:lpstr>Wingdings</vt:lpstr>
      <vt:lpstr>Arial</vt:lpstr>
      <vt:lpstr>1_Office Theme</vt:lpstr>
      <vt:lpstr>Apache Flink® Training   Flink v1.3 – 8.9.2017</vt:lpstr>
      <vt:lpstr>ProcessFunction</vt:lpstr>
      <vt:lpstr>Common Pattern</vt:lpstr>
      <vt:lpstr>Flink 1.2 added ProcessFunction</vt:lpstr>
      <vt:lpstr>ProcessFunction</vt:lpstr>
      <vt:lpstr>ProcessFunction</vt:lpstr>
      <vt:lpstr>ProcessFunction</vt:lpstr>
      <vt:lpstr>ProcessFunction: example</vt:lpstr>
      <vt:lpstr>ProcessFunction: example</vt:lpstr>
      <vt:lpstr>ProcessFunction: example</vt:lpstr>
      <vt:lpstr>ProcessFunction: example</vt:lpstr>
      <vt:lpstr>ProcessFunction: example</vt:lpstr>
      <vt:lpstr>ProcessFunction: example</vt:lpstr>
      <vt:lpstr>ProcessFunction: example</vt:lpstr>
      <vt:lpstr>Sorting an o-o-o stream</vt:lpstr>
      <vt:lpstr>Out-of-order stream, to be sorted</vt:lpstr>
      <vt:lpstr>As elements arrive …</vt:lpstr>
      <vt:lpstr>we have to buffer them somewhere …</vt:lpstr>
      <vt:lpstr>we have to buffer them somewhere …</vt:lpstr>
      <vt:lpstr>we have to buffer them somewhere …</vt:lpstr>
      <vt:lpstr>… such as a Priority Queue</vt:lpstr>
      <vt:lpstr>When do we release items downstream?</vt:lpstr>
      <vt:lpstr>When do we release items downstream?</vt:lpstr>
      <vt:lpstr>Bounded out-of-orderness watermarking</vt:lpstr>
      <vt:lpstr>Part of the stream is now sorted …</vt:lpstr>
      <vt:lpstr>… and ready to be released downstream </vt:lpstr>
      <vt:lpstr>… and ready to be released downstream </vt:lpstr>
      <vt:lpstr>And what about late elements?</vt:lpstr>
    </vt:vector>
  </TitlesOfParts>
  <Company>data Artisans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David Anderson</cp:lastModifiedBy>
  <cp:revision>567</cp:revision>
  <cp:lastPrinted>2017-03-28T18:43:30Z</cp:lastPrinted>
  <dcterms:created xsi:type="dcterms:W3CDTF">2016-10-01T19:14:09Z</dcterms:created>
  <dcterms:modified xsi:type="dcterms:W3CDTF">2017-09-09T08:44:55Z</dcterms:modified>
</cp:coreProperties>
</file>