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315" r:id="rId3"/>
    <p:sldId id="316" r:id="rId4"/>
    <p:sldId id="321" r:id="rId5"/>
    <p:sldId id="322" r:id="rId6"/>
    <p:sldId id="314" r:id="rId7"/>
    <p:sldId id="317" r:id="rId8"/>
    <p:sldId id="318" r:id="rId9"/>
    <p:sldId id="326" r:id="rId10"/>
    <p:sldId id="323" r:id="rId11"/>
    <p:sldId id="319" r:id="rId12"/>
    <p:sldId id="32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/>
    <p:restoredTop sz="94631"/>
  </p:normalViewPr>
  <p:slideViewPr>
    <p:cSldViewPr snapToGrid="0" snapToObjects="1">
      <p:cViewPr>
        <p:scale>
          <a:sx n="130" d="100"/>
          <a:sy n="130" d="100"/>
        </p:scale>
        <p:origin x="560" y="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41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14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7" y="205991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tar_white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8" y="205992"/>
            <a:ext cx="573315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1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" y="4878390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3757037" y="2279652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– 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9</a:t>
            </a:r>
            <a:r>
              <a:rPr lang="en-US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pic>
        <p:nvPicPr>
          <p:cNvPr id="11" name="flink_squirrel_1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588" y="2151526"/>
            <a:ext cx="2144395" cy="2144396"/>
          </a:xfrm>
          <a:prstGeom prst="rect">
            <a:avLst/>
          </a:prstGeom>
          <a:ln w="3175">
            <a:miter lim="400000"/>
          </a:ln>
        </p:spPr>
      </p:pic>
      <p:sp>
        <p:nvSpPr>
          <p:cNvPr id="12" name="Shape 130"/>
          <p:cNvSpPr/>
          <p:nvPr/>
        </p:nvSpPr>
        <p:spPr>
          <a:xfrm>
            <a:off x="658783" y="659397"/>
            <a:ext cx="7839644" cy="1258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2800" dirty="0" smtClean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Working </a:t>
            </a: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with</a:t>
            </a: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 State</a:t>
            </a:r>
            <a:endParaRPr lang="de-DE" sz="28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pic>
        <p:nvPicPr>
          <p:cNvPr id="13" name="Picture 12" descr="ew5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114" y="3003890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OperatorStateStore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getListState</a:t>
            </a:r>
            <a:r>
              <a:rPr lang="en-US" dirty="0" smtClean="0"/>
              <a:t>() </a:t>
            </a:r>
            <a:r>
              <a:rPr lang="mr-IN" dirty="0" smtClean="0"/>
              <a:t>–</a:t>
            </a:r>
            <a:r>
              <a:rPr lang="en-US" dirty="0" smtClean="0"/>
              <a:t> round-robin redistribution</a:t>
            </a:r>
          </a:p>
          <a:p>
            <a:endParaRPr lang="en-US" dirty="0"/>
          </a:p>
          <a:p>
            <a:r>
              <a:rPr lang="en-US" dirty="0" err="1" smtClean="0"/>
              <a:t>getUnionListState</a:t>
            </a:r>
            <a:r>
              <a:rPr lang="en-US" dirty="0" smtClean="0"/>
              <a:t>() </a:t>
            </a:r>
            <a:r>
              <a:rPr lang="mr-IN" dirty="0" smtClean="0"/>
              <a:t>–</a:t>
            </a:r>
            <a:r>
              <a:rPr lang="en-US" dirty="0" smtClean="0"/>
              <a:t> union broadcast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Repartitioning Keyed State</a:t>
            </a:r>
            <a:endParaRPr lang="en-US" dirty="0"/>
          </a:p>
        </p:txBody>
      </p:sp>
      <p:sp>
        <p:nvSpPr>
          <p:cNvPr id="3" name="Shape 1117"/>
          <p:cNvSpPr txBox="1">
            <a:spLocks/>
          </p:cNvSpPr>
          <p:nvPr/>
        </p:nvSpPr>
        <p:spPr>
          <a:xfrm>
            <a:off x="457201" y="1004020"/>
            <a:ext cx="3917801" cy="34696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4313" indent="-214313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Split key space into key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groups</a:t>
            </a:r>
          </a:p>
          <a:p>
            <a:pPr marL="214313" indent="-214313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# of key groups is kept constant</a:t>
            </a:r>
            <a:endParaRPr lang="en-US" sz="1800" dirty="0">
              <a:latin typeface="Avenir Next" charset="0"/>
              <a:ea typeface="Avenir Next" charset="0"/>
              <a:cs typeface="Avenir Next" charset="0"/>
            </a:endParaRPr>
          </a:p>
          <a:p>
            <a:pPr marL="214313" indent="-214313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Every key falls into exactly one key group</a:t>
            </a:r>
          </a:p>
          <a:p>
            <a:pPr marL="214313" indent="-214313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Assign key groups to tasks</a:t>
            </a:r>
          </a:p>
          <a:p>
            <a:pPr marL="214313" indent="-214313">
              <a:lnSpc>
                <a:spcPct val="150000"/>
              </a:lnSpc>
              <a:buClr>
                <a:srgbClr val="2D9E7E"/>
              </a:buClr>
              <a:buFont typeface="Wingdings" charset="2"/>
              <a:buChar char="§"/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Maximum parallelism defined by </a:t>
            </a: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</a:rPr>
              <a:t>number of key groups</a:t>
            </a:r>
            <a:endParaRPr lang="en-US" sz="1800" dirty="0"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4" name="Group 1139"/>
          <p:cNvGrpSpPr/>
          <p:nvPr/>
        </p:nvGrpSpPr>
        <p:grpSpPr>
          <a:xfrm>
            <a:off x="5154867" y="1722623"/>
            <a:ext cx="3217277" cy="2283973"/>
            <a:chOff x="0" y="0"/>
            <a:chExt cx="4289700" cy="3045295"/>
          </a:xfrm>
        </p:grpSpPr>
        <p:sp>
          <p:nvSpPr>
            <p:cNvPr id="5" name="Shape 1119"/>
            <p:cNvSpPr/>
            <p:nvPr/>
          </p:nvSpPr>
          <p:spPr>
            <a:xfrm rot="16200000">
              <a:off x="1114460" y="1981028"/>
              <a:ext cx="1064439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953735"/>
            </a:solidFill>
            <a:ln w="9525" cap="flat">
              <a:solidFill>
                <a:srgbClr val="63252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6" name="Shape 1120"/>
            <p:cNvSpPr/>
            <p:nvPr/>
          </p:nvSpPr>
          <p:spPr>
            <a:xfrm rot="10800000">
              <a:off x="2185441" y="1980210"/>
              <a:ext cx="1064440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31859C"/>
            </a:solidFill>
            <a:ln w="9525" cap="flat">
              <a:solidFill>
                <a:srgbClr val="21596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7" name="Shape 1121"/>
            <p:cNvSpPr/>
            <p:nvPr/>
          </p:nvSpPr>
          <p:spPr>
            <a:xfrm rot="5400000">
              <a:off x="2185538" y="906826"/>
              <a:ext cx="1064440" cy="106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E46C0A"/>
            </a:solidFill>
            <a:ln w="9525" cap="flat">
              <a:solidFill>
                <a:srgbClr val="984807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8" name="Shape 1122"/>
            <p:cNvSpPr/>
            <p:nvPr/>
          </p:nvSpPr>
          <p:spPr>
            <a:xfrm>
              <a:off x="1117928" y="906729"/>
              <a:ext cx="1064439" cy="106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22" y="21600"/>
                  </a:moveTo>
                  <a:lnTo>
                    <a:pt x="22" y="21600"/>
                  </a:lnTo>
                  <a:cubicBezTo>
                    <a:pt x="-498" y="10182"/>
                    <a:pt x="8647" y="518"/>
                    <a:pt x="20448" y="16"/>
                  </a:cubicBezTo>
                  <a:cubicBezTo>
                    <a:pt x="20617" y="9"/>
                    <a:pt x="20785" y="3"/>
                    <a:pt x="20954" y="0"/>
                  </a:cubicBezTo>
                  <a:lnTo>
                    <a:pt x="21102" y="7036"/>
                  </a:lnTo>
                  <a:cubicBezTo>
                    <a:pt x="13086" y="7185"/>
                    <a:pt x="6717" y="13419"/>
                    <a:pt x="6875" y="20959"/>
                  </a:cubicBezTo>
                  <a:cubicBezTo>
                    <a:pt x="6878" y="21075"/>
                    <a:pt x="6882" y="21191"/>
                    <a:pt x="6887" y="21308"/>
                  </a:cubicBezTo>
                  <a:close/>
                </a:path>
              </a:pathLst>
            </a:custGeom>
            <a:solidFill>
              <a:srgbClr val="77933C"/>
            </a:solidFill>
            <a:ln w="9525" cap="flat">
              <a:solidFill>
                <a:srgbClr val="4F622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9" name="Shape 1123"/>
            <p:cNvSpPr/>
            <p:nvPr/>
          </p:nvSpPr>
          <p:spPr>
            <a:xfrm>
              <a:off x="1288564" y="1066253"/>
              <a:ext cx="1800001" cy="1800001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0"/>
            </a:p>
          </p:txBody>
        </p:sp>
        <p:sp>
          <p:nvSpPr>
            <p:cNvPr id="10" name="Shape 1124"/>
            <p:cNvSpPr/>
            <p:nvPr/>
          </p:nvSpPr>
          <p:spPr>
            <a:xfrm>
              <a:off x="1388313" y="0"/>
              <a:ext cx="150228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>
                <a:defRPr sz="2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800"/>
                <a:t>Key space</a:t>
              </a:r>
            </a:p>
          </p:txBody>
        </p:sp>
        <p:sp>
          <p:nvSpPr>
            <p:cNvPr id="11" name="Shape 1125"/>
            <p:cNvSpPr/>
            <p:nvPr/>
          </p:nvSpPr>
          <p:spPr>
            <a:xfrm>
              <a:off x="1107730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2" name="Shape 1126"/>
            <p:cNvSpPr/>
            <p:nvPr/>
          </p:nvSpPr>
          <p:spPr>
            <a:xfrm>
              <a:off x="2893589" y="1980133"/>
              <a:ext cx="3600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3" name="Shape 1127"/>
            <p:cNvSpPr/>
            <p:nvPr/>
          </p:nvSpPr>
          <p:spPr>
            <a:xfrm flipH="1" flipV="1">
              <a:off x="2183588" y="897092"/>
              <a:ext cx="4976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4" name="Shape 1128"/>
            <p:cNvSpPr/>
            <p:nvPr/>
          </p:nvSpPr>
          <p:spPr>
            <a:xfrm flipV="1">
              <a:off x="2183588" y="2685294"/>
              <a:ext cx="1" cy="360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5" name="Shape 1129"/>
            <p:cNvSpPr/>
            <p:nvPr/>
          </p:nvSpPr>
          <p:spPr>
            <a:xfrm>
              <a:off x="1605880" y="1060852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hueOff val="-456778"/>
                    <a:satOff val="8290"/>
                    <a:lumOff val="24503"/>
                  </a:schemeClr>
                </a:gs>
                <a:gs pos="35000">
                  <a:srgbClr val="FFDECF"/>
                </a:gs>
                <a:gs pos="100000">
                  <a:schemeClr val="accent6">
                    <a:hueOff val="-556026"/>
                    <a:satOff val="8290"/>
                    <a:lumOff val="34267"/>
                  </a:schemeClr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16" name="Shape 1130"/>
            <p:cNvSpPr/>
            <p:nvPr/>
          </p:nvSpPr>
          <p:spPr>
            <a:xfrm>
              <a:off x="1211526" y="1496057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17" name="Shape 1131"/>
            <p:cNvSpPr/>
            <p:nvPr/>
          </p:nvSpPr>
          <p:spPr>
            <a:xfrm>
              <a:off x="2748094" y="1269814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18" name="Shape 1132"/>
            <p:cNvSpPr/>
            <p:nvPr/>
          </p:nvSpPr>
          <p:spPr>
            <a:xfrm>
              <a:off x="2842362" y="2221920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hueOff val="263624"/>
                    <a:satOff val="55948"/>
                    <a:lumOff val="27907"/>
                  </a:schemeClr>
                </a:gs>
                <a:gs pos="35000">
                  <a:srgbClr val="E4FDBF"/>
                </a:gs>
                <a:gs pos="100000">
                  <a:schemeClr val="accent3">
                    <a:hueOff val="321486"/>
                    <a:satOff val="58119"/>
                    <a:lumOff val="40966"/>
                  </a:schemeClr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19" name="Shape 1133"/>
            <p:cNvSpPr/>
            <p:nvPr/>
          </p:nvSpPr>
          <p:spPr>
            <a:xfrm>
              <a:off x="2459240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39879"/>
                    <a:satOff val="52282"/>
                    <a:lumOff val="29251"/>
                  </a:schemeClr>
                </a:gs>
                <a:gs pos="35000">
                  <a:srgbClr val="FFBFBE"/>
                </a:gs>
                <a:gs pos="100000">
                  <a:schemeClr val="accent2">
                    <a:hueOff val="-44018"/>
                    <a:satOff val="52282"/>
                    <a:lumOff val="42346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0" name="Shape 1134"/>
            <p:cNvSpPr/>
            <p:nvPr/>
          </p:nvSpPr>
          <p:spPr>
            <a:xfrm>
              <a:off x="1643851" y="2644353"/>
              <a:ext cx="270000" cy="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0"/>
            </a:p>
          </p:txBody>
        </p:sp>
        <p:sp>
          <p:nvSpPr>
            <p:cNvPr id="21" name="Shape 1135"/>
            <p:cNvSpPr/>
            <p:nvPr/>
          </p:nvSpPr>
          <p:spPr>
            <a:xfrm>
              <a:off x="0" y="1050457"/>
              <a:ext cx="1195196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Key group #1</a:t>
              </a:r>
            </a:p>
          </p:txBody>
        </p:sp>
        <p:sp>
          <p:nvSpPr>
            <p:cNvPr id="22" name="Shape 1136"/>
            <p:cNvSpPr/>
            <p:nvPr/>
          </p:nvSpPr>
          <p:spPr>
            <a:xfrm>
              <a:off x="3068411" y="1050457"/>
              <a:ext cx="1195196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Key group #2</a:t>
              </a:r>
            </a:p>
          </p:txBody>
        </p:sp>
        <p:sp>
          <p:nvSpPr>
            <p:cNvPr id="23" name="Shape 1137"/>
            <p:cNvSpPr/>
            <p:nvPr/>
          </p:nvSpPr>
          <p:spPr>
            <a:xfrm>
              <a:off x="3094505" y="2456521"/>
              <a:ext cx="119519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Key group #3</a:t>
              </a:r>
            </a:p>
          </p:txBody>
        </p:sp>
        <p:sp>
          <p:nvSpPr>
            <p:cNvPr id="24" name="Shape 1138"/>
            <p:cNvSpPr/>
            <p:nvPr/>
          </p:nvSpPr>
          <p:spPr>
            <a:xfrm>
              <a:off x="5287" y="2479379"/>
              <a:ext cx="1195195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Key group #4</a:t>
              </a:r>
            </a:p>
          </p:txBody>
        </p:sp>
      </p:grpSp>
      <p:sp>
        <p:nvSpPr>
          <p:cNvPr id="25" name="Shape 1140"/>
          <p:cNvSpPr/>
          <p:nvPr/>
        </p:nvSpPr>
        <p:spPr>
          <a:xfrm flipH="1" flipV="1">
            <a:off x="7086316" y="3814571"/>
            <a:ext cx="360296" cy="36029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4289" rIns="34289"/>
          <a:lstStyle/>
          <a:p>
            <a:endParaRPr sz="1350"/>
          </a:p>
        </p:txBody>
      </p:sp>
      <p:sp>
        <p:nvSpPr>
          <p:cNvPr id="26" name="Shape 1141"/>
          <p:cNvSpPr/>
          <p:nvPr/>
        </p:nvSpPr>
        <p:spPr>
          <a:xfrm>
            <a:off x="7418439" y="4131373"/>
            <a:ext cx="583812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sz="1050" dirty="0"/>
              <a:t>One key</a:t>
            </a:r>
          </a:p>
        </p:txBody>
      </p:sp>
    </p:spTree>
    <p:extLst>
      <p:ext uri="{BB962C8B-B14F-4D97-AF65-F5344CB8AC3E}">
        <p14:creationId xmlns:p14="http://schemas.microsoft.com/office/powerpoint/2010/main" val="17809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Rescaling changes key group assignment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48" y="1186637"/>
            <a:ext cx="3819951" cy="35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Stateful</a:t>
            </a: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Functions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SzPct val="100208"/>
              <a:buFont typeface="Noto Sans Symbols"/>
              <a:buChar char="▪"/>
            </a:pPr>
            <a:r>
              <a:rPr lang="en" sz="24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All DataStream functions can be </a:t>
            </a:r>
            <a:r>
              <a:rPr lang="en" sz="2400" dirty="0" err="1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stateful</a:t>
            </a:r>
            <a:endParaRPr lang="en-US" sz="2400" dirty="0" smtClean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657225" lvl="1" indent="-257175">
              <a:spcBef>
                <a:spcPts val="0"/>
              </a:spcBef>
              <a:buSzPct val="100208"/>
              <a:buFont typeface="Noto Sans Symbols"/>
              <a:buChar char="▪"/>
            </a:pPr>
            <a:r>
              <a:rPr lang="en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State </a:t>
            </a:r>
            <a: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is checkpointed and restored in case of a failure </a:t>
            </a:r>
            <a:b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</a:br>
            <a: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(if checkpointing is enabled)</a:t>
            </a:r>
          </a:p>
          <a:p>
            <a:pPr marL="257175" indent="-257175">
              <a:spcBef>
                <a:spcPts val="361"/>
              </a:spcBef>
              <a:buSzPct val="100208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257175" indent="-257175">
              <a:spcBef>
                <a:spcPts val="361"/>
              </a:spcBef>
              <a:buSzPct val="100208"/>
              <a:buFont typeface="Noto Sans Symbols"/>
              <a:buChar char="▪"/>
            </a:pPr>
            <a:r>
              <a:rPr lang="en" sz="2400" dirty="0" err="1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Flink</a:t>
            </a:r>
            <a:r>
              <a:rPr lang="en" sz="24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manages</a:t>
            </a:r>
            <a:r>
              <a:rPr lang="en" sz="24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two types of </a:t>
            </a:r>
            <a:r>
              <a:rPr lang="en" sz="24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state</a:t>
            </a:r>
            <a:endParaRPr sz="24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lvl="1" indent="-257175">
              <a:spcBef>
                <a:spcPts val="361"/>
              </a:spcBef>
              <a:buSzPct val="100208"/>
              <a:buFont typeface="Noto Sans Symbols"/>
              <a:buChar char="▪"/>
            </a:pP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en-US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perator (non-keyed) 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s</a:t>
            </a:r>
            <a: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tate</a:t>
            </a:r>
            <a:endParaRPr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lvl="1" indent="-257175">
              <a:spcBef>
                <a:spcPts val="361"/>
              </a:spcBef>
              <a:buSzPct val="100208"/>
              <a:buFont typeface="Noto Sans Symbols"/>
              <a:buChar char="▪"/>
            </a:pPr>
            <a:r>
              <a:rPr lang="en" sz="18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Key</a:t>
            </a:r>
            <a:r>
              <a:rPr lang="en-US" sz="18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ed</a:t>
            </a:r>
            <a:r>
              <a:rPr lang="en-US" sz="18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s</a:t>
            </a:r>
            <a:r>
              <a:rPr lang="en" sz="18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tate</a:t>
            </a:r>
            <a:endParaRPr lang="en-US" sz="18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lvl="1" indent="-257175">
              <a:spcBef>
                <a:spcPts val="361"/>
              </a:spcBef>
              <a:buSzPct val="100208"/>
              <a:buFont typeface="Noto Sans Symbols"/>
              <a:buChar char="▪"/>
            </a:pPr>
            <a:endParaRPr lang="en-US" sz="18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indent="-257175">
              <a:spcBef>
                <a:spcPts val="361"/>
              </a:spcBef>
              <a:buSzPct val="100208"/>
            </a:pPr>
            <a:r>
              <a:rPr lang="en-US" sz="24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Flink</a:t>
            </a:r>
            <a:r>
              <a:rPr lang="en-US" sz="24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supports rescaling the state it manages</a:t>
            </a:r>
            <a:endParaRPr lang="en" sz="24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3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vs</a:t>
            </a:r>
            <a:r>
              <a:rPr lang="en-US" dirty="0" smtClean="0"/>
              <a:t> Keyed State</a:t>
            </a:r>
            <a:endParaRPr lang="en-US" dirty="0"/>
          </a:p>
        </p:txBody>
      </p:sp>
      <p:sp>
        <p:nvSpPr>
          <p:cNvPr id="6" name="Shape 1096"/>
          <p:cNvSpPr/>
          <p:nvPr/>
        </p:nvSpPr>
        <p:spPr>
          <a:xfrm>
            <a:off x="5309432" y="2571421"/>
            <a:ext cx="1202782" cy="1129886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7" name="Group 1099"/>
          <p:cNvGrpSpPr/>
          <p:nvPr/>
        </p:nvGrpSpPr>
        <p:grpSpPr>
          <a:xfrm>
            <a:off x="6016249" y="2124272"/>
            <a:ext cx="1245255" cy="1442300"/>
            <a:chOff x="0" y="0"/>
            <a:chExt cx="1660338" cy="1923065"/>
          </a:xfrm>
        </p:grpSpPr>
        <p:sp>
          <p:nvSpPr>
            <p:cNvPr id="8" name="Shape 1097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9" name="Shape 1098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</p:grpSp>
      <p:sp>
        <p:nvSpPr>
          <p:cNvPr id="10" name="Shape 1100"/>
          <p:cNvSpPr/>
          <p:nvPr/>
        </p:nvSpPr>
        <p:spPr>
          <a:xfrm>
            <a:off x="1122910" y="2571421"/>
            <a:ext cx="1202782" cy="1129886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11" name="Group 1103"/>
          <p:cNvGrpSpPr/>
          <p:nvPr/>
        </p:nvGrpSpPr>
        <p:grpSpPr>
          <a:xfrm>
            <a:off x="1829728" y="2124272"/>
            <a:ext cx="1245255" cy="1442300"/>
            <a:chOff x="0" y="0"/>
            <a:chExt cx="1660338" cy="1923065"/>
          </a:xfrm>
        </p:grpSpPr>
        <p:sp>
          <p:nvSpPr>
            <p:cNvPr id="12" name="Shape 1101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13" name="Shape 1102"/>
            <p:cNvSpPr/>
            <p:nvPr/>
          </p:nvSpPr>
          <p:spPr>
            <a:xfrm>
              <a:off x="-1" y="0"/>
              <a:ext cx="1660339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</p:grpSp>
      <p:sp>
        <p:nvSpPr>
          <p:cNvPr id="14" name="Shape 1104"/>
          <p:cNvSpPr/>
          <p:nvPr/>
        </p:nvSpPr>
        <p:spPr>
          <a:xfrm>
            <a:off x="6220906" y="2665957"/>
            <a:ext cx="374786" cy="32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4289" rIns="34289" anchor="ctr"/>
          <a:lstStyle/>
          <a:p>
            <a:pPr algn="ctr"/>
            <a:endParaRPr sz="1350"/>
          </a:p>
        </p:txBody>
      </p:sp>
      <p:sp>
        <p:nvSpPr>
          <p:cNvPr id="15" name="Shape 1105"/>
          <p:cNvSpPr/>
          <p:nvPr/>
        </p:nvSpPr>
        <p:spPr>
          <a:xfrm>
            <a:off x="6679168" y="2665957"/>
            <a:ext cx="374786" cy="32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4289" rIns="34289" anchor="ctr"/>
          <a:lstStyle/>
          <a:p>
            <a:pPr algn="ctr"/>
            <a:endParaRPr sz="1350"/>
          </a:p>
        </p:txBody>
      </p:sp>
      <p:sp>
        <p:nvSpPr>
          <p:cNvPr id="16" name="Shape 1106"/>
          <p:cNvSpPr/>
          <p:nvPr/>
        </p:nvSpPr>
        <p:spPr>
          <a:xfrm>
            <a:off x="6220906" y="3088429"/>
            <a:ext cx="374786" cy="32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4289" rIns="34289" anchor="ctr"/>
          <a:lstStyle/>
          <a:p>
            <a:pPr algn="ctr"/>
            <a:endParaRPr sz="1350"/>
          </a:p>
        </p:txBody>
      </p:sp>
      <p:sp>
        <p:nvSpPr>
          <p:cNvPr id="17" name="Shape 1107"/>
          <p:cNvSpPr/>
          <p:nvPr/>
        </p:nvSpPr>
        <p:spPr>
          <a:xfrm>
            <a:off x="6680813" y="3103191"/>
            <a:ext cx="374786" cy="32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sp>
        <p:nvSpPr>
          <p:cNvPr id="18" name="Shape 1108"/>
          <p:cNvSpPr/>
          <p:nvPr/>
        </p:nvSpPr>
        <p:spPr>
          <a:xfrm>
            <a:off x="2077565" y="2665957"/>
            <a:ext cx="754106" cy="65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600"/>
                </a:moveTo>
                <a:cubicBezTo>
                  <a:pt x="0" y="1612"/>
                  <a:pt x="1410" y="0"/>
                  <a:pt x="3150" y="0"/>
                </a:cubicBezTo>
                <a:lnTo>
                  <a:pt x="18450" y="0"/>
                </a:lnTo>
                <a:cubicBezTo>
                  <a:pt x="20190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190" y="21600"/>
                  <a:pt x="18450" y="21600"/>
                </a:cubicBezTo>
                <a:lnTo>
                  <a:pt x="3150" y="21600"/>
                </a:lnTo>
                <a:cubicBezTo>
                  <a:pt x="1410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4289" rIns="34289" anchor="ctr"/>
          <a:lstStyle/>
          <a:p>
            <a:pPr algn="ctr"/>
            <a:endParaRPr sz="1350"/>
          </a:p>
        </p:txBody>
      </p:sp>
      <p:sp>
        <p:nvSpPr>
          <p:cNvPr id="19" name="Shape 1109"/>
          <p:cNvSpPr/>
          <p:nvPr/>
        </p:nvSpPr>
        <p:spPr>
          <a:xfrm>
            <a:off x="4536048" y="3814339"/>
            <a:ext cx="3437372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 marL="214313" indent="-214313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1350" dirty="0"/>
              <a:t>State bound to an operator + key</a:t>
            </a:r>
          </a:p>
          <a:p>
            <a:pPr marL="214313" indent="-214313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1350" dirty="0"/>
              <a:t>E.g. Keyed UDF and window state</a:t>
            </a:r>
          </a:p>
          <a:p>
            <a:pPr marL="214313" indent="-214313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n-US" sz="1350" dirty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r>
              <a:rPr sz="975" dirty="0">
                <a:latin typeface="Menlo"/>
                <a:ea typeface="Menlo"/>
                <a:cs typeface="Menlo"/>
                <a:sym typeface="Menlo"/>
              </a:rPr>
              <a:t>SELECT count(*) FROM t GROUP BY </a:t>
            </a:r>
            <a:r>
              <a:rPr sz="975" dirty="0" err="1">
                <a:latin typeface="Menlo"/>
                <a:ea typeface="Menlo"/>
                <a:cs typeface="Menlo"/>
                <a:sym typeface="Menlo"/>
              </a:rPr>
              <a:t>t.key</a:t>
            </a:r>
            <a:r>
              <a:rPr lang="en-US" sz="1350" dirty="0">
                <a:latin typeface="Avenir Next"/>
                <a:ea typeface="Avenir Next"/>
                <a:cs typeface="Avenir Next"/>
                <a:sym typeface="Avenir Next"/>
              </a:rPr>
              <a:t>"</a:t>
            </a:r>
            <a:endParaRPr sz="1350" dirty="0"/>
          </a:p>
        </p:txBody>
      </p:sp>
      <p:sp>
        <p:nvSpPr>
          <p:cNvPr id="20" name="Shape 1110"/>
          <p:cNvSpPr/>
          <p:nvPr/>
        </p:nvSpPr>
        <p:spPr>
          <a:xfrm>
            <a:off x="957626" y="3811438"/>
            <a:ext cx="2736131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/>
          <a:p>
            <a:pPr marL="214313" indent="-214313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1350" dirty="0"/>
              <a:t>State bound only to operator</a:t>
            </a:r>
          </a:p>
          <a:p>
            <a:pPr marL="214313" indent="-214313">
              <a:buSzPct val="100000"/>
              <a:buFont typeface="Arial"/>
              <a:buChar char="•"/>
              <a:defRPr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1350" dirty="0"/>
              <a:t>E.g. </a:t>
            </a:r>
            <a:r>
              <a:rPr lang="en-US" sz="1350" dirty="0"/>
              <a:t>s</a:t>
            </a:r>
            <a:r>
              <a:rPr sz="1350" dirty="0"/>
              <a:t>ource state</a:t>
            </a:r>
          </a:p>
        </p:txBody>
      </p:sp>
      <p:sp>
        <p:nvSpPr>
          <p:cNvPr id="21" name="Shape 1111"/>
          <p:cNvSpPr/>
          <p:nvPr/>
        </p:nvSpPr>
        <p:spPr>
          <a:xfrm>
            <a:off x="5759702" y="1631041"/>
            <a:ext cx="22137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sz="2400"/>
              <a:t>Keyed</a:t>
            </a:r>
          </a:p>
        </p:txBody>
      </p:sp>
      <p:sp>
        <p:nvSpPr>
          <p:cNvPr id="22" name="Shape 1112"/>
          <p:cNvSpPr/>
          <p:nvPr/>
        </p:nvSpPr>
        <p:spPr>
          <a:xfrm>
            <a:off x="975596" y="1631041"/>
            <a:ext cx="33126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defRPr sz="32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2400" dirty="0"/>
              <a:t>Operator (non-keyed)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929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Next Demi Bold" charset="0"/>
                <a:ea typeface="Avenir Next Demi Bold" charset="0"/>
                <a:cs typeface="Avenir Next Demi Bold" charset="0"/>
              </a:rPr>
              <a:t>Operator State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err="1" smtClean="0"/>
              <a:t>ListState</a:t>
            </a:r>
            <a:r>
              <a:rPr lang="en-US" sz="2000" dirty="0" smtClean="0"/>
              <a:t>&lt;T&gt;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7782" y="1151333"/>
            <a:ext cx="4041775" cy="479822"/>
          </a:xfrm>
        </p:spPr>
        <p:txBody>
          <a:bodyPr/>
          <a:lstStyle/>
          <a:p>
            <a:r>
              <a:rPr lang="en-US" dirty="0" smtClean="0">
                <a:latin typeface="Avenir Next Demi Bold" charset="0"/>
                <a:ea typeface="Avenir Next Demi Bold" charset="0"/>
                <a:cs typeface="Avenir Next Demi Bold" charset="0"/>
              </a:rPr>
              <a:t>Keyed State</a:t>
            </a:r>
            <a:endParaRPr lang="en-US" dirty="0"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7782" y="1631154"/>
            <a:ext cx="4789018" cy="2963466"/>
          </a:xfrm>
        </p:spPr>
        <p:txBody>
          <a:bodyPr>
            <a:normAutofit/>
          </a:bodyPr>
          <a:lstStyle/>
          <a:p>
            <a:r>
              <a:rPr lang="en-US" sz="2000" dirty="0" err="1"/>
              <a:t>ValueState</a:t>
            </a:r>
            <a:r>
              <a:rPr lang="en-US" sz="2000" dirty="0"/>
              <a:t>&lt;T&gt;</a:t>
            </a:r>
          </a:p>
          <a:p>
            <a:r>
              <a:rPr lang="en-US" sz="2000" dirty="0" err="1" smtClean="0"/>
              <a:t>ListState</a:t>
            </a:r>
            <a:r>
              <a:rPr lang="en-US" sz="2000" dirty="0" smtClean="0"/>
              <a:t>&lt;T</a:t>
            </a:r>
            <a:r>
              <a:rPr lang="en-US" sz="2000" dirty="0"/>
              <a:t>&gt;</a:t>
            </a:r>
          </a:p>
          <a:p>
            <a:r>
              <a:rPr lang="en-US" sz="2000" dirty="0" err="1" smtClean="0"/>
              <a:t>ReducingState</a:t>
            </a:r>
            <a:r>
              <a:rPr lang="en-US" sz="2000" dirty="0" smtClean="0"/>
              <a:t>&lt;T</a:t>
            </a:r>
            <a:r>
              <a:rPr lang="en-US" sz="2000" dirty="0"/>
              <a:t>&gt;</a:t>
            </a:r>
          </a:p>
          <a:p>
            <a:r>
              <a:rPr lang="en-US" sz="2000" dirty="0" err="1" smtClean="0"/>
              <a:t>MapState</a:t>
            </a:r>
            <a:r>
              <a:rPr lang="en-US" sz="2000" dirty="0" smtClean="0"/>
              <a:t>(UK</a:t>
            </a:r>
            <a:r>
              <a:rPr lang="en-US" sz="2000" dirty="0"/>
              <a:t>, UV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000" strike="sngStrik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oldingState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&lt;T&gt; (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deprecated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sz="2000" dirty="0" err="1" smtClean="0"/>
              <a:t>AggregatingState</a:t>
            </a:r>
            <a:r>
              <a:rPr lang="en-US" sz="2000" dirty="0" smtClean="0"/>
              <a:t>&lt;IN, OUT&gt; (</a:t>
            </a:r>
            <a:r>
              <a:rPr lang="en-US" sz="2000" i="1" dirty="0" smtClean="0"/>
              <a:t>1.4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4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71948" y="205978"/>
            <a:ext cx="6619965" cy="67380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Using Key-Partitioned State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7178779" y="4678401"/>
            <a:ext cx="16001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71948" y="963561"/>
            <a:ext cx="8229600" cy="363106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" sz="10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String&gt;&gt; strings = …</a:t>
            </a:r>
            <a:br>
              <a:rPr lang="en" sz="10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DataStream&lt;Long&gt; lengths = </a:t>
            </a:r>
            <a:r>
              <a:rPr lang="en" sz="105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strings.keyBy</a:t>
            </a:r>
            <a:r>
              <a:rPr lang="en" sz="105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(0).</a:t>
            </a:r>
            <a:r>
              <a:rPr lang="en" sz="10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map(new </a:t>
            </a:r>
            <a:r>
              <a:rPr lang="en" sz="10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MapWithCounter</a:t>
            </a:r>
            <a:r>
              <a:rPr lang="en" sz="10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endParaRPr sz="1050" b="1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05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MapWithCounter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05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RichMapFunction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&lt;Tuple2&lt;String, String&gt;, Long&gt; 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" sz="1050" dirty="0" smtClean="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&lt;Long&gt; 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" sz="105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</a:t>
            </a:r>
            <a:r>
              <a:rPr lang="en" sz="105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" sz="1050" dirty="0" smtClean="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&lt;Long&gt; descriptor = new 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ValueStateDescriptor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&lt;&gt;(”</a:t>
            </a:r>
            <a:r>
              <a:rPr lang="en-US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 of lengths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Long.class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totalLengthByKey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050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105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(descriptor)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05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String&gt; value) 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 = </a:t>
            </a:r>
            <a:r>
              <a:rPr lang="en" sz="105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totalLengthByKey.value</a:t>
            </a:r>
            <a:r>
              <a:rPr lang="en" sz="10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sz="105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fetch state for current </a:t>
            </a:r>
            <a:r>
              <a:rPr lang="en" sz="105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 lang="en-US" sz="1050" dirty="0" smtClean="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-US" sz="105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 dirty="0" smtClean="0">
                <a:latin typeface="Consolas"/>
                <a:ea typeface="Consolas"/>
                <a:cs typeface="Consolas"/>
                <a:sym typeface="Consolas"/>
              </a:rPr>
              <a:t>if (length == null) length = 0;</a:t>
            </a:r>
            <a:endParaRPr lang="en" sz="105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long </a:t>
            </a:r>
            <a:r>
              <a:rPr lang="en" sz="105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newTotalLength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length + value.f1.length();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totalLengthByKey.update</a:t>
            </a:r>
            <a:r>
              <a:rPr lang="en" sz="10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newTotalLength</a:t>
            </a:r>
            <a:r>
              <a:rPr lang="en" sz="10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105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update state </a:t>
            </a:r>
            <a:r>
              <a:rPr lang="en-US" sz="105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current key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newTotalLength</a:t>
            </a:r>
            <a:r>
              <a:rPr lang="en-US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sz="105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</a:p>
          <a:p>
            <a:pPr marL="0" indent="0">
              <a:spcBef>
                <a:spcPts val="180"/>
              </a:spcBef>
              <a:buSzPct val="25000"/>
              <a:buNone/>
            </a:pPr>
            <a:r>
              <a:rPr lang="en" sz="105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05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62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 err="1" smtClean="0">
                <a:latin typeface="Avenir Next Demi Bold" charset="0"/>
                <a:ea typeface="Avenir Next Demi Bold" charset="0"/>
                <a:cs typeface="Avenir Next Demi Bold" charset="0"/>
              </a:rPr>
              <a:t>Rescalable</a:t>
            </a:r>
            <a:r>
              <a:rPr lang="en-US" dirty="0" smtClean="0">
                <a:latin typeface="Avenir Next Demi Bold" charset="0"/>
                <a:ea typeface="Avenir Next Demi Bold" charset="0"/>
                <a:cs typeface="Avenir Next Demi Bold" charset="0"/>
              </a:rPr>
              <a:t> State</a:t>
            </a: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dirty="0">
                <a:latin typeface="Calibri"/>
                <a:ea typeface="Calibri"/>
                <a:cs typeface="Calibri"/>
                <a:sym typeface="Calibri"/>
              </a:rPr>
            </a:br>
            <a:endParaRPr lang="en"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" name="Shape 2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Repartitioning Operator State</a:t>
            </a:r>
          </a:p>
        </p:txBody>
      </p:sp>
      <p:sp>
        <p:nvSpPr>
          <p:cNvPr id="3" name="Shape 1005"/>
          <p:cNvSpPr/>
          <p:nvPr/>
        </p:nvSpPr>
        <p:spPr>
          <a:xfrm>
            <a:off x="2958922" y="2162192"/>
            <a:ext cx="1202782" cy="1129886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4" name="Group 1008"/>
          <p:cNvGrpSpPr/>
          <p:nvPr/>
        </p:nvGrpSpPr>
        <p:grpSpPr>
          <a:xfrm>
            <a:off x="3880471" y="1543592"/>
            <a:ext cx="2088911" cy="1442300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3004" y="2199824"/>
            <a:ext cx="1054616" cy="105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4002801" y="2055684"/>
            <a:ext cx="1850067" cy="230830"/>
            <a:chOff x="0" y="12484"/>
            <a:chExt cx="2466755" cy="307771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12484"/>
              <a:ext cx="2426884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1, offset: 42</a:t>
              </a:r>
            </a:p>
          </p:txBody>
        </p:sp>
      </p:grpSp>
      <p:grpSp>
        <p:nvGrpSpPr>
          <p:cNvPr id="11" name="Group 1015"/>
          <p:cNvGrpSpPr/>
          <p:nvPr/>
        </p:nvGrpSpPr>
        <p:grpSpPr>
          <a:xfrm>
            <a:off x="4000264" y="2298488"/>
            <a:ext cx="1843079" cy="230830"/>
            <a:chOff x="0" y="12484"/>
            <a:chExt cx="2457436" cy="307771"/>
          </a:xfrm>
        </p:grpSpPr>
        <p:sp>
          <p:nvSpPr>
            <p:cNvPr id="12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13" name="Shape 1014"/>
            <p:cNvSpPr/>
            <p:nvPr/>
          </p:nvSpPr>
          <p:spPr>
            <a:xfrm>
              <a:off x="19935" y="12484"/>
              <a:ext cx="2417565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3, offset: 10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4000267" y="2539626"/>
            <a:ext cx="1843076" cy="230830"/>
            <a:chOff x="0" y="12484"/>
            <a:chExt cx="2457434" cy="307771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12484"/>
              <a:ext cx="2417563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6, offset: 27</a:t>
              </a:r>
            </a:p>
          </p:txBody>
        </p:sp>
      </p:grpSp>
      <p:sp>
        <p:nvSpPr>
          <p:cNvPr id="17" name="Shape 1031"/>
          <p:cNvSpPr/>
          <p:nvPr/>
        </p:nvSpPr>
        <p:spPr>
          <a:xfrm>
            <a:off x="2471710" y="3801607"/>
            <a:ext cx="50988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defRPr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dirty="0"/>
              <a:t>Operator state: </a:t>
            </a:r>
            <a:r>
              <a:rPr dirty="0"/>
              <a:t>a list of </a:t>
            </a:r>
            <a:r>
              <a:rPr lang="en-US" dirty="0"/>
              <a:t>s</a:t>
            </a:r>
            <a:r>
              <a:rPr dirty="0"/>
              <a:t>tate</a:t>
            </a:r>
            <a:r>
              <a:rPr lang="en-US" dirty="0"/>
              <a:t> elements</a:t>
            </a:r>
          </a:p>
          <a:p>
            <a:r>
              <a:rPr dirty="0"/>
              <a:t>which can be freely repartitioned</a:t>
            </a:r>
          </a:p>
        </p:txBody>
      </p:sp>
    </p:spTree>
    <p:extLst>
      <p:ext uri="{BB962C8B-B14F-4D97-AF65-F5344CB8AC3E}">
        <p14:creationId xmlns:p14="http://schemas.microsoft.com/office/powerpoint/2010/main" val="9539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Shape 1005"/>
          <p:cNvSpPr/>
          <p:nvPr/>
        </p:nvSpPr>
        <p:spPr>
          <a:xfrm>
            <a:off x="1355240" y="2449271"/>
            <a:ext cx="1202782" cy="1129886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4" name="Group 1008"/>
          <p:cNvGrpSpPr/>
          <p:nvPr/>
        </p:nvGrpSpPr>
        <p:grpSpPr>
          <a:xfrm>
            <a:off x="2276789" y="1830671"/>
            <a:ext cx="2088911" cy="1442300"/>
            <a:chOff x="0" y="0"/>
            <a:chExt cx="2785213" cy="1923065"/>
          </a:xfrm>
        </p:grpSpPr>
        <p:sp>
          <p:nvSpPr>
            <p:cNvPr id="5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6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</p:grpSp>
      <p:pic>
        <p:nvPicPr>
          <p:cNvPr id="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322" y="2486903"/>
            <a:ext cx="1054616" cy="105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012"/>
          <p:cNvGrpSpPr/>
          <p:nvPr/>
        </p:nvGrpSpPr>
        <p:grpSpPr>
          <a:xfrm>
            <a:off x="2399119" y="2342763"/>
            <a:ext cx="1850067" cy="230830"/>
            <a:chOff x="0" y="12484"/>
            <a:chExt cx="2466755" cy="307771"/>
          </a:xfrm>
        </p:grpSpPr>
        <p:sp>
          <p:nvSpPr>
            <p:cNvPr id="9" name="Shape 1010"/>
            <p:cNvSpPr/>
            <p:nvPr/>
          </p:nvSpPr>
          <p:spPr>
            <a:xfrm>
              <a:off x="0" y="46753"/>
              <a:ext cx="2466755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6" y="0"/>
                    <a:pt x="349" y="0"/>
                  </a:cubicBezTo>
                  <a:lnTo>
                    <a:pt x="21251" y="0"/>
                  </a:lnTo>
                  <a:cubicBezTo>
                    <a:pt x="214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4" y="21600"/>
                    <a:pt x="21251" y="21600"/>
                  </a:cubicBezTo>
                  <a:lnTo>
                    <a:pt x="349" y="21600"/>
                  </a:lnTo>
                  <a:cubicBezTo>
                    <a:pt x="1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10" name="Shape 1011"/>
            <p:cNvSpPr/>
            <p:nvPr/>
          </p:nvSpPr>
          <p:spPr>
            <a:xfrm>
              <a:off x="19935" y="12484"/>
              <a:ext cx="2426884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1, offset: 42</a:t>
              </a:r>
            </a:p>
          </p:txBody>
        </p:sp>
      </p:grpSp>
      <p:grpSp>
        <p:nvGrpSpPr>
          <p:cNvPr id="14" name="Group 1018"/>
          <p:cNvGrpSpPr/>
          <p:nvPr/>
        </p:nvGrpSpPr>
        <p:grpSpPr>
          <a:xfrm>
            <a:off x="2396584" y="2826705"/>
            <a:ext cx="1843076" cy="230830"/>
            <a:chOff x="0" y="12484"/>
            <a:chExt cx="2457434" cy="307771"/>
          </a:xfrm>
        </p:grpSpPr>
        <p:sp>
          <p:nvSpPr>
            <p:cNvPr id="15" name="Shape 1016"/>
            <p:cNvSpPr/>
            <p:nvPr/>
          </p:nvSpPr>
          <p:spPr>
            <a:xfrm>
              <a:off x="0" y="46753"/>
              <a:ext cx="2457434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16" name="Shape 1017"/>
            <p:cNvSpPr/>
            <p:nvPr/>
          </p:nvSpPr>
          <p:spPr>
            <a:xfrm>
              <a:off x="19935" y="12484"/>
              <a:ext cx="2417563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6, offset: 27</a:t>
              </a:r>
            </a:p>
          </p:txBody>
        </p:sp>
      </p:grpSp>
      <p:sp>
        <p:nvSpPr>
          <p:cNvPr id="17" name="Shape 1005"/>
          <p:cNvSpPr/>
          <p:nvPr/>
        </p:nvSpPr>
        <p:spPr>
          <a:xfrm>
            <a:off x="4631106" y="2449271"/>
            <a:ext cx="1202782" cy="1129886"/>
          </a:xfrm>
          <a:prstGeom prst="ellipse">
            <a:avLst/>
          </a:prstGeom>
          <a:solidFill>
            <a:srgbClr val="C3D69B"/>
          </a:solidFill>
          <a:ln>
            <a:solidFill>
              <a:srgbClr val="77933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  <p:grpSp>
        <p:nvGrpSpPr>
          <p:cNvPr id="18" name="Group 1008"/>
          <p:cNvGrpSpPr/>
          <p:nvPr/>
        </p:nvGrpSpPr>
        <p:grpSpPr>
          <a:xfrm>
            <a:off x="5552656" y="1830671"/>
            <a:ext cx="2088911" cy="1442300"/>
            <a:chOff x="0" y="0"/>
            <a:chExt cx="2785213" cy="1923065"/>
          </a:xfrm>
        </p:grpSpPr>
        <p:sp>
          <p:nvSpPr>
            <p:cNvPr id="19" name="Shape 1006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0" name="Shape 1007"/>
            <p:cNvSpPr/>
            <p:nvPr/>
          </p:nvSpPr>
          <p:spPr>
            <a:xfrm>
              <a:off x="0" y="0"/>
              <a:ext cx="2785214" cy="19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/>
              <a:endParaRPr sz="1350"/>
            </a:p>
          </p:txBody>
        </p:sp>
      </p:grpSp>
      <p:pic>
        <p:nvPicPr>
          <p:cNvPr id="2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5189" y="2486903"/>
            <a:ext cx="1054616" cy="105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1015"/>
          <p:cNvGrpSpPr/>
          <p:nvPr/>
        </p:nvGrpSpPr>
        <p:grpSpPr>
          <a:xfrm>
            <a:off x="5672449" y="2585567"/>
            <a:ext cx="1843079" cy="230830"/>
            <a:chOff x="0" y="12484"/>
            <a:chExt cx="2457436" cy="307771"/>
          </a:xfrm>
        </p:grpSpPr>
        <p:sp>
          <p:nvSpPr>
            <p:cNvPr id="26" name="Shape 1013"/>
            <p:cNvSpPr/>
            <p:nvPr/>
          </p:nvSpPr>
          <p:spPr>
            <a:xfrm>
              <a:off x="0" y="46753"/>
              <a:ext cx="2457436" cy="23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57" y="0"/>
                    <a:pt x="350" y="0"/>
                  </a:cubicBezTo>
                  <a:lnTo>
                    <a:pt x="21250" y="0"/>
                  </a:lnTo>
                  <a:cubicBezTo>
                    <a:pt x="2144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43" y="21600"/>
                    <a:pt x="21250" y="21600"/>
                  </a:cubicBezTo>
                  <a:lnTo>
                    <a:pt x="350" y="21600"/>
                  </a:lnTo>
                  <a:cubicBezTo>
                    <a:pt x="15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C3D69B"/>
            </a:solidFill>
            <a:ln w="9525" cap="flat">
              <a:solidFill>
                <a:srgbClr val="77933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sz="1050"/>
            </a:p>
          </p:txBody>
        </p:sp>
        <p:sp>
          <p:nvSpPr>
            <p:cNvPr id="27" name="Shape 1014"/>
            <p:cNvSpPr/>
            <p:nvPr/>
          </p:nvSpPr>
          <p:spPr>
            <a:xfrm>
              <a:off x="19935" y="12484"/>
              <a:ext cx="2417565" cy="307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400"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rPr sz="1050"/>
                <a:t>partitionId: 3, offset: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CheckpointedFunction</a:t>
            </a:r>
            <a:r>
              <a:rPr lang="en-US" sz="2400" dirty="0" smtClean="0"/>
              <a:t> methods</a:t>
            </a:r>
            <a:endParaRPr lang="en-US" sz="2000" dirty="0" smtClean="0"/>
          </a:p>
          <a:p>
            <a:pPr lvl="1"/>
            <a:r>
              <a:rPr lang="en-US" sz="2000" dirty="0" smtClean="0"/>
              <a:t>void </a:t>
            </a:r>
            <a:r>
              <a:rPr lang="en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snapshotState</a:t>
            </a:r>
            <a:r>
              <a:rPr lang="en" sz="20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(</a:t>
            </a:r>
            <a:r>
              <a:rPr lang="en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FunctionSnapshotContext</a:t>
            </a:r>
            <a:r>
              <a:rPr lang="en" sz="20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 context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pPr lvl="1"/>
            <a:r>
              <a:rPr lang="en-US" sz="2000" dirty="0" smtClean="0"/>
              <a:t>void </a:t>
            </a:r>
            <a:r>
              <a:rPr lang="en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initializeState</a:t>
            </a:r>
            <a:r>
              <a:rPr lang="en" sz="20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(</a:t>
            </a:r>
            <a:r>
              <a:rPr lang="en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FunctionInitializationContext</a:t>
            </a:r>
            <a:r>
              <a:rPr lang="en" sz="20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 context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Context methods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b</a:t>
            </a:r>
            <a:r>
              <a:rPr lang="en-US" sz="2000" dirty="0" err="1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oolean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isRestored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()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OperatorStateStore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getOperatorStateStore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()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KeyedStateStore</a:t>
            </a:r>
            <a:r>
              <a:rPr lang="en-US" sz="2000" dirty="0" smtClean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getKeyedStateStore</a:t>
            </a:r>
            <a:r>
              <a:rPr lang="en-US" sz="2000" dirty="0">
                <a:solidFill>
                  <a:srgbClr val="000000"/>
                </a:solidFill>
                <a:latin typeface="Avenir Next" charset="0"/>
                <a:ea typeface="Avenir Next" charset="0"/>
                <a:cs typeface="Avenir Next" charset="0"/>
                <a:sym typeface="Consolas"/>
              </a:rPr>
              <a:t>()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Avenir Next" charset="0"/>
              <a:ea typeface="Avenir Next" charset="0"/>
              <a:cs typeface="Avenir Next" charset="0"/>
              <a:sym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04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33993</TotalTime>
  <Words>276</Words>
  <Application>Microsoft Macintosh PowerPoint</Application>
  <PresentationFormat>On-screen Show (16:9)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Avenir Light</vt:lpstr>
      <vt:lpstr>Avenir Next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Menlo</vt:lpstr>
      <vt:lpstr>Noto Sans Symbols</vt:lpstr>
      <vt:lpstr>Wingdings</vt:lpstr>
      <vt:lpstr>Arial</vt:lpstr>
      <vt:lpstr>1_Office Theme</vt:lpstr>
      <vt:lpstr>Apache Flink® Training   Flink v1.3 – 9.9.2017</vt:lpstr>
      <vt:lpstr>Stateful Functions</vt:lpstr>
      <vt:lpstr>Operator vs Keyed State</vt:lpstr>
      <vt:lpstr>Managed State</vt:lpstr>
      <vt:lpstr>Using Key-Partitioned State</vt:lpstr>
      <vt:lpstr>Rescalable State </vt:lpstr>
      <vt:lpstr>Repartitioning Operator State</vt:lpstr>
      <vt:lpstr>Scaling out</vt:lpstr>
      <vt:lpstr>Operator State</vt:lpstr>
      <vt:lpstr>OperatorStateStore</vt:lpstr>
      <vt:lpstr>Repartitioning Keyed State</vt:lpstr>
      <vt:lpstr>Rescaling changes key group assignment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David Anderson</cp:lastModifiedBy>
  <cp:revision>573</cp:revision>
  <cp:lastPrinted>2017-03-28T18:43:30Z</cp:lastPrinted>
  <dcterms:created xsi:type="dcterms:W3CDTF">2016-10-01T19:14:09Z</dcterms:created>
  <dcterms:modified xsi:type="dcterms:W3CDTF">2017-09-09T08:46:22Z</dcterms:modified>
</cp:coreProperties>
</file>