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7" r:id="rId2"/>
    <p:sldId id="356" r:id="rId3"/>
    <p:sldId id="355" r:id="rId4"/>
    <p:sldId id="357" r:id="rId5"/>
    <p:sldId id="273" r:id="rId6"/>
    <p:sldId id="358" r:id="rId7"/>
    <p:sldId id="275" r:id="rId8"/>
    <p:sldId id="332" r:id="rId9"/>
    <p:sldId id="329" r:id="rId10"/>
    <p:sldId id="343" r:id="rId11"/>
    <p:sldId id="344" r:id="rId12"/>
    <p:sldId id="330" r:id="rId13"/>
    <p:sldId id="333" r:id="rId14"/>
    <p:sldId id="331" r:id="rId15"/>
    <p:sldId id="279" r:id="rId16"/>
    <p:sldId id="359" r:id="rId17"/>
    <p:sldId id="280" r:id="rId18"/>
    <p:sldId id="281" r:id="rId19"/>
    <p:sldId id="283" r:id="rId20"/>
    <p:sldId id="276" r:id="rId21"/>
    <p:sldId id="277" r:id="rId22"/>
    <p:sldId id="278" r:id="rId23"/>
    <p:sldId id="345" r:id="rId24"/>
    <p:sldId id="346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4"/>
    <p:restoredTop sz="94643"/>
  </p:normalViewPr>
  <p:slideViewPr>
    <p:cSldViewPr snapToGrid="0" snapToObjects="1">
      <p:cViewPr>
        <p:scale>
          <a:sx n="130" d="100"/>
          <a:sy n="130" d="100"/>
        </p:scale>
        <p:origin x="560" y="6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AA1DE-3765-3044-AB90-069FFF0A4626}" type="datetimeFigureOut">
              <a:rPr lang="en-US" smtClean="0"/>
              <a:t>9/9/17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3988F-957D-0140-8C45-20C24846B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70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8224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037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2413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0881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533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209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52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50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There’s also Kafka ingestion time (or stream storage time), which has the advantage (</a:t>
            </a:r>
            <a:r>
              <a:rPr lang="en-US" baseline="0" dirty="0" smtClean="0"/>
              <a:t>compared to </a:t>
            </a:r>
            <a:r>
              <a:rPr lang="en-US" baseline="0" dirty="0" err="1" smtClean="0"/>
              <a:t>Flink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injestion</a:t>
            </a:r>
            <a:r>
              <a:rPr lang="en-US" baseline="0" dirty="0" smtClean="0"/>
              <a:t> time) of being consistent when replayed.</a:t>
            </a:r>
            <a:endParaRPr dirty="0"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7260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4570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1011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0895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7536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5333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9743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93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32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7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25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7" y="205991"/>
            <a:ext cx="7474685" cy="67380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3486" y="205992"/>
            <a:ext cx="573314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0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3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3486" y="205992"/>
            <a:ext cx="573314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9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3486" y="205992"/>
            <a:ext cx="573314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1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3486" y="205992"/>
            <a:ext cx="573314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3486" y="205992"/>
            <a:ext cx="573314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6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36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6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91"/>
            <a:ext cx="8229600" cy="6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784"/>
            <a:ext cx="8229600" cy="348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78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" y="4878390"/>
            <a:ext cx="327025" cy="301625"/>
          </a:xfrm>
        </p:spPr>
        <p:txBody>
          <a:bodyPr/>
          <a:lstStyle/>
          <a:p>
            <a:fld id="{86CB4B4D-7CA3-9044-876B-883B54F8677D}" type="slidenum">
              <a:rPr lang="uk-UA" smtClean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1</a:t>
            </a:fld>
            <a:endParaRPr lang="uk-UA"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  <p:sp>
        <p:nvSpPr>
          <p:cNvPr id="10" name="Shape 128"/>
          <p:cNvSpPr>
            <a:spLocks noGrp="1"/>
          </p:cNvSpPr>
          <p:nvPr>
            <p:ph type="ctrTitle"/>
          </p:nvPr>
        </p:nvSpPr>
        <p:spPr>
          <a:xfrm>
            <a:off x="3757037" y="2279652"/>
            <a:ext cx="4741390" cy="1854199"/>
          </a:xfrm>
          <a:prstGeom prst="rect">
            <a:avLst/>
          </a:prstGeom>
        </p:spPr>
        <p:txBody>
          <a:bodyPr lIns="28572" tIns="28572" rIns="28572" bIns="28572">
            <a:normAutofit/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de-DE" sz="1800" dirty="0">
                <a:solidFill>
                  <a:schemeClr val="lt1"/>
                </a:solidFill>
                <a:latin typeface="Avenir Next Medium"/>
                <a:cs typeface="Avenir Next Medium"/>
              </a:rPr>
              <a:t>Apache Flink® Training</a:t>
            </a:r>
            <a:r>
              <a:rPr lang="de-DE" sz="1800" dirty="0">
                <a:solidFill>
                  <a:schemeClr val="lt1"/>
                </a:solidFill>
              </a:rPr>
              <a:t/>
            </a:r>
            <a:br>
              <a:rPr lang="de-DE" sz="1800" dirty="0">
                <a:solidFill>
                  <a:schemeClr val="lt1"/>
                </a:solidFill>
              </a:rPr>
            </a:br>
            <a:r>
              <a:rPr lang="de-DE" sz="1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de-DE" sz="1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Regular"/>
              <a:ea typeface="Helvetica Neue Medium"/>
              <a:cs typeface="Avenir Next Regular"/>
              <a:sym typeface="Helvetica Neue Medium"/>
            </a:endParaRPr>
          </a:p>
          <a:p>
            <a:pPr defTabSz="279285">
              <a:lnSpc>
                <a:spcPct val="130000"/>
              </a:lnSpc>
              <a:spcBef>
                <a:spcPts val="0"/>
              </a:spcBef>
              <a:defRPr sz="3060" i="1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" sz="1600" dirty="0" err="1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Flink</a:t>
            </a:r>
            <a:r>
              <a:rPr lang="en" sz="1600" dirty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 </a:t>
            </a:r>
            <a:r>
              <a:rPr lang="en" sz="1600" dirty="0" smtClean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v1.</a:t>
            </a:r>
            <a:r>
              <a:rPr lang="en-US" sz="1600" dirty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3</a:t>
            </a:r>
            <a:r>
              <a:rPr lang="en" sz="1600" dirty="0" smtClean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 </a:t>
            </a:r>
            <a:r>
              <a:rPr lang="en" sz="1600" smtClean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– </a:t>
            </a:r>
            <a:r>
              <a:rPr lang="en-US" sz="1600" dirty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9</a:t>
            </a:r>
            <a:r>
              <a:rPr lang="en-US" sz="1600" smtClean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.9.2017</a:t>
            </a:r>
            <a:endParaRPr kumimoji="0" sz="160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ea typeface="Helvetica Neue Light"/>
              <a:cs typeface="Avenir Light"/>
              <a:sym typeface="Helvetica Neue Light"/>
            </a:endParaRPr>
          </a:p>
        </p:txBody>
      </p:sp>
      <p:sp>
        <p:nvSpPr>
          <p:cNvPr id="12" name="Shape 130"/>
          <p:cNvSpPr/>
          <p:nvPr/>
        </p:nvSpPr>
        <p:spPr>
          <a:xfrm>
            <a:off x="658783" y="659397"/>
            <a:ext cx="7839644" cy="12580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8572" tIns="28572" rIns="28572" bIns="28572" anchor="ctr">
            <a:sp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de-DE" sz="3600" dirty="0" err="1" smtClean="0">
                <a:solidFill>
                  <a:schemeClr val="lt1"/>
                </a:solidFill>
                <a:latin typeface="Avenir Next Demi Bold"/>
                <a:cs typeface="Avenir Next Demi Bold"/>
              </a:rPr>
              <a:t>DataStream</a:t>
            </a:r>
            <a:r>
              <a:rPr lang="de-DE" sz="3600" dirty="0" smtClean="0">
                <a:solidFill>
                  <a:schemeClr val="lt1"/>
                </a:solidFill>
                <a:latin typeface="Avenir Next Demi Bold"/>
                <a:cs typeface="Avenir Next Demi Bold"/>
              </a:rPr>
              <a:t> API</a:t>
            </a:r>
            <a:endParaRPr lang="de-DE" sz="2800" dirty="0" smtClean="0">
              <a:solidFill>
                <a:srgbClr val="FFFFFF"/>
              </a:solidFill>
              <a:latin typeface="Avenir Next Demi Bold"/>
              <a:ea typeface="Calibri"/>
              <a:cs typeface="Avenir Next Demi Bold"/>
              <a:sym typeface="Calibri"/>
            </a:endParaRPr>
          </a:p>
          <a:p>
            <a:pPr lvl="0" algn="ctr">
              <a:lnSpc>
                <a:spcPct val="150000"/>
              </a:lnSpc>
            </a:pPr>
            <a:r>
              <a:rPr lang="de-DE" sz="2800" dirty="0" smtClean="0">
                <a:solidFill>
                  <a:srgbClr val="FFFFFF"/>
                </a:solidFill>
                <a:latin typeface="Avenir Next Demi Bold"/>
                <a:ea typeface="Calibri"/>
                <a:cs typeface="Avenir Next Demi Bold"/>
                <a:sym typeface="Calibri"/>
              </a:rPr>
              <a:t>Time </a:t>
            </a:r>
            <a:r>
              <a:rPr lang="de-DE" sz="2800" dirty="0" err="1" smtClean="0">
                <a:solidFill>
                  <a:srgbClr val="FFFFFF"/>
                </a:solidFill>
                <a:latin typeface="Avenir Next Demi Bold"/>
                <a:ea typeface="Calibri"/>
                <a:cs typeface="Avenir Next Demi Bold"/>
                <a:sym typeface="Calibri"/>
              </a:rPr>
              <a:t>and</a:t>
            </a:r>
            <a:r>
              <a:rPr lang="de-DE" sz="2800" dirty="0" smtClean="0">
                <a:solidFill>
                  <a:srgbClr val="FFFFFF"/>
                </a:solidFill>
                <a:latin typeface="Avenir Next Demi Bold"/>
                <a:ea typeface="Calibri"/>
                <a:cs typeface="Avenir Next Demi Bold"/>
                <a:sym typeface="Calibri"/>
              </a:rPr>
              <a:t> </a:t>
            </a:r>
            <a:r>
              <a:rPr lang="de-DE" sz="2800" dirty="0" err="1" smtClean="0">
                <a:solidFill>
                  <a:srgbClr val="FFFFFF"/>
                </a:solidFill>
                <a:latin typeface="Avenir Next Demi Bold"/>
                <a:ea typeface="Calibri"/>
                <a:cs typeface="Avenir Next Demi Bold"/>
                <a:sym typeface="Calibri"/>
              </a:rPr>
              <a:t>Watermarks</a:t>
            </a:r>
            <a:endParaRPr lang="de-DE" sz="2800" dirty="0">
              <a:solidFill>
                <a:srgbClr val="FFFFFF"/>
              </a:solidFill>
              <a:latin typeface="Avenir Next Demi Bold"/>
              <a:ea typeface="Calibri"/>
              <a:cs typeface="Avenir Next Demi Bold"/>
              <a:sym typeface="Calibri"/>
            </a:endParaRPr>
          </a:p>
        </p:txBody>
      </p:sp>
      <p:pic>
        <p:nvPicPr>
          <p:cNvPr id="7" name="flink_squirrel_1000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859" y="2313451"/>
            <a:ext cx="2144395" cy="2144396"/>
          </a:xfrm>
          <a:prstGeom prst="rect">
            <a:avLst/>
          </a:prstGeom>
          <a:ln w="3175">
            <a:miter lim="400000"/>
          </a:ln>
        </p:spPr>
      </p:pic>
      <p:pic>
        <p:nvPicPr>
          <p:cNvPr id="8" name="Picture 7" descr="ew500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3932" y="3003659"/>
            <a:ext cx="2387600" cy="37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4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Bounded out-of-</a:t>
            </a:r>
            <a:r>
              <a:rPr lang="en-US" b="1" dirty="0" err="1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orderness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10578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  <a:buSzPct val="100000"/>
              <a:buFont typeface="Noto Sans Symbols"/>
              <a:buChar char="▪"/>
            </a:pPr>
            <a:r>
              <a:rPr lang="en-US" sz="1800" dirty="0" smtClean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When events are out-of-order, we often assume there is some bound to how out-of-order they can be</a:t>
            </a:r>
            <a:endParaRPr lang="en" sz="1800" i="1" dirty="0">
              <a:solidFill>
                <a:schemeClr val="accent2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sz="quarter" idx="12"/>
          </p:nvPr>
        </p:nvSpPr>
        <p:spPr>
          <a:xfrm>
            <a:off x="7620000" y="4767264"/>
            <a:ext cx="1066800" cy="27384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10</a:t>
            </a:fld>
            <a:endParaRPr lang="en" dirty="0"/>
          </a:p>
        </p:txBody>
      </p:sp>
      <p:sp>
        <p:nvSpPr>
          <p:cNvPr id="87" name="Textfeld 24"/>
          <p:cNvSpPr txBox="1"/>
          <p:nvPr/>
        </p:nvSpPr>
        <p:spPr>
          <a:xfrm>
            <a:off x="3349326" y="4368182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maxOutOfOrderness</a:t>
            </a:r>
            <a:r>
              <a:rPr lang="en-US" sz="1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4 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Textfeld 62"/>
          <p:cNvSpPr txBox="1"/>
          <p:nvPr/>
        </p:nvSpPr>
        <p:spPr>
          <a:xfrm>
            <a:off x="3551452" y="2607383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2" name="Rechteck 3"/>
          <p:cNvSpPr/>
          <p:nvPr/>
        </p:nvSpPr>
        <p:spPr>
          <a:xfrm>
            <a:off x="1517743" y="305218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8" y="3124033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12403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hteck 23"/>
          <p:cNvSpPr/>
          <p:nvPr/>
        </p:nvSpPr>
        <p:spPr>
          <a:xfrm>
            <a:off x="169653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echteck 23"/>
          <p:cNvSpPr/>
          <p:nvPr/>
        </p:nvSpPr>
        <p:spPr>
          <a:xfrm>
            <a:off x="2154425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Rechteck 23"/>
          <p:cNvSpPr/>
          <p:nvPr/>
        </p:nvSpPr>
        <p:spPr>
          <a:xfrm>
            <a:off x="275809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Rechteck 23"/>
          <p:cNvSpPr/>
          <p:nvPr/>
        </p:nvSpPr>
        <p:spPr>
          <a:xfrm>
            <a:off x="321672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Rechteck 23"/>
          <p:cNvSpPr/>
          <p:nvPr/>
        </p:nvSpPr>
        <p:spPr>
          <a:xfrm>
            <a:off x="7206960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Rechteck 23"/>
          <p:cNvSpPr/>
          <p:nvPr/>
        </p:nvSpPr>
        <p:spPr>
          <a:xfrm>
            <a:off x="6740411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echteck 23"/>
          <p:cNvSpPr/>
          <p:nvPr/>
        </p:nvSpPr>
        <p:spPr>
          <a:xfrm>
            <a:off x="6304773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echteck 23"/>
          <p:cNvSpPr/>
          <p:nvPr/>
        </p:nvSpPr>
        <p:spPr>
          <a:xfrm>
            <a:off x="591732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1" y="307927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44412" y="3633069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  <a:endParaRPr lang="en-US" sz="12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7" name="Rechteck 23"/>
          <p:cNvSpPr/>
          <p:nvPr/>
        </p:nvSpPr>
        <p:spPr>
          <a:xfrm>
            <a:off x="5392622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9" name="Rechteck 23"/>
          <p:cNvSpPr/>
          <p:nvPr/>
        </p:nvSpPr>
        <p:spPr>
          <a:xfrm>
            <a:off x="460471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Rechteck 23"/>
          <p:cNvSpPr/>
          <p:nvPr/>
        </p:nvSpPr>
        <p:spPr>
          <a:xfrm>
            <a:off x="4166494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3" name="Rechteck 23"/>
          <p:cNvSpPr/>
          <p:nvPr/>
        </p:nvSpPr>
        <p:spPr>
          <a:xfrm>
            <a:off x="3653131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5" name="Gerader Verbinder 7"/>
          <p:cNvCxnSpPr/>
          <p:nvPr/>
        </p:nvCxnSpPr>
        <p:spPr>
          <a:xfrm>
            <a:off x="6678944" y="3072981"/>
            <a:ext cx="0" cy="5083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10"/>
          <p:cNvSpPr txBox="1"/>
          <p:nvPr/>
        </p:nvSpPr>
        <p:spPr>
          <a:xfrm>
            <a:off x="6381725" y="3633069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W(7)</a:t>
            </a:r>
            <a:endParaRPr lang="en-US" sz="12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6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Bounded out-of-</a:t>
            </a:r>
            <a:r>
              <a:rPr lang="en-US" b="1" dirty="0" err="1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orderness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10578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  <a:buSzPct val="100000"/>
              <a:buFont typeface="Noto Sans Symbols"/>
              <a:buChar char="▪"/>
            </a:pPr>
            <a:r>
              <a:rPr lang="en-US" sz="1800" dirty="0" smtClean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When events are out-of-order, we often assume there is some bound to how out-of-order they can be</a:t>
            </a:r>
            <a:endParaRPr lang="en" sz="1800" i="1" dirty="0">
              <a:solidFill>
                <a:schemeClr val="accent2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sz="quarter" idx="12"/>
          </p:nvPr>
        </p:nvSpPr>
        <p:spPr>
          <a:xfrm>
            <a:off x="7620000" y="4767264"/>
            <a:ext cx="1066800" cy="27384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11</a:t>
            </a:fld>
            <a:endParaRPr lang="en" dirty="0"/>
          </a:p>
        </p:txBody>
      </p:sp>
      <p:sp>
        <p:nvSpPr>
          <p:cNvPr id="87" name="Textfeld 24"/>
          <p:cNvSpPr txBox="1"/>
          <p:nvPr/>
        </p:nvSpPr>
        <p:spPr>
          <a:xfrm>
            <a:off x="3349326" y="4368182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maxOutOfOrderness</a:t>
            </a:r>
            <a:r>
              <a:rPr lang="en-US" sz="1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4 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Textfeld 62"/>
          <p:cNvSpPr txBox="1"/>
          <p:nvPr/>
        </p:nvSpPr>
        <p:spPr>
          <a:xfrm>
            <a:off x="3551452" y="2607383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2" name="Rechteck 3"/>
          <p:cNvSpPr/>
          <p:nvPr/>
        </p:nvSpPr>
        <p:spPr>
          <a:xfrm>
            <a:off x="1517743" y="305218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8" y="3124033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12403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hteck 23"/>
          <p:cNvSpPr/>
          <p:nvPr/>
        </p:nvSpPr>
        <p:spPr>
          <a:xfrm>
            <a:off x="169653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echteck 23"/>
          <p:cNvSpPr/>
          <p:nvPr/>
        </p:nvSpPr>
        <p:spPr>
          <a:xfrm>
            <a:off x="2154425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Rechteck 23"/>
          <p:cNvSpPr/>
          <p:nvPr/>
        </p:nvSpPr>
        <p:spPr>
          <a:xfrm>
            <a:off x="275809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Rechteck 23"/>
          <p:cNvSpPr/>
          <p:nvPr/>
        </p:nvSpPr>
        <p:spPr>
          <a:xfrm>
            <a:off x="321672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Rechteck 23"/>
          <p:cNvSpPr/>
          <p:nvPr/>
        </p:nvSpPr>
        <p:spPr>
          <a:xfrm>
            <a:off x="7206960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Rechteck 23"/>
          <p:cNvSpPr/>
          <p:nvPr/>
        </p:nvSpPr>
        <p:spPr>
          <a:xfrm>
            <a:off x="6740411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echteck 23"/>
          <p:cNvSpPr/>
          <p:nvPr/>
        </p:nvSpPr>
        <p:spPr>
          <a:xfrm>
            <a:off x="6304773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echteck 23"/>
          <p:cNvSpPr/>
          <p:nvPr/>
        </p:nvSpPr>
        <p:spPr>
          <a:xfrm>
            <a:off x="591732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1" y="307927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44412" y="3633069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  <a:endParaRPr lang="en-US" sz="12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7" name="Rechteck 23"/>
          <p:cNvSpPr/>
          <p:nvPr/>
        </p:nvSpPr>
        <p:spPr>
          <a:xfrm>
            <a:off x="5392622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9" name="Rechteck 23"/>
          <p:cNvSpPr/>
          <p:nvPr/>
        </p:nvSpPr>
        <p:spPr>
          <a:xfrm>
            <a:off x="460471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Rechteck 23"/>
          <p:cNvSpPr/>
          <p:nvPr/>
        </p:nvSpPr>
        <p:spPr>
          <a:xfrm>
            <a:off x="4166494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3" name="Rechteck 23"/>
          <p:cNvSpPr/>
          <p:nvPr/>
        </p:nvSpPr>
        <p:spPr>
          <a:xfrm>
            <a:off x="3653131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5" name="Gerader Verbinder 7"/>
          <p:cNvCxnSpPr/>
          <p:nvPr/>
        </p:nvCxnSpPr>
        <p:spPr>
          <a:xfrm>
            <a:off x="6678944" y="3072981"/>
            <a:ext cx="0" cy="5083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10"/>
          <p:cNvSpPr txBox="1"/>
          <p:nvPr/>
        </p:nvSpPr>
        <p:spPr>
          <a:xfrm>
            <a:off x="6381725" y="3633069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W(7)</a:t>
            </a:r>
            <a:endParaRPr lang="en-US" sz="12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Textfeld 10"/>
          <p:cNvSpPr txBox="1"/>
          <p:nvPr/>
        </p:nvSpPr>
        <p:spPr>
          <a:xfrm>
            <a:off x="5484238" y="3633069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W(11)</a:t>
            </a:r>
            <a:endParaRPr lang="en-US" sz="12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8" name="Gerader Verbinder 9"/>
          <p:cNvCxnSpPr/>
          <p:nvPr/>
        </p:nvCxnSpPr>
        <p:spPr>
          <a:xfrm flipH="1">
            <a:off x="5832868" y="306257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b="1" dirty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Bounded out-of-</a:t>
            </a:r>
            <a:r>
              <a:rPr lang="en-US" b="1" dirty="0" err="1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orderness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10578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  <a:buSzPct val="100000"/>
              <a:buFont typeface="Noto Sans Symbols"/>
              <a:buChar char="▪"/>
            </a:pPr>
            <a:r>
              <a:rPr lang="en-US" sz="1800" dirty="0" smtClean="0">
                <a:latin typeface="Avenir Next" charset="0"/>
                <a:ea typeface="Avenir Next" charset="0"/>
                <a:cs typeface="Avenir Next" charset="0"/>
                <a:sym typeface="Calibri"/>
              </a:rPr>
              <a:t>Each time a new maximum timestamp arrives, we have enough info to emit a new Watermark</a:t>
            </a:r>
            <a:endParaRPr lang="en" sz="1800" dirty="0"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sz="quarter" idx="12"/>
          </p:nvPr>
        </p:nvSpPr>
        <p:spPr>
          <a:xfrm>
            <a:off x="7620000" y="4767264"/>
            <a:ext cx="1066800" cy="27384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12</a:t>
            </a:fld>
            <a:endParaRPr lang="en" dirty="0"/>
          </a:p>
        </p:txBody>
      </p:sp>
      <p:sp>
        <p:nvSpPr>
          <p:cNvPr id="124" name="Textfeld 62"/>
          <p:cNvSpPr txBox="1"/>
          <p:nvPr/>
        </p:nvSpPr>
        <p:spPr>
          <a:xfrm>
            <a:off x="3551452" y="2607383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2" name="Rechteck 3"/>
          <p:cNvSpPr/>
          <p:nvPr/>
        </p:nvSpPr>
        <p:spPr>
          <a:xfrm>
            <a:off x="1517743" y="305218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8" y="3124033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12403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Gerader Verbinder 9"/>
          <p:cNvCxnSpPr/>
          <p:nvPr/>
        </p:nvCxnSpPr>
        <p:spPr>
          <a:xfrm flipH="1">
            <a:off x="3158555" y="3065780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10"/>
          <p:cNvSpPr txBox="1"/>
          <p:nvPr/>
        </p:nvSpPr>
        <p:spPr>
          <a:xfrm>
            <a:off x="5545152" y="363306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W(11)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feld 11"/>
          <p:cNvSpPr txBox="1"/>
          <p:nvPr/>
        </p:nvSpPr>
        <p:spPr>
          <a:xfrm>
            <a:off x="2882680" y="363306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W(20)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Rechteck 23"/>
          <p:cNvSpPr/>
          <p:nvPr/>
        </p:nvSpPr>
        <p:spPr>
          <a:xfrm>
            <a:off x="169653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echteck 23"/>
          <p:cNvSpPr/>
          <p:nvPr/>
        </p:nvSpPr>
        <p:spPr>
          <a:xfrm>
            <a:off x="2154425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Rechteck 23"/>
          <p:cNvSpPr/>
          <p:nvPr/>
        </p:nvSpPr>
        <p:spPr>
          <a:xfrm>
            <a:off x="275809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Rechteck 23"/>
          <p:cNvSpPr/>
          <p:nvPr/>
        </p:nvSpPr>
        <p:spPr>
          <a:xfrm>
            <a:off x="321672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Rechteck 23"/>
          <p:cNvSpPr/>
          <p:nvPr/>
        </p:nvSpPr>
        <p:spPr>
          <a:xfrm>
            <a:off x="7206960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Rechteck 23"/>
          <p:cNvSpPr/>
          <p:nvPr/>
        </p:nvSpPr>
        <p:spPr>
          <a:xfrm>
            <a:off x="6740411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echteck 23"/>
          <p:cNvSpPr/>
          <p:nvPr/>
        </p:nvSpPr>
        <p:spPr>
          <a:xfrm>
            <a:off x="6304773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echteck 23"/>
          <p:cNvSpPr/>
          <p:nvPr/>
        </p:nvSpPr>
        <p:spPr>
          <a:xfrm>
            <a:off x="591732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1" y="307927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93304" y="363306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5" name="Gerader Verbinder 7"/>
          <p:cNvCxnSpPr/>
          <p:nvPr/>
        </p:nvCxnSpPr>
        <p:spPr>
          <a:xfrm>
            <a:off x="6678944" y="3072981"/>
            <a:ext cx="0" cy="5083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0"/>
          <p:cNvSpPr txBox="1"/>
          <p:nvPr/>
        </p:nvSpPr>
        <p:spPr>
          <a:xfrm>
            <a:off x="6430617" y="363306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W(7)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7" name="Rechteck 23"/>
          <p:cNvSpPr/>
          <p:nvPr/>
        </p:nvSpPr>
        <p:spPr>
          <a:xfrm>
            <a:off x="5392622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9" name="Rechteck 23"/>
          <p:cNvSpPr/>
          <p:nvPr/>
        </p:nvSpPr>
        <p:spPr>
          <a:xfrm>
            <a:off x="460471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Rechteck 23"/>
          <p:cNvSpPr/>
          <p:nvPr/>
        </p:nvSpPr>
        <p:spPr>
          <a:xfrm>
            <a:off x="4166494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1" name="Gerader Verbinder 9"/>
          <p:cNvCxnSpPr/>
          <p:nvPr/>
        </p:nvCxnSpPr>
        <p:spPr>
          <a:xfrm>
            <a:off x="4549853" y="3062577"/>
            <a:ext cx="0" cy="518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1"/>
          <p:cNvSpPr txBox="1"/>
          <p:nvPr/>
        </p:nvSpPr>
        <p:spPr>
          <a:xfrm>
            <a:off x="4273978" y="363306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W(13)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3" name="Rechteck 23"/>
          <p:cNvSpPr/>
          <p:nvPr/>
        </p:nvSpPr>
        <p:spPr>
          <a:xfrm>
            <a:off x="3653131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4" name="Gerader Verbinder 9"/>
          <p:cNvCxnSpPr/>
          <p:nvPr/>
        </p:nvCxnSpPr>
        <p:spPr>
          <a:xfrm flipH="1">
            <a:off x="3590899" y="3067934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feld 11"/>
          <p:cNvSpPr txBox="1"/>
          <p:nvPr/>
        </p:nvSpPr>
        <p:spPr>
          <a:xfrm>
            <a:off x="3309733" y="363306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W(17)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6" name="Gerader Verbinder 9"/>
          <p:cNvCxnSpPr/>
          <p:nvPr/>
        </p:nvCxnSpPr>
        <p:spPr>
          <a:xfrm flipH="1">
            <a:off x="5832868" y="306257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19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How often to emit </a:t>
            </a:r>
            <a:r>
              <a:rPr lang="en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Watermarks</a:t>
            </a: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?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10578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  <a:buSzPct val="100000"/>
              <a:buFont typeface="Noto Sans Symbols"/>
              <a:buChar char="▪"/>
            </a:pPr>
            <a:r>
              <a:rPr lang="en-US" sz="1800" dirty="0" smtClean="0">
                <a:latin typeface="Avenir Next" charset="0"/>
                <a:ea typeface="Avenir Next" charset="0"/>
                <a:cs typeface="Avenir Next" charset="0"/>
                <a:sym typeface="Calibri"/>
              </a:rPr>
              <a:t>Here we are emitting an new Watermark as often as possible</a:t>
            </a:r>
          </a:p>
          <a:p>
            <a:pPr marL="257175" indent="-257175">
              <a:spcBef>
                <a:spcPts val="0"/>
              </a:spcBef>
              <a:spcAft>
                <a:spcPts val="450"/>
              </a:spcAft>
              <a:buSzPct val="100000"/>
              <a:buFont typeface="Noto Sans Symbols"/>
              <a:buChar char="▪"/>
            </a:pPr>
            <a:r>
              <a:rPr lang="en-US" sz="1800" dirty="0" smtClean="0">
                <a:latin typeface="Avenir Next" charset="0"/>
                <a:ea typeface="Avenir Next" charset="0"/>
                <a:cs typeface="Avenir Next" charset="0"/>
                <a:sym typeface="Calibri"/>
              </a:rPr>
              <a:t>However, it’s best to avoid generating too many Watermarks</a:t>
            </a:r>
            <a:endParaRPr lang="en" sz="1800" dirty="0"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sz="quarter" idx="12"/>
          </p:nvPr>
        </p:nvSpPr>
        <p:spPr>
          <a:xfrm>
            <a:off x="7620000" y="4767264"/>
            <a:ext cx="1066800" cy="27384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13</a:t>
            </a:fld>
            <a:endParaRPr lang="en" dirty="0"/>
          </a:p>
        </p:txBody>
      </p:sp>
      <p:sp>
        <p:nvSpPr>
          <p:cNvPr id="124" name="Textfeld 62"/>
          <p:cNvSpPr txBox="1"/>
          <p:nvPr/>
        </p:nvSpPr>
        <p:spPr>
          <a:xfrm>
            <a:off x="3551452" y="2607383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2" name="Rechteck 3"/>
          <p:cNvSpPr/>
          <p:nvPr/>
        </p:nvSpPr>
        <p:spPr>
          <a:xfrm>
            <a:off x="1517743" y="305218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8" y="3124033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12403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Gerader Verbinder 9"/>
          <p:cNvCxnSpPr/>
          <p:nvPr/>
        </p:nvCxnSpPr>
        <p:spPr>
          <a:xfrm flipH="1">
            <a:off x="3158555" y="3065780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10"/>
          <p:cNvSpPr txBox="1"/>
          <p:nvPr/>
        </p:nvSpPr>
        <p:spPr>
          <a:xfrm>
            <a:off x="5545152" y="363306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W(11)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feld 11"/>
          <p:cNvSpPr txBox="1"/>
          <p:nvPr/>
        </p:nvSpPr>
        <p:spPr>
          <a:xfrm>
            <a:off x="2882680" y="363306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W(20)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Rechteck 23"/>
          <p:cNvSpPr/>
          <p:nvPr/>
        </p:nvSpPr>
        <p:spPr>
          <a:xfrm>
            <a:off x="169653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echteck 23"/>
          <p:cNvSpPr/>
          <p:nvPr/>
        </p:nvSpPr>
        <p:spPr>
          <a:xfrm>
            <a:off x="2154425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Rechteck 23"/>
          <p:cNvSpPr/>
          <p:nvPr/>
        </p:nvSpPr>
        <p:spPr>
          <a:xfrm>
            <a:off x="275809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Rechteck 23"/>
          <p:cNvSpPr/>
          <p:nvPr/>
        </p:nvSpPr>
        <p:spPr>
          <a:xfrm>
            <a:off x="321672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Rechteck 23"/>
          <p:cNvSpPr/>
          <p:nvPr/>
        </p:nvSpPr>
        <p:spPr>
          <a:xfrm>
            <a:off x="7206960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Rechteck 23"/>
          <p:cNvSpPr/>
          <p:nvPr/>
        </p:nvSpPr>
        <p:spPr>
          <a:xfrm>
            <a:off x="6740411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echteck 23"/>
          <p:cNvSpPr/>
          <p:nvPr/>
        </p:nvSpPr>
        <p:spPr>
          <a:xfrm>
            <a:off x="6304773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echteck 23"/>
          <p:cNvSpPr/>
          <p:nvPr/>
        </p:nvSpPr>
        <p:spPr>
          <a:xfrm>
            <a:off x="591732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1" y="307927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93304" y="363306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5" name="Gerader Verbinder 7"/>
          <p:cNvCxnSpPr/>
          <p:nvPr/>
        </p:nvCxnSpPr>
        <p:spPr>
          <a:xfrm>
            <a:off x="6678944" y="3072981"/>
            <a:ext cx="0" cy="5083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0"/>
          <p:cNvSpPr txBox="1"/>
          <p:nvPr/>
        </p:nvSpPr>
        <p:spPr>
          <a:xfrm>
            <a:off x="6430617" y="363306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W(7)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7" name="Rechteck 23"/>
          <p:cNvSpPr/>
          <p:nvPr/>
        </p:nvSpPr>
        <p:spPr>
          <a:xfrm>
            <a:off x="5392622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9" name="Rechteck 23"/>
          <p:cNvSpPr/>
          <p:nvPr/>
        </p:nvSpPr>
        <p:spPr>
          <a:xfrm>
            <a:off x="460471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Rechteck 23"/>
          <p:cNvSpPr/>
          <p:nvPr/>
        </p:nvSpPr>
        <p:spPr>
          <a:xfrm>
            <a:off x="4166494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1" name="Gerader Verbinder 9"/>
          <p:cNvCxnSpPr/>
          <p:nvPr/>
        </p:nvCxnSpPr>
        <p:spPr>
          <a:xfrm>
            <a:off x="4549853" y="3062577"/>
            <a:ext cx="0" cy="518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1"/>
          <p:cNvSpPr txBox="1"/>
          <p:nvPr/>
        </p:nvSpPr>
        <p:spPr>
          <a:xfrm>
            <a:off x="4273978" y="363306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W(13)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3" name="Rechteck 23"/>
          <p:cNvSpPr/>
          <p:nvPr/>
        </p:nvSpPr>
        <p:spPr>
          <a:xfrm>
            <a:off x="3653131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4" name="Gerader Verbinder 9"/>
          <p:cNvCxnSpPr/>
          <p:nvPr/>
        </p:nvCxnSpPr>
        <p:spPr>
          <a:xfrm flipH="1">
            <a:off x="3590899" y="3067934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feld 11"/>
          <p:cNvSpPr txBox="1"/>
          <p:nvPr/>
        </p:nvSpPr>
        <p:spPr>
          <a:xfrm>
            <a:off x="3309733" y="363306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W(17)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6" name="Gerader Verbinder 9"/>
          <p:cNvCxnSpPr/>
          <p:nvPr/>
        </p:nvCxnSpPr>
        <p:spPr>
          <a:xfrm flipH="1">
            <a:off x="5832868" y="306257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49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Watermarks</a:t>
            </a: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 define Lateness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10578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  <a:buSzPct val="100000"/>
              <a:buFont typeface="Noto Sans Symbols"/>
              <a:buChar char="▪"/>
            </a:pPr>
            <a:r>
              <a:rPr lang="en-US" sz="1800" dirty="0" smtClean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Elements where </a:t>
            </a:r>
            <a:r>
              <a:rPr lang="en-US" sz="1800" i="1" dirty="0" smtClean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timestamp &lt; </a:t>
            </a:r>
            <a:r>
              <a:rPr lang="en-US" sz="1800" i="1" dirty="0" err="1" smtClean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currentWatermark</a:t>
            </a:r>
            <a:r>
              <a:rPr lang="en-US" sz="1800" dirty="0" smtClean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 are late</a:t>
            </a:r>
            <a:endParaRPr lang="en" sz="1800" i="1" dirty="0">
              <a:solidFill>
                <a:schemeClr val="accent2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sz="quarter" idx="12"/>
          </p:nvPr>
        </p:nvSpPr>
        <p:spPr>
          <a:xfrm>
            <a:off x="7620000" y="4767264"/>
            <a:ext cx="1066800" cy="27384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14</a:t>
            </a:fld>
            <a:endParaRPr lang="en" dirty="0"/>
          </a:p>
        </p:txBody>
      </p:sp>
      <p:sp>
        <p:nvSpPr>
          <p:cNvPr id="124" name="Textfeld 62"/>
          <p:cNvSpPr txBox="1"/>
          <p:nvPr/>
        </p:nvSpPr>
        <p:spPr>
          <a:xfrm>
            <a:off x="3551452" y="2607383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4" name="Textfeld 27"/>
          <p:cNvSpPr txBox="1"/>
          <p:nvPr/>
        </p:nvSpPr>
        <p:spPr>
          <a:xfrm>
            <a:off x="1123847" y="250459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Late Event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5" name="Gerade Verbindung mit Pfeil 29"/>
          <p:cNvCxnSpPr/>
          <p:nvPr/>
        </p:nvCxnSpPr>
        <p:spPr>
          <a:xfrm>
            <a:off x="2045620" y="2744526"/>
            <a:ext cx="173672" cy="232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3"/>
          <p:cNvSpPr/>
          <p:nvPr/>
        </p:nvSpPr>
        <p:spPr>
          <a:xfrm>
            <a:off x="1517743" y="305218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8" y="3124033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12403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Gerader Verbinder 9"/>
          <p:cNvCxnSpPr/>
          <p:nvPr/>
        </p:nvCxnSpPr>
        <p:spPr>
          <a:xfrm flipH="1">
            <a:off x="3158555" y="3065780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10"/>
          <p:cNvSpPr txBox="1"/>
          <p:nvPr/>
        </p:nvSpPr>
        <p:spPr>
          <a:xfrm>
            <a:off x="5545152" y="363306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W(11)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feld 11"/>
          <p:cNvSpPr txBox="1"/>
          <p:nvPr/>
        </p:nvSpPr>
        <p:spPr>
          <a:xfrm>
            <a:off x="2882680" y="363306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W(20)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Rechteck 23"/>
          <p:cNvSpPr/>
          <p:nvPr/>
        </p:nvSpPr>
        <p:spPr>
          <a:xfrm>
            <a:off x="169653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echteck 23"/>
          <p:cNvSpPr/>
          <p:nvPr/>
        </p:nvSpPr>
        <p:spPr>
          <a:xfrm>
            <a:off x="2154425" y="3143488"/>
            <a:ext cx="302985" cy="346547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  <a:endParaRPr lang="en-US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Rechteck 23"/>
          <p:cNvSpPr/>
          <p:nvPr/>
        </p:nvSpPr>
        <p:spPr>
          <a:xfrm>
            <a:off x="275809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Rechteck 23"/>
          <p:cNvSpPr/>
          <p:nvPr/>
        </p:nvSpPr>
        <p:spPr>
          <a:xfrm>
            <a:off x="321672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Rechteck 23"/>
          <p:cNvSpPr/>
          <p:nvPr/>
        </p:nvSpPr>
        <p:spPr>
          <a:xfrm>
            <a:off x="7206960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Rechteck 23"/>
          <p:cNvSpPr/>
          <p:nvPr/>
        </p:nvSpPr>
        <p:spPr>
          <a:xfrm>
            <a:off x="6740411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echteck 23"/>
          <p:cNvSpPr/>
          <p:nvPr/>
        </p:nvSpPr>
        <p:spPr>
          <a:xfrm>
            <a:off x="6304773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echteck 23"/>
          <p:cNvSpPr/>
          <p:nvPr/>
        </p:nvSpPr>
        <p:spPr>
          <a:xfrm>
            <a:off x="591732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1" y="307927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93304" y="363306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5" name="Gerader Verbinder 7"/>
          <p:cNvCxnSpPr/>
          <p:nvPr/>
        </p:nvCxnSpPr>
        <p:spPr>
          <a:xfrm>
            <a:off x="6678944" y="3072981"/>
            <a:ext cx="0" cy="5083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0"/>
          <p:cNvSpPr txBox="1"/>
          <p:nvPr/>
        </p:nvSpPr>
        <p:spPr>
          <a:xfrm>
            <a:off x="6430617" y="3633069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W(7)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7" name="Rechteck 23"/>
          <p:cNvSpPr/>
          <p:nvPr/>
        </p:nvSpPr>
        <p:spPr>
          <a:xfrm>
            <a:off x="5392622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9" name="Rechteck 23"/>
          <p:cNvSpPr/>
          <p:nvPr/>
        </p:nvSpPr>
        <p:spPr>
          <a:xfrm>
            <a:off x="460471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Rechteck 23"/>
          <p:cNvSpPr/>
          <p:nvPr/>
        </p:nvSpPr>
        <p:spPr>
          <a:xfrm>
            <a:off x="4166494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1" name="Gerader Verbinder 9"/>
          <p:cNvCxnSpPr/>
          <p:nvPr/>
        </p:nvCxnSpPr>
        <p:spPr>
          <a:xfrm>
            <a:off x="4549853" y="3062577"/>
            <a:ext cx="0" cy="518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1"/>
          <p:cNvSpPr txBox="1"/>
          <p:nvPr/>
        </p:nvSpPr>
        <p:spPr>
          <a:xfrm>
            <a:off x="4273978" y="363306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W(13)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3" name="Rechteck 23"/>
          <p:cNvSpPr/>
          <p:nvPr/>
        </p:nvSpPr>
        <p:spPr>
          <a:xfrm>
            <a:off x="3653131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4" name="Gerader Verbinder 9"/>
          <p:cNvCxnSpPr/>
          <p:nvPr/>
        </p:nvCxnSpPr>
        <p:spPr>
          <a:xfrm flipH="1">
            <a:off x="3590899" y="3067934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feld 11"/>
          <p:cNvSpPr txBox="1"/>
          <p:nvPr/>
        </p:nvSpPr>
        <p:spPr>
          <a:xfrm>
            <a:off x="3309733" y="363306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W(17)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6" name="Gerader Verbinder 9"/>
          <p:cNvCxnSpPr/>
          <p:nvPr/>
        </p:nvCxnSpPr>
        <p:spPr>
          <a:xfrm flipH="1">
            <a:off x="5832868" y="306257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00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 marL="342900" indent="-342900"/>
            <a:r>
              <a:rPr lang="en-US" sz="2200" b="1" dirty="0"/>
              <a:t>Pre-defined</a:t>
            </a:r>
            <a:r>
              <a:rPr lang="en" sz="2200" b="1" dirty="0"/>
              <a:t> timestamp extractors</a:t>
            </a:r>
            <a:r>
              <a:rPr lang="en-US" sz="2200" b="1" dirty="0"/>
              <a:t> / watermark emitters</a:t>
            </a:r>
            <a:endParaRPr lang="en" sz="2200" b="1" dirty="0"/>
          </a:p>
        </p:txBody>
      </p:sp>
      <p:sp>
        <p:nvSpPr>
          <p:cNvPr id="454" name="Shape 45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>
              <a:spcBef>
                <a:spcPts val="444"/>
              </a:spcBef>
            </a:pPr>
            <a:r>
              <a:rPr lang="en-US" sz="2100" dirty="0" err="1">
                <a:solidFill>
                  <a:srgbClr val="558ED5"/>
                </a:solidFill>
              </a:rPr>
              <a:t>AscendingTimestampExtractor</a:t>
            </a:r>
            <a:endParaRPr lang="en-US" sz="2100" dirty="0">
              <a:solidFill>
                <a:srgbClr val="558ED5"/>
              </a:solidFill>
            </a:endParaRPr>
          </a:p>
          <a:p>
            <a:pPr marL="603504" lvl="1" indent="-260604">
              <a:spcBef>
                <a:spcPts val="444"/>
              </a:spcBef>
            </a:pPr>
            <a:r>
              <a:rPr lang="en-US" sz="1800" dirty="0"/>
              <a:t>For special case when timestamps are in ascending order</a:t>
            </a:r>
          </a:p>
          <a:p>
            <a:pPr marL="603504" lvl="1" indent="-260604">
              <a:spcBef>
                <a:spcPts val="444"/>
              </a:spcBef>
            </a:pPr>
            <a:endParaRPr lang="en-US" sz="1800" dirty="0"/>
          </a:p>
          <a:p>
            <a:pPr>
              <a:spcBef>
                <a:spcPts val="444"/>
              </a:spcBef>
            </a:pPr>
            <a:r>
              <a:rPr lang="en-US" sz="2100" dirty="0">
                <a:solidFill>
                  <a:schemeClr val="tx2">
                    <a:lumMod val="60000"/>
                    <a:lumOff val="40000"/>
                  </a:schemeClr>
                </a:solidFill>
                <a:sym typeface="Calibri"/>
              </a:rPr>
              <a:t>B</a:t>
            </a:r>
            <a:r>
              <a:rPr lang="en" sz="2100" dirty="0">
                <a:solidFill>
                  <a:schemeClr val="tx2">
                    <a:lumMod val="60000"/>
                    <a:lumOff val="40000"/>
                  </a:schemeClr>
                </a:solidFill>
                <a:sym typeface="Calibri"/>
              </a:rPr>
              <a:t>oundedOutOfOrdernessTimestampExtractor</a:t>
            </a:r>
          </a:p>
          <a:p>
            <a:pPr marL="600075" lvl="1" indent="-257175">
              <a:spcBef>
                <a:spcPts val="389"/>
              </a:spcBef>
              <a:buSzPct val="99615"/>
            </a:pPr>
            <a:r>
              <a:rPr lang="en" sz="1800" dirty="0">
                <a:solidFill>
                  <a:schemeClr val="dk1"/>
                </a:solidFill>
                <a:sym typeface="Calibri"/>
              </a:rPr>
              <a:t>Periodically emits watermarks that lag a fixed amount of time behind the max timestamp seen so far</a:t>
            </a:r>
          </a:p>
        </p:txBody>
      </p:sp>
      <p:sp>
        <p:nvSpPr>
          <p:cNvPr id="455" name="Shape 45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9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333333"/>
              </a:buClr>
              <a:buSzPct val="25000"/>
            </a:pPr>
            <a:r>
              <a:rPr lang="en-US" b="0" i="0" u="none" strike="noStrike" cap="none" dirty="0" smtClean="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lang="en" b="0" i="0" u="none" strike="noStrike" cap="none" dirty="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 txBox="1">
            <a:spLocks noGrp="1"/>
          </p:cNvSpPr>
          <p:nvPr>
            <p:ph idx="1"/>
          </p:nvPr>
        </p:nvSpPr>
        <p:spPr>
          <a:xfrm>
            <a:off x="457200" y="983226"/>
            <a:ext cx="8229600" cy="3611399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0" indent="0">
              <a:spcBef>
                <a:spcPts val="270"/>
              </a:spcBef>
              <a:buSzPct val="25000"/>
              <a:buNone/>
            </a:pP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stream</a:t>
            </a:r>
          </a:p>
          <a:p>
            <a:pPr marL="0" indent="0">
              <a:spcBef>
                <a:spcPts val="270"/>
              </a:spcBef>
              <a:buSzPct val="25000"/>
              <a:buNone/>
            </a:pP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" sz="14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assignTimestampsAndWatermarks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1400" dirty="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MyTSExtractor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</a:p>
          <a:p>
            <a:pPr marL="0" indent="0">
              <a:spcBef>
                <a:spcPts val="270"/>
              </a:spcBef>
              <a:buSzPct val="25000"/>
              <a:buNone/>
            </a:pPr>
            <a:r>
              <a:rPr lang="en-US" sz="14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.keyBy(...)</a:t>
            </a:r>
          </a:p>
          <a:p>
            <a:pPr marL="0" indent="0">
              <a:spcBef>
                <a:spcPts val="270"/>
              </a:spcBef>
              <a:buSzPct val="25000"/>
              <a:buNone/>
            </a:pP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.timeWindow(</a:t>
            </a:r>
            <a: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indent="0">
              <a:spcBef>
                <a:spcPts val="270"/>
              </a:spcBef>
              <a:buSzPct val="25000"/>
              <a:buNone/>
            </a:pP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.addSink(...);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7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7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-US" sz="14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MyTSExtractor</a:t>
            </a:r>
            <a:r>
              <a:rPr lang="en-US" sz="14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  </a:t>
            </a:r>
          </a:p>
          <a:p>
            <a:pPr marL="0" indent="0">
              <a:spcBef>
                <a:spcPts val="27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BoundedOutOfOrdernessTimestampExtractor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TaxiRide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{</a:t>
            </a:r>
          </a:p>
          <a:p>
            <a:pPr marL="0" indent="0">
              <a:spcBef>
                <a:spcPts val="27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7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TaxiRideTSExtractor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super(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Time.seconds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(MAX_EVENT_DELAY)); }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70"/>
              </a:spcBef>
              <a:buSzPct val="25000"/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7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</a:p>
          <a:p>
            <a:pPr marL="0" indent="0">
              <a:spcBef>
                <a:spcPts val="27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long </a:t>
            </a:r>
            <a:r>
              <a:rPr lang="en-US" sz="1400" dirty="0" err="1">
                <a:solidFill>
                  <a:srgbClr val="C0504D"/>
                </a:solidFill>
                <a:latin typeface="Consolas"/>
                <a:ea typeface="Consolas"/>
                <a:cs typeface="Consolas"/>
                <a:sym typeface="Consolas"/>
              </a:rPr>
              <a:t>extractTimestamp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TaxiRide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ride) {</a:t>
            </a:r>
          </a:p>
          <a:p>
            <a:pPr marL="0" indent="0">
              <a:spcBef>
                <a:spcPts val="27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ride.startTime.getMillis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spcBef>
                <a:spcPts val="27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spcBef>
                <a:spcPts val="270"/>
              </a:spcBef>
              <a:buSzPct val="2500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47" name="Shape 4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602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Styles of Watermark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05784"/>
            <a:ext cx="8317345" cy="348884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Periodic Watermarks</a:t>
            </a:r>
          </a:p>
          <a:p>
            <a:pPr lvl="1"/>
            <a:r>
              <a:rPr lang="en-US" sz="2000" dirty="0" smtClean="0">
                <a:latin typeface="Avenir Next" charset="0"/>
                <a:ea typeface="Avenir Next" charset="0"/>
                <a:cs typeface="Avenir Next" charset="0"/>
              </a:rPr>
              <a:t>Based on a timer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lvl="1"/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BoundedOutOfOrdernessGenerator</a:t>
            </a:r>
            <a:r>
              <a:rPr lang="en-US" sz="2000" dirty="0" smtClean="0"/>
              <a:t> is an example </a:t>
            </a:r>
          </a:p>
          <a:p>
            <a:pPr lvl="1"/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ExecutionConfig.setAutoWatermarkInterval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msec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2000" dirty="0" smtClean="0"/>
              <a:t>controls the interval at which your periodic watermark generator is called</a:t>
            </a:r>
          </a:p>
          <a:p>
            <a:pPr lvl="1"/>
            <a:endParaRPr lang="en-US" sz="2000" dirty="0" smtClean="0"/>
          </a:p>
          <a:p>
            <a:r>
              <a:rPr lang="en-US" dirty="0" smtClean="0"/>
              <a:t>Punctuated Watermarks</a:t>
            </a:r>
          </a:p>
          <a:p>
            <a:pPr lvl="1"/>
            <a:r>
              <a:rPr lang="en-US" sz="2000" dirty="0" smtClean="0"/>
              <a:t>Based on something in the event stream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96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24460"/>
            <a:ext cx="6296874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public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class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 err="1">
                <a:solidFill>
                  <a:srgbClr val="354175"/>
                </a:solidFill>
                <a:latin typeface="Menlo-Bold" charset="0"/>
              </a:rPr>
              <a:t>BoundedOutOfOrdernessGenerator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extends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endParaRPr lang="en-US" sz="1400" dirty="0" smtClean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dirty="0" err="1" smtClean="0">
                <a:solidFill>
                  <a:srgbClr val="262626"/>
                </a:solidFill>
                <a:latin typeface="Menlo-Regular" charset="0"/>
              </a:rPr>
              <a:t>AssignerWithPeriodicWatermarks</a:t>
            </a:r>
            <a:r>
              <a:rPr lang="en-US" sz="1400" b="1" dirty="0" smtClean="0">
                <a:solidFill>
                  <a:srgbClr val="262626"/>
                </a:solidFill>
                <a:latin typeface="Menlo-Bold" charset="0"/>
              </a:rPr>
              <a:t>&lt;</a:t>
            </a:r>
            <a:r>
              <a:rPr lang="en-US" sz="1400" dirty="0" err="1" smtClean="0">
                <a:solidFill>
                  <a:srgbClr val="262626"/>
                </a:solidFill>
                <a:latin typeface="Menlo-Regular" charset="0"/>
              </a:rPr>
              <a:t>MyEvent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&gt;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{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  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private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final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maxOutOfOrderness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=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dirty="0">
                <a:solidFill>
                  <a:srgbClr val="118987"/>
                </a:solidFill>
                <a:latin typeface="Menlo-Regular" charset="0"/>
              </a:rPr>
              <a:t>3500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;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i="1" dirty="0">
                <a:solidFill>
                  <a:srgbClr val="878875"/>
                </a:solidFill>
                <a:latin typeface="Menlo-Italic" charset="0"/>
              </a:rPr>
              <a:t>// 3.5 seconds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  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private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currentMaxTimestamp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;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   @Override</a:t>
            </a: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  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public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 err="1">
                <a:solidFill>
                  <a:srgbClr val="850002"/>
                </a:solidFill>
                <a:latin typeface="Menlo-Bold" charset="0"/>
              </a:rPr>
              <a:t>extractTimestamp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(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MyEvent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element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,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previousElementTimestamp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)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{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       </a:t>
            </a:r>
            <a:r>
              <a:rPr lang="en-US" sz="1400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timestamp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=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element</a:t>
            </a:r>
            <a:r>
              <a:rPr lang="en-US" sz="1400" b="1" dirty="0" err="1">
                <a:solidFill>
                  <a:srgbClr val="262626"/>
                </a:solidFill>
                <a:latin typeface="Menlo-Bold" charset="0"/>
              </a:rPr>
              <a:t>.</a:t>
            </a:r>
            <a:r>
              <a:rPr lang="en-US" sz="1400" dirty="0" err="1">
                <a:solidFill>
                  <a:srgbClr val="0E6E6D"/>
                </a:solidFill>
                <a:latin typeface="Menlo-Regular" charset="0"/>
              </a:rPr>
              <a:t>getCreationTime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();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       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currentMaxTimestamp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=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Math</a:t>
            </a:r>
            <a:r>
              <a:rPr lang="en-US" sz="1400" b="1" dirty="0" err="1">
                <a:solidFill>
                  <a:srgbClr val="262626"/>
                </a:solidFill>
                <a:latin typeface="Menlo-Bold" charset="0"/>
              </a:rPr>
              <a:t>.</a:t>
            </a:r>
            <a:r>
              <a:rPr lang="en-US" sz="1400" dirty="0" err="1">
                <a:solidFill>
                  <a:srgbClr val="0E6E6D"/>
                </a:solidFill>
                <a:latin typeface="Menlo-Regular" charset="0"/>
              </a:rPr>
              <a:t>max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(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timestamp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,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currentMaxTimestamp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);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      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return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timestamp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;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mr-IN" sz="1400" dirty="0">
                <a:solidFill>
                  <a:srgbClr val="262626"/>
                </a:solidFill>
                <a:latin typeface="Menlo-Regular" charset="0"/>
              </a:rPr>
              <a:t>    </a:t>
            </a:r>
            <a:r>
              <a:rPr lang="mr-IN" sz="1400" b="1" dirty="0">
                <a:solidFill>
                  <a:srgbClr val="262626"/>
                </a:solidFill>
                <a:latin typeface="Menlo-Bold" charset="0"/>
              </a:rPr>
              <a:t>}</a:t>
            </a:r>
            <a:endParaRPr lang="mr-IN" sz="1400" dirty="0">
              <a:solidFill>
                <a:srgbClr val="262626"/>
              </a:solidFill>
              <a:latin typeface="Menlo-Regular" charset="0"/>
            </a:endParaRPr>
          </a:p>
          <a:p>
            <a:endParaRPr lang="mr-IN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   @Override</a:t>
            </a: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  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public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Watermark </a:t>
            </a:r>
            <a:r>
              <a:rPr lang="en-US" sz="1400" b="1" dirty="0" err="1">
                <a:solidFill>
                  <a:srgbClr val="850002"/>
                </a:solidFill>
                <a:latin typeface="Menlo-Bold" charset="0"/>
              </a:rPr>
              <a:t>getCurrentWatermark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()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{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       </a:t>
            </a:r>
            <a:r>
              <a:rPr lang="en-US" sz="1400" i="1" dirty="0">
                <a:solidFill>
                  <a:srgbClr val="878875"/>
                </a:solidFill>
                <a:latin typeface="Menlo-Italic" charset="0"/>
              </a:rPr>
              <a:t>// </a:t>
            </a:r>
            <a:r>
              <a:rPr lang="en-US" sz="1400" i="1" dirty="0" smtClean="0">
                <a:solidFill>
                  <a:srgbClr val="878875"/>
                </a:solidFill>
                <a:latin typeface="Menlo-Italic" charset="0"/>
              </a:rPr>
              <a:t>watermark is </a:t>
            </a:r>
            <a:r>
              <a:rPr lang="en-US" sz="1400" i="1" dirty="0">
                <a:solidFill>
                  <a:srgbClr val="878875"/>
                </a:solidFill>
                <a:latin typeface="Menlo-Italic" charset="0"/>
              </a:rPr>
              <a:t>current highest timestamp minus the out-of-</a:t>
            </a:r>
            <a:r>
              <a:rPr lang="en-US" sz="1400" i="1" dirty="0" err="1">
                <a:solidFill>
                  <a:srgbClr val="878875"/>
                </a:solidFill>
                <a:latin typeface="Menlo-Italic" charset="0"/>
              </a:rPr>
              <a:t>orderness</a:t>
            </a:r>
            <a:r>
              <a:rPr lang="en-US" sz="1400" i="1" dirty="0">
                <a:solidFill>
                  <a:srgbClr val="878875"/>
                </a:solidFill>
                <a:latin typeface="Menlo-Italic" charset="0"/>
              </a:rPr>
              <a:t> bound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      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return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new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850002"/>
                </a:solidFill>
                <a:latin typeface="Menlo-Bold" charset="0"/>
              </a:rPr>
              <a:t>Watermark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(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currentMaxTimestamp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-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maxOutOfOrderness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);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mr-IN" sz="1400" dirty="0">
                <a:solidFill>
                  <a:srgbClr val="262626"/>
                </a:solidFill>
                <a:latin typeface="Menlo-Regular" charset="0"/>
              </a:rPr>
              <a:t>    </a:t>
            </a:r>
            <a:r>
              <a:rPr lang="mr-IN" sz="1400" b="1" dirty="0">
                <a:solidFill>
                  <a:srgbClr val="262626"/>
                </a:solidFill>
                <a:latin typeface="Menlo-Bold" charset="0"/>
              </a:rPr>
              <a:t>}</a:t>
            </a:r>
            <a:endParaRPr lang="mr-IN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mr-IN" sz="1400" b="1" dirty="0">
                <a:solidFill>
                  <a:srgbClr val="262626"/>
                </a:solidFill>
                <a:latin typeface="Menlo-Bold" charset="0"/>
              </a:rPr>
              <a:t>}</a:t>
            </a:r>
            <a:endParaRPr lang="mr-IN" sz="1400" dirty="0">
              <a:solidFill>
                <a:srgbClr val="262626"/>
              </a:solidFill>
              <a:latin typeface="Menlo-Regular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6361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043892"/>
            <a:ext cx="629687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public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class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 err="1">
                <a:solidFill>
                  <a:srgbClr val="354175"/>
                </a:solidFill>
                <a:latin typeface="Menlo-Bold" charset="0"/>
              </a:rPr>
              <a:t>PunctuatedAssigner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extends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AssignerWithPunctuatedWatermarks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&lt;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MyEvent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&gt;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{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	@Override</a:t>
            </a: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	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public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 err="1">
                <a:solidFill>
                  <a:srgbClr val="850002"/>
                </a:solidFill>
                <a:latin typeface="Menlo-Bold" charset="0"/>
              </a:rPr>
              <a:t>extractTimestamp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(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MyEvent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element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,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previousElementTimestamp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)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{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		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return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element</a:t>
            </a:r>
            <a:r>
              <a:rPr lang="en-US" sz="1400" b="1" dirty="0" err="1">
                <a:solidFill>
                  <a:srgbClr val="262626"/>
                </a:solidFill>
                <a:latin typeface="Menlo-Bold" charset="0"/>
              </a:rPr>
              <a:t>.</a:t>
            </a:r>
            <a:r>
              <a:rPr lang="en-US" sz="1400" dirty="0" err="1">
                <a:solidFill>
                  <a:srgbClr val="0E6E6D"/>
                </a:solidFill>
                <a:latin typeface="Menlo-Regular" charset="0"/>
              </a:rPr>
              <a:t>getCreationTime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();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	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}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	@Override</a:t>
            </a: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	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public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Watermark </a:t>
            </a:r>
            <a:r>
              <a:rPr lang="en-US" sz="1400" b="1" dirty="0" err="1">
                <a:solidFill>
                  <a:srgbClr val="850002"/>
                </a:solidFill>
                <a:latin typeface="Menlo-Bold" charset="0"/>
              </a:rPr>
              <a:t>checkAndGetNextWatermark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(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MyEvent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lastElement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,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endParaRPr lang="en-US" sz="1400" dirty="0" smtClean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b="1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 smtClean="0">
                <a:solidFill>
                  <a:srgbClr val="262626"/>
                </a:solidFill>
                <a:latin typeface="Menlo-Regular" charset="0"/>
              </a:rPr>
              <a:t>                                             </a:t>
            </a:r>
            <a:r>
              <a:rPr lang="en-US" sz="1400" b="1" dirty="0" smtClean="0">
                <a:solidFill>
                  <a:srgbClr val="354175"/>
                </a:solidFill>
                <a:latin typeface="Menlo-Bold" charset="0"/>
              </a:rPr>
              <a:t>long</a:t>
            </a:r>
            <a:r>
              <a:rPr lang="en-US" sz="1400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extractedTimestamp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)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 smtClean="0">
                <a:solidFill>
                  <a:srgbClr val="262626"/>
                </a:solidFill>
                <a:latin typeface="Menlo-Bold" charset="0"/>
              </a:rPr>
              <a:t>{</a:t>
            </a:r>
          </a:p>
          <a:p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		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return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lastElement</a:t>
            </a:r>
            <a:r>
              <a:rPr lang="en-US" sz="1400" b="1" dirty="0" err="1">
                <a:solidFill>
                  <a:srgbClr val="262626"/>
                </a:solidFill>
                <a:latin typeface="Menlo-Bold" charset="0"/>
              </a:rPr>
              <a:t>.</a:t>
            </a:r>
            <a:r>
              <a:rPr lang="en-US" sz="1400" dirty="0" err="1">
                <a:solidFill>
                  <a:srgbClr val="0E6E6D"/>
                </a:solidFill>
                <a:latin typeface="Menlo-Regular" charset="0"/>
              </a:rPr>
              <a:t>hasWatermarkMarker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()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?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endParaRPr lang="en-US" sz="1400" dirty="0" smtClean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b="1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 smtClean="0">
                <a:solidFill>
                  <a:srgbClr val="262626"/>
                </a:solidFill>
                <a:latin typeface="Menlo-Regular" charset="0"/>
              </a:rPr>
              <a:t>                 </a:t>
            </a:r>
            <a:r>
              <a:rPr lang="en-US" sz="1400" b="1" dirty="0" smtClean="0">
                <a:solidFill>
                  <a:srgbClr val="262626"/>
                </a:solidFill>
                <a:latin typeface="Menlo-Bold" charset="0"/>
              </a:rPr>
              <a:t>new</a:t>
            </a:r>
            <a:r>
              <a:rPr lang="en-US" sz="1400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850002"/>
                </a:solidFill>
                <a:latin typeface="Menlo-Bold" charset="0"/>
              </a:rPr>
              <a:t>Watermark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(</a:t>
            </a:r>
            <a:r>
              <a:rPr lang="en-US" sz="1400" dirty="0" err="1">
                <a:solidFill>
                  <a:srgbClr val="262626"/>
                </a:solidFill>
                <a:latin typeface="Menlo-Regular" charset="0"/>
              </a:rPr>
              <a:t>extractedTimestamp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)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:</a:t>
            </a:r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null</a:t>
            </a:r>
            <a:r>
              <a:rPr lang="en-US" sz="1400" b="1" dirty="0" smtClean="0">
                <a:solidFill>
                  <a:srgbClr val="262626"/>
                </a:solidFill>
                <a:latin typeface="Menlo-Bold" charset="0"/>
              </a:rPr>
              <a:t>;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262626"/>
                </a:solidFill>
                <a:latin typeface="Menlo-Regular" charset="0"/>
              </a:rPr>
              <a:t>	</a:t>
            </a:r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}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  <a:p>
            <a:r>
              <a:rPr lang="en-US" sz="1400" b="1" dirty="0">
                <a:solidFill>
                  <a:srgbClr val="262626"/>
                </a:solidFill>
                <a:latin typeface="Menlo-Bold" charset="0"/>
              </a:rPr>
              <a:t>}</a:t>
            </a:r>
            <a:endParaRPr lang="en-US" sz="1400" dirty="0">
              <a:solidFill>
                <a:srgbClr val="262626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00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452284" y="205978"/>
            <a:ext cx="7205816" cy="67380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b="1" dirty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Different Notions of Time</a:t>
            </a:r>
            <a:endParaRPr lang="en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 txBox="1">
            <a:spLocks noGrp="1"/>
          </p:cNvSpPr>
          <p:nvPr>
            <p:ph type="sldNum" idx="12"/>
          </p:nvPr>
        </p:nvSpPr>
        <p:spPr>
          <a:xfrm>
            <a:off x="6057901" y="4767263"/>
            <a:ext cx="1600199" cy="27384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2</a:t>
            </a:fld>
            <a:endParaRPr lang="en"/>
          </a:p>
        </p:txBody>
      </p:sp>
      <p:grpSp>
        <p:nvGrpSpPr>
          <p:cNvPr id="2" name="Group 1"/>
          <p:cNvGrpSpPr/>
          <p:nvPr/>
        </p:nvGrpSpPr>
        <p:grpSpPr>
          <a:xfrm>
            <a:off x="648929" y="1196786"/>
            <a:ext cx="7851301" cy="3394878"/>
            <a:chOff x="1409489" y="1387736"/>
            <a:chExt cx="6372272" cy="2755350"/>
          </a:xfrm>
        </p:grpSpPr>
        <p:sp>
          <p:nvSpPr>
            <p:cNvPr id="389" name="Shape 389"/>
            <p:cNvSpPr/>
            <p:nvPr/>
          </p:nvSpPr>
          <p:spPr>
            <a:xfrm>
              <a:off x="1609560" y="3063086"/>
              <a:ext cx="6171659" cy="26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>
              <a:outerShdw dist="20160" dir="5400000">
                <a:srgbClr val="000000">
                  <a:alpha val="37647"/>
                </a:srgbClr>
              </a:outerShdw>
            </a:effectLst>
          </p:spPr>
        </p:sp>
        <p:sp>
          <p:nvSpPr>
            <p:cNvPr id="390" name="Shape 390"/>
            <p:cNvSpPr/>
            <p:nvPr/>
          </p:nvSpPr>
          <p:spPr>
            <a:xfrm>
              <a:off x="1594440" y="3193766"/>
              <a:ext cx="569970" cy="273240"/>
            </a:xfrm>
            <a:prstGeom prst="rect">
              <a:avLst/>
            </a:prstGeom>
            <a:noFill/>
            <a:ln>
              <a:noFill/>
            </a:ln>
          </p:spPr>
          <p:txBody>
            <a:bodyPr lIns="67500" tIns="33750" rIns="67500" bIns="3375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600" i="1">
                  <a:solidFill>
                    <a:srgbClr val="FDB212"/>
                  </a:solidFill>
                  <a:latin typeface="Calibri"/>
                  <a:ea typeface="Calibri"/>
                  <a:cs typeface="Calibri"/>
                  <a:sym typeface="Calibri"/>
                </a:rPr>
                <a:t>1977</a:t>
              </a:r>
            </a:p>
          </p:txBody>
        </p:sp>
        <p:sp>
          <p:nvSpPr>
            <p:cNvPr id="391" name="Shape 391"/>
            <p:cNvSpPr/>
            <p:nvPr/>
          </p:nvSpPr>
          <p:spPr>
            <a:xfrm>
              <a:off x="2450069" y="3193766"/>
              <a:ext cx="569970" cy="273240"/>
            </a:xfrm>
            <a:prstGeom prst="rect">
              <a:avLst/>
            </a:prstGeom>
            <a:noFill/>
            <a:ln>
              <a:noFill/>
            </a:ln>
          </p:spPr>
          <p:txBody>
            <a:bodyPr lIns="67500" tIns="33750" rIns="67500" bIns="3375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600" i="1">
                  <a:solidFill>
                    <a:srgbClr val="FDB212"/>
                  </a:solidFill>
                  <a:latin typeface="Calibri"/>
                  <a:ea typeface="Calibri"/>
                  <a:cs typeface="Calibri"/>
                  <a:sym typeface="Calibri"/>
                </a:rPr>
                <a:t>1980</a:t>
              </a:r>
            </a:p>
          </p:txBody>
        </p:sp>
        <p:sp>
          <p:nvSpPr>
            <p:cNvPr id="392" name="Shape 392"/>
            <p:cNvSpPr/>
            <p:nvPr/>
          </p:nvSpPr>
          <p:spPr>
            <a:xfrm>
              <a:off x="3328650" y="3186206"/>
              <a:ext cx="569970" cy="273240"/>
            </a:xfrm>
            <a:prstGeom prst="rect">
              <a:avLst/>
            </a:prstGeom>
            <a:noFill/>
            <a:ln>
              <a:noFill/>
            </a:ln>
          </p:spPr>
          <p:txBody>
            <a:bodyPr lIns="67500" tIns="33750" rIns="67500" bIns="3375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600" i="1">
                  <a:solidFill>
                    <a:srgbClr val="FDB212"/>
                  </a:solidFill>
                  <a:latin typeface="Calibri"/>
                  <a:ea typeface="Calibri"/>
                  <a:cs typeface="Calibri"/>
                  <a:sym typeface="Calibri"/>
                </a:rPr>
                <a:t>1983</a:t>
              </a:r>
            </a:p>
          </p:txBody>
        </p:sp>
        <p:sp>
          <p:nvSpPr>
            <p:cNvPr id="393" name="Shape 393"/>
            <p:cNvSpPr/>
            <p:nvPr/>
          </p:nvSpPr>
          <p:spPr>
            <a:xfrm>
              <a:off x="4238550" y="3193766"/>
              <a:ext cx="569970" cy="273240"/>
            </a:xfrm>
            <a:prstGeom prst="rect">
              <a:avLst/>
            </a:prstGeom>
            <a:noFill/>
            <a:ln>
              <a:noFill/>
            </a:ln>
          </p:spPr>
          <p:txBody>
            <a:bodyPr lIns="67500" tIns="33750" rIns="67500" bIns="3375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600" i="1">
                  <a:solidFill>
                    <a:srgbClr val="FDB212"/>
                  </a:solidFill>
                  <a:latin typeface="Calibri"/>
                  <a:ea typeface="Calibri"/>
                  <a:cs typeface="Calibri"/>
                  <a:sym typeface="Calibri"/>
                </a:rPr>
                <a:t>1999</a:t>
              </a:r>
            </a:p>
          </p:txBody>
        </p:sp>
        <p:sp>
          <p:nvSpPr>
            <p:cNvPr id="394" name="Shape 394"/>
            <p:cNvSpPr/>
            <p:nvPr/>
          </p:nvSpPr>
          <p:spPr>
            <a:xfrm>
              <a:off x="5207850" y="3193766"/>
              <a:ext cx="569970" cy="273240"/>
            </a:xfrm>
            <a:prstGeom prst="rect">
              <a:avLst/>
            </a:prstGeom>
            <a:noFill/>
            <a:ln>
              <a:noFill/>
            </a:ln>
          </p:spPr>
          <p:txBody>
            <a:bodyPr lIns="67500" tIns="33750" rIns="67500" bIns="3375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600" i="1">
                  <a:solidFill>
                    <a:srgbClr val="FDB212"/>
                  </a:solidFill>
                  <a:latin typeface="Calibri"/>
                  <a:ea typeface="Calibri"/>
                  <a:cs typeface="Calibri"/>
                  <a:sym typeface="Calibri"/>
                </a:rPr>
                <a:t>2002</a:t>
              </a:r>
            </a:p>
          </p:txBody>
        </p:sp>
        <p:sp>
          <p:nvSpPr>
            <p:cNvPr id="395" name="Shape 395"/>
            <p:cNvSpPr/>
            <p:nvPr/>
          </p:nvSpPr>
          <p:spPr>
            <a:xfrm>
              <a:off x="6014879" y="3193766"/>
              <a:ext cx="569970" cy="273240"/>
            </a:xfrm>
            <a:prstGeom prst="rect">
              <a:avLst/>
            </a:prstGeom>
            <a:noFill/>
            <a:ln>
              <a:noFill/>
            </a:ln>
          </p:spPr>
          <p:txBody>
            <a:bodyPr lIns="67500" tIns="33750" rIns="67500" bIns="3375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600" i="1">
                  <a:solidFill>
                    <a:srgbClr val="FDB212"/>
                  </a:solidFill>
                  <a:latin typeface="Calibri"/>
                  <a:ea typeface="Calibri"/>
                  <a:cs typeface="Calibri"/>
                  <a:sym typeface="Calibri"/>
                </a:rPr>
                <a:t>2005</a:t>
              </a:r>
            </a:p>
          </p:txBody>
        </p:sp>
        <p:sp>
          <p:nvSpPr>
            <p:cNvPr id="396" name="Shape 396"/>
            <p:cNvSpPr/>
            <p:nvPr/>
          </p:nvSpPr>
          <p:spPr>
            <a:xfrm>
              <a:off x="6930179" y="3193766"/>
              <a:ext cx="569970" cy="273240"/>
            </a:xfrm>
            <a:prstGeom prst="rect">
              <a:avLst/>
            </a:prstGeom>
            <a:noFill/>
            <a:ln>
              <a:noFill/>
            </a:ln>
          </p:spPr>
          <p:txBody>
            <a:bodyPr lIns="67500" tIns="33750" rIns="67500" bIns="3375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600" i="1">
                  <a:solidFill>
                    <a:srgbClr val="FDB212"/>
                  </a:solidFill>
                  <a:latin typeface="Calibri"/>
                  <a:ea typeface="Calibri"/>
                  <a:cs typeface="Calibri"/>
                  <a:sym typeface="Calibri"/>
                </a:rPr>
                <a:t>2015</a:t>
              </a:r>
            </a:p>
          </p:txBody>
        </p:sp>
        <p:sp>
          <p:nvSpPr>
            <p:cNvPr id="397" name="Shape 397"/>
            <p:cNvSpPr/>
            <p:nvPr/>
          </p:nvSpPr>
          <p:spPr>
            <a:xfrm rot="10800000" flipH="1">
              <a:off x="1886310" y="2939426"/>
              <a:ext cx="269" cy="24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0160" dir="5400000">
                <a:srgbClr val="000000">
                  <a:alpha val="37647"/>
                </a:srgbClr>
              </a:outerShdw>
            </a:effectLst>
          </p:spPr>
        </p:sp>
        <p:sp>
          <p:nvSpPr>
            <p:cNvPr id="398" name="Shape 398"/>
            <p:cNvSpPr/>
            <p:nvPr/>
          </p:nvSpPr>
          <p:spPr>
            <a:xfrm>
              <a:off x="1409489" y="2492036"/>
              <a:ext cx="952830" cy="433079"/>
            </a:xfrm>
            <a:prstGeom prst="rect">
              <a:avLst/>
            </a:prstGeom>
            <a:noFill/>
            <a:ln>
              <a:noFill/>
            </a:ln>
          </p:spPr>
          <p:txBody>
            <a:bodyPr lIns="67500" tIns="33750" rIns="67500" bIns="3375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2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Episode </a:t>
              </a:r>
              <a:r>
                <a:rPr lang="en" sz="1600" b="1" dirty="0">
                  <a:solidFill>
                    <a:srgbClr val="2DA07E"/>
                  </a:solidFill>
                  <a:latin typeface="Calibri"/>
                  <a:ea typeface="Calibri"/>
                  <a:cs typeface="Calibri"/>
                  <a:sym typeface="Calibri"/>
                </a:rPr>
                <a:t>IV</a:t>
              </a:r>
              <a:r>
                <a:rPr lang="en" sz="12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</a:p>
            <a:p>
              <a:pPr algn="ctr">
                <a:buSzPct val="25000"/>
              </a:pPr>
              <a:r>
                <a:rPr lang="en" sz="1200" i="1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 New Hope</a:t>
              </a:r>
            </a:p>
          </p:txBody>
        </p:sp>
        <p:sp>
          <p:nvSpPr>
            <p:cNvPr id="399" name="Shape 399"/>
            <p:cNvSpPr/>
            <p:nvPr/>
          </p:nvSpPr>
          <p:spPr>
            <a:xfrm rot="10800000" flipH="1">
              <a:off x="2725740" y="2930786"/>
              <a:ext cx="269" cy="24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0160" dir="5400000">
                <a:srgbClr val="000000">
                  <a:alpha val="37647"/>
                </a:srgbClr>
              </a:outerShdw>
            </a:effectLst>
          </p:spPr>
        </p:sp>
        <p:sp>
          <p:nvSpPr>
            <p:cNvPr id="400" name="Shape 400"/>
            <p:cNvSpPr/>
            <p:nvPr/>
          </p:nvSpPr>
          <p:spPr>
            <a:xfrm>
              <a:off x="2260530" y="2330576"/>
              <a:ext cx="960930" cy="592920"/>
            </a:xfrm>
            <a:prstGeom prst="rect">
              <a:avLst/>
            </a:prstGeom>
            <a:noFill/>
            <a:ln>
              <a:noFill/>
            </a:ln>
          </p:spPr>
          <p:txBody>
            <a:bodyPr lIns="67500" tIns="33750" rIns="67500" bIns="3375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2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Episode </a:t>
              </a:r>
              <a:r>
                <a:rPr lang="en" sz="1600" b="1" dirty="0">
                  <a:solidFill>
                    <a:srgbClr val="2DA07E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" sz="12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</a:p>
            <a:p>
              <a:pPr algn="ctr">
                <a:buSzPct val="25000"/>
              </a:pPr>
              <a:r>
                <a:rPr lang="en" sz="1200" i="1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The Empire</a:t>
              </a:r>
            </a:p>
            <a:p>
              <a:pPr algn="ctr">
                <a:buSzPct val="25000"/>
              </a:pPr>
              <a:r>
                <a:rPr lang="en" sz="1200" i="1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Strikes Back</a:t>
              </a:r>
            </a:p>
          </p:txBody>
        </p:sp>
        <p:sp>
          <p:nvSpPr>
            <p:cNvPr id="401" name="Shape 401"/>
            <p:cNvSpPr/>
            <p:nvPr/>
          </p:nvSpPr>
          <p:spPr>
            <a:xfrm>
              <a:off x="3162869" y="2330576"/>
              <a:ext cx="943650" cy="592920"/>
            </a:xfrm>
            <a:prstGeom prst="rect">
              <a:avLst/>
            </a:prstGeom>
            <a:noFill/>
            <a:ln>
              <a:noFill/>
            </a:ln>
          </p:spPr>
          <p:txBody>
            <a:bodyPr lIns="67500" tIns="33750" rIns="67500" bIns="3375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Episode </a:t>
              </a:r>
              <a:r>
                <a:rPr lang="en" sz="1600" b="1">
                  <a:solidFill>
                    <a:srgbClr val="2DA07E"/>
                  </a:solidFill>
                  <a:latin typeface="Calibri"/>
                  <a:ea typeface="Calibri"/>
                  <a:cs typeface="Calibri"/>
                  <a:sym typeface="Calibri"/>
                </a:rPr>
                <a:t>VI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</a:p>
            <a:p>
              <a:pPr algn="ctr">
                <a:buSzPct val="25000"/>
              </a:pPr>
              <a:r>
                <a:rPr lang="en" sz="1200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Return of </a:t>
              </a:r>
            </a:p>
            <a:p>
              <a:pPr algn="ctr">
                <a:buSzPct val="25000"/>
              </a:pPr>
              <a:r>
                <a:rPr lang="en" sz="1200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the Jedi</a:t>
              </a:r>
            </a:p>
          </p:txBody>
        </p:sp>
        <p:sp>
          <p:nvSpPr>
            <p:cNvPr id="402" name="Shape 402"/>
            <p:cNvSpPr/>
            <p:nvPr/>
          </p:nvSpPr>
          <p:spPr>
            <a:xfrm rot="10800000" flipH="1">
              <a:off x="3613771" y="2939426"/>
              <a:ext cx="269" cy="24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0160" dir="5400000">
                <a:srgbClr val="000000">
                  <a:alpha val="37647"/>
                </a:srgbClr>
              </a:outerShdw>
            </a:effectLst>
          </p:spPr>
        </p:sp>
        <p:sp>
          <p:nvSpPr>
            <p:cNvPr id="403" name="Shape 403"/>
            <p:cNvSpPr/>
            <p:nvPr/>
          </p:nvSpPr>
          <p:spPr>
            <a:xfrm>
              <a:off x="4040911" y="2330576"/>
              <a:ext cx="1022489" cy="592920"/>
            </a:xfrm>
            <a:prstGeom prst="rect">
              <a:avLst/>
            </a:prstGeom>
            <a:noFill/>
            <a:ln>
              <a:noFill/>
            </a:ln>
          </p:spPr>
          <p:txBody>
            <a:bodyPr lIns="67500" tIns="33750" rIns="67500" bIns="3375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Episode </a:t>
              </a:r>
              <a:r>
                <a:rPr lang="en" sz="1600" b="1">
                  <a:solidFill>
                    <a:srgbClr val="2DA07E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</a:p>
            <a:p>
              <a:pPr algn="ctr">
                <a:buSzPct val="25000"/>
              </a:pPr>
              <a:r>
                <a:rPr lang="en" sz="1200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The Phantom</a:t>
              </a:r>
            </a:p>
            <a:p>
              <a:pPr algn="ctr">
                <a:buSzPct val="25000"/>
              </a:pPr>
              <a:r>
                <a:rPr lang="en" sz="1200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Menace</a:t>
              </a:r>
            </a:p>
          </p:txBody>
        </p:sp>
        <p:sp>
          <p:nvSpPr>
            <p:cNvPr id="404" name="Shape 404"/>
            <p:cNvSpPr/>
            <p:nvPr/>
          </p:nvSpPr>
          <p:spPr>
            <a:xfrm rot="10800000" flipH="1">
              <a:off x="4523671" y="2927816"/>
              <a:ext cx="269" cy="24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0160" dir="5400000">
                <a:srgbClr val="000000">
                  <a:alpha val="37647"/>
                </a:srgbClr>
              </a:outerShdw>
            </a:effectLst>
          </p:spPr>
        </p:sp>
        <p:sp>
          <p:nvSpPr>
            <p:cNvPr id="405" name="Shape 405"/>
            <p:cNvSpPr/>
            <p:nvPr/>
          </p:nvSpPr>
          <p:spPr>
            <a:xfrm>
              <a:off x="5030460" y="2338676"/>
              <a:ext cx="875070" cy="592920"/>
            </a:xfrm>
            <a:prstGeom prst="rect">
              <a:avLst/>
            </a:prstGeom>
            <a:noFill/>
            <a:ln>
              <a:noFill/>
            </a:ln>
          </p:spPr>
          <p:txBody>
            <a:bodyPr lIns="67500" tIns="33750" rIns="67500" bIns="3375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Episode </a:t>
              </a:r>
              <a:r>
                <a:rPr lang="en" sz="1600" b="1">
                  <a:solidFill>
                    <a:srgbClr val="2DA07E"/>
                  </a:solidFill>
                  <a:latin typeface="Calibri"/>
                  <a:ea typeface="Calibri"/>
                  <a:cs typeface="Calibri"/>
                  <a:sym typeface="Calibri"/>
                </a:rPr>
                <a:t>II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</a:p>
            <a:p>
              <a:pPr algn="ctr">
                <a:buSzPct val="25000"/>
              </a:pPr>
              <a:r>
                <a:rPr lang="en" sz="1200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Attach of </a:t>
              </a:r>
            </a:p>
            <a:p>
              <a:pPr algn="ctr">
                <a:buSzPct val="25000"/>
              </a:pPr>
              <a:r>
                <a:rPr lang="en" sz="1200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the Clones</a:t>
              </a:r>
            </a:p>
          </p:txBody>
        </p:sp>
        <p:sp>
          <p:nvSpPr>
            <p:cNvPr id="406" name="Shape 406"/>
            <p:cNvSpPr/>
            <p:nvPr/>
          </p:nvSpPr>
          <p:spPr>
            <a:xfrm rot="10800000" flipH="1">
              <a:off x="5492971" y="2927816"/>
              <a:ext cx="269" cy="24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0160" dir="5400000">
                <a:srgbClr val="000000">
                  <a:alpha val="37647"/>
                </a:srgbClr>
              </a:outerShdw>
            </a:effectLst>
          </p:spPr>
        </p:sp>
        <p:sp>
          <p:nvSpPr>
            <p:cNvPr id="407" name="Shape 407"/>
            <p:cNvSpPr/>
            <p:nvPr/>
          </p:nvSpPr>
          <p:spPr>
            <a:xfrm>
              <a:off x="5842079" y="2330576"/>
              <a:ext cx="939060" cy="592920"/>
            </a:xfrm>
            <a:prstGeom prst="rect">
              <a:avLst/>
            </a:prstGeom>
            <a:noFill/>
            <a:ln>
              <a:noFill/>
            </a:ln>
          </p:spPr>
          <p:txBody>
            <a:bodyPr lIns="67500" tIns="33750" rIns="67500" bIns="3375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Episode </a:t>
              </a:r>
              <a:r>
                <a:rPr lang="en" sz="1600" b="1">
                  <a:solidFill>
                    <a:srgbClr val="2DA07E"/>
                  </a:solidFill>
                  <a:latin typeface="Calibri"/>
                  <a:ea typeface="Calibri"/>
                  <a:cs typeface="Calibri"/>
                  <a:sym typeface="Calibri"/>
                </a:rPr>
                <a:t>III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</a:p>
            <a:p>
              <a:pPr algn="ctr">
                <a:buSzPct val="25000"/>
              </a:pPr>
              <a:r>
                <a:rPr lang="en" sz="1200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Revenge of</a:t>
              </a:r>
            </a:p>
            <a:p>
              <a:pPr algn="ctr">
                <a:buSzPct val="25000"/>
              </a:pPr>
              <a:r>
                <a:rPr lang="en" sz="1200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the Sith</a:t>
              </a:r>
            </a:p>
          </p:txBody>
        </p:sp>
        <p:sp>
          <p:nvSpPr>
            <p:cNvPr id="408" name="Shape 408"/>
            <p:cNvSpPr/>
            <p:nvPr/>
          </p:nvSpPr>
          <p:spPr>
            <a:xfrm rot="10800000" flipH="1">
              <a:off x="6300001" y="2930786"/>
              <a:ext cx="269" cy="24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0160" dir="5400000">
                <a:srgbClr val="000000">
                  <a:alpha val="37647"/>
                </a:srgbClr>
              </a:outerShdw>
            </a:effectLst>
          </p:spPr>
        </p:sp>
        <p:sp>
          <p:nvSpPr>
            <p:cNvPr id="409" name="Shape 409"/>
            <p:cNvSpPr/>
            <p:nvPr/>
          </p:nvSpPr>
          <p:spPr>
            <a:xfrm>
              <a:off x="6711479" y="2338676"/>
              <a:ext cx="1007640" cy="592920"/>
            </a:xfrm>
            <a:prstGeom prst="rect">
              <a:avLst/>
            </a:prstGeom>
            <a:noFill/>
            <a:ln>
              <a:noFill/>
            </a:ln>
          </p:spPr>
          <p:txBody>
            <a:bodyPr lIns="67500" tIns="33750" rIns="67500" bIns="3375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Episode </a:t>
              </a:r>
              <a:r>
                <a:rPr lang="en" sz="1600" b="1">
                  <a:solidFill>
                    <a:srgbClr val="2DA07E"/>
                  </a:solidFill>
                  <a:latin typeface="Calibri"/>
                  <a:ea typeface="Calibri"/>
                  <a:cs typeface="Calibri"/>
                  <a:sym typeface="Calibri"/>
                </a:rPr>
                <a:t>VII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</a:p>
            <a:p>
              <a:pPr algn="ctr">
                <a:buSzPct val="25000"/>
              </a:pPr>
              <a:r>
                <a:rPr lang="en" sz="1200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The Force </a:t>
              </a:r>
            </a:p>
            <a:p>
              <a:pPr algn="ctr">
                <a:buSzPct val="25000"/>
              </a:pPr>
              <a:r>
                <a:rPr lang="en" sz="1200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Awakens</a:t>
              </a:r>
            </a:p>
          </p:txBody>
        </p:sp>
        <p:sp>
          <p:nvSpPr>
            <p:cNvPr id="410" name="Shape 410"/>
            <p:cNvSpPr/>
            <p:nvPr/>
          </p:nvSpPr>
          <p:spPr>
            <a:xfrm rot="10800000" flipH="1">
              <a:off x="7215571" y="2921876"/>
              <a:ext cx="269" cy="24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0160" dir="5400000">
                <a:srgbClr val="000000">
                  <a:alpha val="37647"/>
                </a:srgbClr>
              </a:outerShdw>
            </a:effectLst>
          </p:spPr>
        </p:sp>
        <p:sp>
          <p:nvSpPr>
            <p:cNvPr id="411" name="Shape 411"/>
            <p:cNvSpPr/>
            <p:nvPr/>
          </p:nvSpPr>
          <p:spPr>
            <a:xfrm rot="-5400000">
              <a:off x="4538251" y="-980974"/>
              <a:ext cx="293219" cy="619272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26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0160" dir="5400000">
                <a:srgbClr val="000000">
                  <a:alpha val="37647"/>
                </a:srgbClr>
              </a:outerShdw>
            </a:effectLst>
          </p:spPr>
          <p:txBody>
            <a:bodyPr lIns="68569" tIns="68569" rIns="68569" bIns="68569" anchor="ctr" anchorCtr="0">
              <a:noAutofit/>
            </a:bodyPr>
            <a:lstStyle/>
            <a:p>
              <a:endParaRPr sz="1600"/>
            </a:p>
          </p:txBody>
        </p:sp>
        <p:sp>
          <p:nvSpPr>
            <p:cNvPr id="412" name="Shape 412"/>
            <p:cNvSpPr/>
            <p:nvPr/>
          </p:nvSpPr>
          <p:spPr>
            <a:xfrm rot="-5400000" flipH="1">
              <a:off x="4538791" y="620126"/>
              <a:ext cx="293219" cy="619272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26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0160" dir="5400000">
                <a:srgbClr val="000000">
                  <a:alpha val="37647"/>
                </a:srgbClr>
              </a:outerShdw>
            </a:effectLst>
          </p:spPr>
          <p:txBody>
            <a:bodyPr lIns="68569" tIns="68569" rIns="68569" bIns="68569" anchor="ctr" anchorCtr="0">
              <a:noAutofit/>
            </a:bodyPr>
            <a:lstStyle/>
            <a:p>
              <a:endParaRPr sz="160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510361" y="1690676"/>
              <a:ext cx="2340359" cy="273240"/>
            </a:xfrm>
            <a:prstGeom prst="rect">
              <a:avLst/>
            </a:prstGeom>
            <a:noFill/>
            <a:ln>
              <a:noFill/>
            </a:ln>
          </p:spPr>
          <p:txBody>
            <a:bodyPr lIns="67500" tIns="33750" rIns="67500" bIns="3375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6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This is called </a:t>
              </a:r>
              <a:r>
                <a:rPr lang="en" sz="1600" b="1" dirty="0">
                  <a:solidFill>
                    <a:srgbClr val="2DA07E"/>
                  </a:solidFill>
                  <a:latin typeface="Calibri"/>
                  <a:ea typeface="Calibri"/>
                  <a:cs typeface="Calibri"/>
                  <a:sym typeface="Calibri"/>
                </a:rPr>
                <a:t>event time</a:t>
              </a:r>
            </a:p>
          </p:txBody>
        </p:sp>
        <p:sp>
          <p:nvSpPr>
            <p:cNvPr id="414" name="Shape 414"/>
            <p:cNvSpPr/>
            <p:nvPr/>
          </p:nvSpPr>
          <p:spPr>
            <a:xfrm>
              <a:off x="3347819" y="3869846"/>
              <a:ext cx="2665170" cy="273240"/>
            </a:xfrm>
            <a:prstGeom prst="rect">
              <a:avLst/>
            </a:prstGeom>
            <a:noFill/>
            <a:ln>
              <a:noFill/>
            </a:ln>
          </p:spPr>
          <p:txBody>
            <a:bodyPr lIns="67500" tIns="33750" rIns="67500" bIns="33750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This is called </a:t>
              </a:r>
              <a:r>
                <a:rPr lang="en" sz="1600" i="1">
                  <a:solidFill>
                    <a:srgbClr val="FDB212"/>
                  </a:solidFill>
                  <a:latin typeface="Calibri"/>
                  <a:ea typeface="Calibri"/>
                  <a:cs typeface="Calibri"/>
                  <a:sym typeface="Calibri"/>
                </a:rPr>
                <a:t>processing time</a:t>
              </a:r>
            </a:p>
          </p:txBody>
        </p:sp>
        <p:pic>
          <p:nvPicPr>
            <p:cNvPr id="415" name="Shape 4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09559" y="1387736"/>
              <a:ext cx="1003590" cy="60561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42598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Watermarks in Parallel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28354" y="1030297"/>
            <a:ext cx="7453646" cy="3586466"/>
            <a:chOff x="1233154" y="1180798"/>
            <a:chExt cx="6565503" cy="3302866"/>
          </a:xfrm>
        </p:grpSpPr>
        <p:grpSp>
          <p:nvGrpSpPr>
            <p:cNvPr id="102" name="Gruppieren 101"/>
            <p:cNvGrpSpPr/>
            <p:nvPr/>
          </p:nvGrpSpPr>
          <p:grpSpPr>
            <a:xfrm>
              <a:off x="2750966" y="1180798"/>
              <a:ext cx="5047691" cy="3302866"/>
              <a:chOff x="1293395" y="1272149"/>
              <a:chExt cx="4740111" cy="2930781"/>
            </a:xfrm>
          </p:grpSpPr>
          <p:sp>
            <p:nvSpPr>
              <p:cNvPr id="53" name="Ellipse 52"/>
              <p:cNvSpPr/>
              <p:nvPr/>
            </p:nvSpPr>
            <p:spPr>
              <a:xfrm>
                <a:off x="1299974" y="1727278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Source</a:t>
                </a:r>
                <a:b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(1)</a:t>
                </a:r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1293395" y="3080831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Source</a:t>
                </a:r>
                <a:b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(2)</a:t>
                </a:r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2703095" y="1727278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map</a:t>
                </a:r>
                <a:b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(1)</a:t>
                </a: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2703095" y="3080831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map</a:t>
                </a:r>
                <a:b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(2)</a:t>
                </a: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4808120" y="1727278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window</a:t>
                </a:r>
                <a:b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(1)</a:t>
                </a: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4808120" y="3080831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window</a:t>
                </a:r>
                <a:b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(2)</a:t>
                </a:r>
              </a:p>
            </p:txBody>
          </p:sp>
          <p:sp>
            <p:nvSpPr>
              <p:cNvPr id="61" name="Pfeil nach rechts 60"/>
              <p:cNvSpPr/>
              <p:nvPr/>
            </p:nvSpPr>
            <p:spPr>
              <a:xfrm>
                <a:off x="1879087" y="1888200"/>
                <a:ext cx="738188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2" name="Pfeil nach rechts 61"/>
              <p:cNvSpPr/>
              <p:nvPr/>
            </p:nvSpPr>
            <p:spPr>
              <a:xfrm>
                <a:off x="3264066" y="1888200"/>
                <a:ext cx="1479384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3" name="Pfeil nach rechts 62"/>
              <p:cNvSpPr/>
              <p:nvPr/>
            </p:nvSpPr>
            <p:spPr>
              <a:xfrm>
                <a:off x="1879087" y="3230223"/>
                <a:ext cx="738188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4" name="Pfeil nach rechts 63"/>
              <p:cNvSpPr/>
              <p:nvPr/>
            </p:nvSpPr>
            <p:spPr>
              <a:xfrm>
                <a:off x="3264066" y="3230223"/>
                <a:ext cx="1479384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5" name="Pfeil nach rechts 64"/>
              <p:cNvSpPr/>
              <p:nvPr/>
            </p:nvSpPr>
            <p:spPr>
              <a:xfrm rot="2073937">
                <a:off x="3121101" y="2547946"/>
                <a:ext cx="1774662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6" name="Pfeil nach rechts 65"/>
              <p:cNvSpPr/>
              <p:nvPr/>
            </p:nvSpPr>
            <p:spPr>
              <a:xfrm rot="19526063" flipV="1">
                <a:off x="3131278" y="2570479"/>
                <a:ext cx="1774662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7" name="Abgerundetes Rechteck 66"/>
              <p:cNvSpPr/>
              <p:nvPr/>
            </p:nvSpPr>
            <p:spPr>
              <a:xfrm>
                <a:off x="3075322" y="16728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29</a:t>
                </a:r>
              </a:p>
            </p:txBody>
          </p:sp>
          <p:sp>
            <p:nvSpPr>
              <p:cNvPr id="68" name="Abgerundetes Rechteck 67"/>
              <p:cNvSpPr/>
              <p:nvPr/>
            </p:nvSpPr>
            <p:spPr>
              <a:xfrm>
                <a:off x="4557713" y="1763874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29</a:t>
                </a:r>
              </a:p>
            </p:txBody>
          </p:sp>
          <p:sp>
            <p:nvSpPr>
              <p:cNvPr id="69" name="Abgerundetes Rechteck 68"/>
              <p:cNvSpPr/>
              <p:nvPr/>
            </p:nvSpPr>
            <p:spPr>
              <a:xfrm>
                <a:off x="3076340" y="30444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17</a:t>
                </a:r>
              </a:p>
            </p:txBody>
          </p:sp>
          <p:sp>
            <p:nvSpPr>
              <p:cNvPr id="70" name="Abgerundetes Rechteck 69"/>
              <p:cNvSpPr/>
              <p:nvPr/>
            </p:nvSpPr>
            <p:spPr>
              <a:xfrm>
                <a:off x="4622382" y="2167809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71" name="Abgerundetes Rechteck 70"/>
              <p:cNvSpPr/>
              <p:nvPr/>
            </p:nvSpPr>
            <p:spPr>
              <a:xfrm>
                <a:off x="4622382" y="3367424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72" name="Abgerundetes Rechteck 71"/>
              <p:cNvSpPr/>
              <p:nvPr/>
            </p:nvSpPr>
            <p:spPr>
              <a:xfrm>
                <a:off x="4706051" y="2891631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29</a:t>
                </a:r>
              </a:p>
            </p:txBody>
          </p:sp>
          <p:sp>
            <p:nvSpPr>
              <p:cNvPr id="73" name="Abgerundetes Rechteck 72"/>
              <p:cNvSpPr/>
              <p:nvPr/>
            </p:nvSpPr>
            <p:spPr>
              <a:xfrm>
                <a:off x="5180470" y="30444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74" name="Abgerundetes Rechteck 73"/>
              <p:cNvSpPr/>
              <p:nvPr/>
            </p:nvSpPr>
            <p:spPr>
              <a:xfrm>
                <a:off x="5180594" y="16728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cxnSp>
            <p:nvCxnSpPr>
              <p:cNvPr id="75" name="Gerader Verbinder 74"/>
              <p:cNvCxnSpPr/>
              <p:nvPr/>
            </p:nvCxnSpPr>
            <p:spPr>
              <a:xfrm>
                <a:off x="2371455" y="1836315"/>
                <a:ext cx="0" cy="28873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sp>
            <p:nvSpPr>
              <p:cNvPr id="76" name="Textfeld 75"/>
              <p:cNvSpPr txBox="1"/>
              <p:nvPr/>
            </p:nvSpPr>
            <p:spPr>
              <a:xfrm>
                <a:off x="2156042" y="2082184"/>
                <a:ext cx="430824" cy="174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85800"/>
                <a:r>
                  <a:rPr lang="en-US" sz="675" i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W(33)</a:t>
                </a:r>
              </a:p>
            </p:txBody>
          </p:sp>
          <p:cxnSp>
            <p:nvCxnSpPr>
              <p:cNvPr id="77" name="Gerader Verbinder 76"/>
              <p:cNvCxnSpPr/>
              <p:nvPr/>
            </p:nvCxnSpPr>
            <p:spPr>
              <a:xfrm>
                <a:off x="3600019" y="2783403"/>
                <a:ext cx="144881" cy="19852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78" name="Gerader Verbinder 77"/>
              <p:cNvCxnSpPr/>
              <p:nvPr/>
            </p:nvCxnSpPr>
            <p:spPr>
              <a:xfrm>
                <a:off x="3798469" y="3171560"/>
                <a:ext cx="0" cy="28873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sp>
            <p:nvSpPr>
              <p:cNvPr id="79" name="Textfeld 78"/>
              <p:cNvSpPr txBox="1"/>
              <p:nvPr/>
            </p:nvSpPr>
            <p:spPr>
              <a:xfrm>
                <a:off x="3330992" y="2611954"/>
                <a:ext cx="467477" cy="174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en-US" sz="675" i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W(17)</a:t>
                </a:r>
              </a:p>
            </p:txBody>
          </p:sp>
          <p:sp>
            <p:nvSpPr>
              <p:cNvPr id="80" name="Textfeld 79"/>
              <p:cNvSpPr txBox="1"/>
              <p:nvPr/>
            </p:nvSpPr>
            <p:spPr>
              <a:xfrm>
                <a:off x="3560780" y="3436009"/>
                <a:ext cx="467477" cy="174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en-US" sz="675" i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W(17)</a:t>
                </a:r>
              </a:p>
            </p:txBody>
          </p:sp>
          <p:sp>
            <p:nvSpPr>
              <p:cNvPr id="81" name="Abgerundetes Rechteck 80"/>
              <p:cNvSpPr/>
              <p:nvPr/>
            </p:nvSpPr>
            <p:spPr>
              <a:xfrm>
                <a:off x="4216498" y="187341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A|30</a:t>
                </a:r>
              </a:p>
            </p:txBody>
          </p:sp>
          <p:sp>
            <p:nvSpPr>
              <p:cNvPr id="82" name="Pfeil nach rechts 81"/>
              <p:cNvSpPr/>
              <p:nvPr/>
            </p:nvSpPr>
            <p:spPr>
              <a:xfrm>
                <a:off x="5353401" y="1888200"/>
                <a:ext cx="278630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3" name="Pfeil nach rechts 82"/>
              <p:cNvSpPr/>
              <p:nvPr/>
            </p:nvSpPr>
            <p:spPr>
              <a:xfrm>
                <a:off x="5353401" y="3230223"/>
                <a:ext cx="278630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4" name="Abgerundetes Rechteck 83"/>
              <p:cNvSpPr/>
              <p:nvPr/>
            </p:nvSpPr>
            <p:spPr>
              <a:xfrm>
                <a:off x="3656359" y="187341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B|31</a:t>
                </a:r>
              </a:p>
            </p:txBody>
          </p:sp>
          <p:sp>
            <p:nvSpPr>
              <p:cNvPr id="85" name="Abgerundetes Rechteck 84"/>
              <p:cNvSpPr/>
              <p:nvPr/>
            </p:nvSpPr>
            <p:spPr>
              <a:xfrm>
                <a:off x="3393783" y="2196514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C|30</a:t>
                </a:r>
              </a:p>
            </p:txBody>
          </p:sp>
          <p:sp>
            <p:nvSpPr>
              <p:cNvPr id="86" name="Abgerundetes Rechteck 85"/>
              <p:cNvSpPr/>
              <p:nvPr/>
            </p:nvSpPr>
            <p:spPr>
              <a:xfrm>
                <a:off x="4089483" y="242414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D|15</a:t>
                </a:r>
              </a:p>
            </p:txBody>
          </p:sp>
          <p:sp>
            <p:nvSpPr>
              <p:cNvPr id="87" name="Abgerundetes Rechteck 86"/>
              <p:cNvSpPr/>
              <p:nvPr/>
            </p:nvSpPr>
            <p:spPr>
              <a:xfrm>
                <a:off x="4389893" y="287742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E|30</a:t>
                </a:r>
              </a:p>
            </p:txBody>
          </p:sp>
          <p:sp>
            <p:nvSpPr>
              <p:cNvPr id="88" name="Abgerundetes Rechteck 87"/>
              <p:cNvSpPr/>
              <p:nvPr/>
            </p:nvSpPr>
            <p:spPr>
              <a:xfrm>
                <a:off x="3979137" y="323726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F|15</a:t>
                </a:r>
              </a:p>
            </p:txBody>
          </p:sp>
          <p:sp>
            <p:nvSpPr>
              <p:cNvPr id="89" name="Abgerundetes Rechteck 88"/>
              <p:cNvSpPr/>
              <p:nvPr/>
            </p:nvSpPr>
            <p:spPr>
              <a:xfrm>
                <a:off x="3309581" y="323726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G|18</a:t>
                </a:r>
              </a:p>
            </p:txBody>
          </p:sp>
          <p:sp>
            <p:nvSpPr>
              <p:cNvPr id="90" name="Abgerundetes Rechteck 89"/>
              <p:cNvSpPr/>
              <p:nvPr/>
            </p:nvSpPr>
            <p:spPr>
              <a:xfrm>
                <a:off x="2073341" y="323726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H|20</a:t>
                </a:r>
              </a:p>
            </p:txBody>
          </p:sp>
          <p:sp>
            <p:nvSpPr>
              <p:cNvPr id="91" name="Abgerundetes Rechteck 90"/>
              <p:cNvSpPr/>
              <p:nvPr/>
            </p:nvSpPr>
            <p:spPr>
              <a:xfrm>
                <a:off x="1928142" y="187341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K|35</a:t>
                </a:r>
              </a:p>
            </p:txBody>
          </p:sp>
          <p:sp>
            <p:nvSpPr>
              <p:cNvPr id="92" name="Textfeld 91"/>
              <p:cNvSpPr txBox="1"/>
              <p:nvPr/>
            </p:nvSpPr>
            <p:spPr>
              <a:xfrm>
                <a:off x="1950473" y="1378285"/>
                <a:ext cx="704793" cy="189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85800"/>
                <a:r>
                  <a:rPr lang="en-US" sz="788" i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Watermark</a:t>
                </a:r>
                <a:endParaRPr lang="en-US" sz="900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93" name="Gerade Verbindung mit Pfeil 92"/>
              <p:cNvCxnSpPr>
                <a:stCxn id="92" idx="2"/>
              </p:cNvCxnSpPr>
              <p:nvPr/>
            </p:nvCxnSpPr>
            <p:spPr>
              <a:xfrm>
                <a:off x="2302869" y="1567810"/>
                <a:ext cx="68586" cy="24214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  <p:sp>
            <p:nvSpPr>
              <p:cNvPr id="94" name="Textfeld 93"/>
              <p:cNvSpPr txBox="1"/>
              <p:nvPr/>
            </p:nvSpPr>
            <p:spPr>
              <a:xfrm>
                <a:off x="5137537" y="3905816"/>
                <a:ext cx="895969" cy="297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ctr">
                  <a:defRPr sz="9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</a:lstStyle>
              <a:p>
                <a:pPr defTabSz="685800">
                  <a:defRPr/>
                </a:pPr>
                <a:r>
                  <a:rPr lang="en-US" sz="788" kern="0" dirty="0">
                    <a:solidFill>
                      <a:prstClr val="black"/>
                    </a:solidFill>
                  </a:rPr>
                  <a:t>Event Time</a:t>
                </a:r>
              </a:p>
              <a:p>
                <a:pPr defTabSz="685800">
                  <a:defRPr/>
                </a:pPr>
                <a:r>
                  <a:rPr lang="en-US" sz="788" kern="0" dirty="0">
                    <a:solidFill>
                      <a:prstClr val="black"/>
                    </a:solidFill>
                  </a:rPr>
                  <a:t>at the operator</a:t>
                </a:r>
              </a:p>
            </p:txBody>
          </p:sp>
          <p:sp>
            <p:nvSpPr>
              <p:cNvPr id="95" name="Textfeld 94"/>
              <p:cNvSpPr txBox="1"/>
              <p:nvPr/>
            </p:nvSpPr>
            <p:spPr>
              <a:xfrm>
                <a:off x="3550721" y="1272149"/>
                <a:ext cx="856831" cy="291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ctr">
                  <a:defRPr sz="9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</a:lstStyle>
              <a:p>
                <a:pPr defTabSz="685800">
                  <a:defRPr/>
                </a:pPr>
                <a:r>
                  <a:rPr lang="en-US" sz="788" kern="0" dirty="0">
                    <a:solidFill>
                      <a:prstClr val="black"/>
                    </a:solidFill>
                  </a:rPr>
                  <a:t>Event</a:t>
                </a:r>
              </a:p>
              <a:p>
                <a:pPr defTabSz="685800">
                  <a:defRPr/>
                </a:pPr>
                <a:r>
                  <a:rPr lang="en-US" sz="750" i="0" kern="0" dirty="0">
                    <a:solidFill>
                      <a:prstClr val="black"/>
                    </a:solidFill>
                  </a:rPr>
                  <a:t>[</a:t>
                </a:r>
                <a:r>
                  <a:rPr lang="en-US" sz="750" i="0" kern="0" dirty="0" err="1">
                    <a:solidFill>
                      <a:prstClr val="black"/>
                    </a:solidFill>
                  </a:rPr>
                  <a:t>id|timestamp</a:t>
                </a:r>
                <a:r>
                  <a:rPr lang="en-US" sz="750" i="0" kern="0" dirty="0">
                    <a:solidFill>
                      <a:prstClr val="black"/>
                    </a:solidFill>
                  </a:rPr>
                  <a:t>]</a:t>
                </a:r>
              </a:p>
            </p:txBody>
          </p:sp>
          <p:cxnSp>
            <p:nvCxnSpPr>
              <p:cNvPr id="96" name="Gerade Verbindung mit Pfeil 95"/>
              <p:cNvCxnSpPr/>
              <p:nvPr/>
            </p:nvCxnSpPr>
            <p:spPr>
              <a:xfrm flipH="1">
                <a:off x="3798469" y="1641481"/>
                <a:ext cx="20583" cy="20464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  <p:cxnSp>
            <p:nvCxnSpPr>
              <p:cNvPr id="97" name="Gerade Verbindung mit Pfeil 96"/>
              <p:cNvCxnSpPr>
                <a:stCxn id="94" idx="0"/>
              </p:cNvCxnSpPr>
              <p:nvPr/>
            </p:nvCxnSpPr>
            <p:spPr>
              <a:xfrm flipH="1" flipV="1">
                <a:off x="5345530" y="3228405"/>
                <a:ext cx="239992" cy="677411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  <p:sp>
            <p:nvSpPr>
              <p:cNvPr id="98" name="Freihandform 97"/>
              <p:cNvSpPr/>
              <p:nvPr/>
            </p:nvSpPr>
            <p:spPr>
              <a:xfrm>
                <a:off x="3205163" y="3224213"/>
                <a:ext cx="1928812" cy="881062"/>
              </a:xfrm>
              <a:custGeom>
                <a:avLst/>
                <a:gdLst>
                  <a:gd name="connsiteX0" fmla="*/ 1928812 w 1928812"/>
                  <a:gd name="connsiteY0" fmla="*/ 881062 h 881062"/>
                  <a:gd name="connsiteX1" fmla="*/ 100012 w 1928812"/>
                  <a:gd name="connsiteY1" fmla="*/ 376237 h 881062"/>
                  <a:gd name="connsiteX2" fmla="*/ 0 w 1928812"/>
                  <a:gd name="connsiteY2" fmla="*/ 0 h 881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28812" h="881062">
                    <a:moveTo>
                      <a:pt x="1928812" y="881062"/>
                    </a:moveTo>
                    <a:lnTo>
                      <a:pt x="100012" y="376237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sm" len="sm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9" name="Textfeld 98"/>
              <p:cNvSpPr txBox="1"/>
              <p:nvPr/>
            </p:nvSpPr>
            <p:spPr>
              <a:xfrm>
                <a:off x="4945198" y="2431448"/>
                <a:ext cx="960698" cy="297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ctr">
                  <a:defRPr sz="900" i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</a:lstStyle>
              <a:p>
                <a:pPr defTabSz="685800">
                  <a:defRPr/>
                </a:pPr>
                <a:r>
                  <a:rPr lang="en-US" sz="788" kern="0" dirty="0">
                    <a:solidFill>
                      <a:prstClr val="black"/>
                    </a:solidFill>
                  </a:rPr>
                  <a:t>Event Time</a:t>
                </a:r>
              </a:p>
              <a:p>
                <a:pPr defTabSz="685800">
                  <a:defRPr/>
                </a:pPr>
                <a:r>
                  <a:rPr lang="en-US" sz="788" kern="0" dirty="0">
                    <a:solidFill>
                      <a:prstClr val="black"/>
                    </a:solidFill>
                  </a:rPr>
                  <a:t>at input streams</a:t>
                </a:r>
              </a:p>
            </p:txBody>
          </p:sp>
          <p:cxnSp>
            <p:nvCxnSpPr>
              <p:cNvPr id="100" name="Gerade Verbindung mit Pfeil 99"/>
              <p:cNvCxnSpPr/>
              <p:nvPr/>
            </p:nvCxnSpPr>
            <p:spPr>
              <a:xfrm flipH="1">
                <a:off x="4795418" y="2794077"/>
                <a:ext cx="426181" cy="568921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  <p:cxnSp>
            <p:nvCxnSpPr>
              <p:cNvPr id="101" name="Gerade Verbindung mit Pfeil 100"/>
              <p:cNvCxnSpPr/>
              <p:nvPr/>
            </p:nvCxnSpPr>
            <p:spPr>
              <a:xfrm flipH="1">
                <a:off x="4883017" y="2749140"/>
                <a:ext cx="305857" cy="174523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</p:grpSp>
        <p:sp>
          <p:nvSpPr>
            <p:cNvPr id="103" name="Can 36"/>
            <p:cNvSpPr/>
            <p:nvPr/>
          </p:nvSpPr>
          <p:spPr>
            <a:xfrm rot="5400000">
              <a:off x="1792994" y="1494986"/>
              <a:ext cx="295902" cy="1027652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68577" tIns="34289" rIns="68577" bIns="34289"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04" name="Can 36"/>
            <p:cNvSpPr/>
            <p:nvPr/>
          </p:nvSpPr>
          <p:spPr>
            <a:xfrm rot="5400000">
              <a:off x="1792994" y="3183733"/>
              <a:ext cx="295902" cy="1027652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68577" tIns="34289" rIns="68577" bIns="34289"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2965238" y="2550838"/>
              <a:ext cx="111316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Watermark</a:t>
              </a:r>
              <a:br>
                <a:rPr lang="en-US" sz="1350" dirty="0"/>
              </a:br>
              <a:r>
                <a:rPr lang="en-US" sz="1350" dirty="0"/>
                <a:t>Generation</a:t>
              </a:r>
            </a:p>
          </p:txBody>
        </p:sp>
        <p:sp>
          <p:nvSpPr>
            <p:cNvPr id="105" name="Pfeil nach rechts 104"/>
            <p:cNvSpPr/>
            <p:nvPr/>
          </p:nvSpPr>
          <p:spPr>
            <a:xfrm>
              <a:off x="2440955" y="1860860"/>
              <a:ext cx="294482" cy="311647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06" name="Pfeil nach rechts 105"/>
            <p:cNvSpPr/>
            <p:nvPr/>
          </p:nvSpPr>
          <p:spPr>
            <a:xfrm>
              <a:off x="2440955" y="3532341"/>
              <a:ext cx="294482" cy="311647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08" name="Abgerundetes Rechteck 107"/>
            <p:cNvSpPr/>
            <p:nvPr/>
          </p:nvSpPr>
          <p:spPr>
            <a:xfrm>
              <a:off x="2051097" y="1923851"/>
              <a:ext cx="235013" cy="19321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algn="ctr" defTabSz="685800">
                <a:defRPr/>
              </a:pPr>
              <a:r>
                <a:rPr lang="en-US" sz="6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M|39</a:t>
              </a:r>
            </a:p>
          </p:txBody>
        </p:sp>
        <p:sp>
          <p:nvSpPr>
            <p:cNvPr id="109" name="Abgerundetes Rechteck 108"/>
            <p:cNvSpPr/>
            <p:nvPr/>
          </p:nvSpPr>
          <p:spPr>
            <a:xfrm>
              <a:off x="1793820" y="1923851"/>
              <a:ext cx="235013" cy="19321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algn="ctr" defTabSz="685800">
                <a:defRPr/>
              </a:pPr>
              <a:r>
                <a:rPr lang="en-US" sz="6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N|39</a:t>
              </a:r>
            </a:p>
          </p:txBody>
        </p:sp>
        <p:sp>
          <p:nvSpPr>
            <p:cNvPr id="110" name="Abgerundetes Rechteck 109"/>
            <p:cNvSpPr/>
            <p:nvPr/>
          </p:nvSpPr>
          <p:spPr>
            <a:xfrm>
              <a:off x="1536543" y="1923851"/>
              <a:ext cx="235013" cy="19321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algn="ctr" defTabSz="685800">
                <a:defRPr/>
              </a:pPr>
              <a:r>
                <a:rPr lang="en-US" sz="6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Q|44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2051097" y="3607920"/>
              <a:ext cx="235013" cy="19321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algn="ctr" defTabSz="685800">
                <a:defRPr/>
              </a:pPr>
              <a:r>
                <a:rPr lang="en-US" sz="6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L|22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1793820" y="3607920"/>
              <a:ext cx="235013" cy="19321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algn="ctr" defTabSz="685800">
                <a:defRPr/>
              </a:pPr>
              <a:r>
                <a:rPr lang="en-US" sz="6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O|23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1536543" y="3607920"/>
              <a:ext cx="235013" cy="19321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algn="ctr" defTabSz="685800">
                <a:defRPr/>
              </a:pPr>
              <a:r>
                <a:rPr lang="en-US" sz="6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R|37</a:t>
              </a:r>
            </a:p>
          </p:txBody>
        </p:sp>
        <p:cxnSp>
          <p:nvCxnSpPr>
            <p:cNvPr id="114" name="Gerade Verbindung mit Pfeil 113"/>
            <p:cNvCxnSpPr/>
            <p:nvPr/>
          </p:nvCxnSpPr>
          <p:spPr>
            <a:xfrm>
              <a:off x="3329153" y="3005886"/>
              <a:ext cx="1631" cy="30833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cxnSp>
          <p:nvCxnSpPr>
            <p:cNvPr id="115" name="Gerade Verbindung mit Pfeil 114"/>
            <p:cNvCxnSpPr/>
            <p:nvPr/>
          </p:nvCxnSpPr>
          <p:spPr>
            <a:xfrm flipH="1" flipV="1">
              <a:off x="3333225" y="2249632"/>
              <a:ext cx="1" cy="301206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pic>
          <p:nvPicPr>
            <p:cNvPr id="116" name="Picture 2" descr="http://hortonworks.com/wp-content/uploads/2014/08/kafka-logo-wide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154" y="2608495"/>
              <a:ext cx="827780" cy="550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0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Per-Kafka-Partition </a:t>
            </a:r>
            <a:r>
              <a:rPr lang="en-US" dirty="0"/>
              <a:t>Watermarks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82517" y="1527242"/>
            <a:ext cx="7108538" cy="2464655"/>
            <a:chOff x="487986" y="1896619"/>
            <a:chExt cx="7669810" cy="3396719"/>
          </a:xfrm>
        </p:grpSpPr>
        <p:grpSp>
          <p:nvGrpSpPr>
            <p:cNvPr id="102" name="Gruppieren 101"/>
            <p:cNvGrpSpPr/>
            <p:nvPr/>
          </p:nvGrpSpPr>
          <p:grpSpPr>
            <a:xfrm>
              <a:off x="2511737" y="1923742"/>
              <a:ext cx="5646059" cy="3369596"/>
              <a:chOff x="1293395" y="1672886"/>
              <a:chExt cx="4338636" cy="1941990"/>
            </a:xfrm>
          </p:grpSpPr>
          <p:sp>
            <p:nvSpPr>
              <p:cNvPr id="53" name="Ellipse 52"/>
              <p:cNvSpPr/>
              <p:nvPr/>
            </p:nvSpPr>
            <p:spPr>
              <a:xfrm>
                <a:off x="1299974" y="1727278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Source</a:t>
                </a:r>
                <a:b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(1)</a:t>
                </a:r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1293395" y="3080831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Source</a:t>
                </a:r>
                <a:b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(2)</a:t>
                </a:r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2703095" y="1727278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map</a:t>
                </a:r>
                <a:b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(1)</a:t>
                </a: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2703095" y="3080831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map</a:t>
                </a:r>
                <a:b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(2)</a:t>
                </a: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4808120" y="1727278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window</a:t>
                </a:r>
                <a:b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(1)</a:t>
                </a: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4808120" y="3080831"/>
                <a:ext cx="493294" cy="49329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window</a:t>
                </a:r>
                <a:b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(2)</a:t>
                </a:r>
              </a:p>
            </p:txBody>
          </p:sp>
          <p:sp>
            <p:nvSpPr>
              <p:cNvPr id="59" name="Abgerundetes Rechteck 58"/>
              <p:cNvSpPr/>
              <p:nvPr/>
            </p:nvSpPr>
            <p:spPr>
              <a:xfrm>
                <a:off x="1618624" y="16728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33</a:t>
                </a:r>
              </a:p>
            </p:txBody>
          </p:sp>
          <p:sp>
            <p:nvSpPr>
              <p:cNvPr id="60" name="Abgerundetes Rechteck 59"/>
              <p:cNvSpPr/>
              <p:nvPr/>
            </p:nvSpPr>
            <p:spPr>
              <a:xfrm>
                <a:off x="1618624" y="30444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17</a:t>
                </a:r>
              </a:p>
            </p:txBody>
          </p:sp>
          <p:sp>
            <p:nvSpPr>
              <p:cNvPr id="61" name="Pfeil nach rechts 60"/>
              <p:cNvSpPr/>
              <p:nvPr/>
            </p:nvSpPr>
            <p:spPr>
              <a:xfrm>
                <a:off x="1879087" y="1888200"/>
                <a:ext cx="738188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2" name="Pfeil nach rechts 61"/>
              <p:cNvSpPr/>
              <p:nvPr/>
            </p:nvSpPr>
            <p:spPr>
              <a:xfrm>
                <a:off x="3264066" y="1888200"/>
                <a:ext cx="1479384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3" name="Pfeil nach rechts 62"/>
              <p:cNvSpPr/>
              <p:nvPr/>
            </p:nvSpPr>
            <p:spPr>
              <a:xfrm>
                <a:off x="1879087" y="3230223"/>
                <a:ext cx="738188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4" name="Pfeil nach rechts 63"/>
              <p:cNvSpPr/>
              <p:nvPr/>
            </p:nvSpPr>
            <p:spPr>
              <a:xfrm>
                <a:off x="3264066" y="3230223"/>
                <a:ext cx="1479384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5" name="Pfeil nach rechts 64"/>
              <p:cNvSpPr/>
              <p:nvPr/>
            </p:nvSpPr>
            <p:spPr>
              <a:xfrm rot="2073937">
                <a:off x="3121101" y="2547946"/>
                <a:ext cx="1774662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6" name="Pfeil nach rechts 65"/>
              <p:cNvSpPr/>
              <p:nvPr/>
            </p:nvSpPr>
            <p:spPr>
              <a:xfrm rot="19526063" flipV="1">
                <a:off x="3131278" y="2570479"/>
                <a:ext cx="1774662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7" name="Abgerundetes Rechteck 66"/>
              <p:cNvSpPr/>
              <p:nvPr/>
            </p:nvSpPr>
            <p:spPr>
              <a:xfrm>
                <a:off x="3075322" y="16728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29</a:t>
                </a:r>
              </a:p>
            </p:txBody>
          </p:sp>
          <p:sp>
            <p:nvSpPr>
              <p:cNvPr id="68" name="Abgerundetes Rechteck 67"/>
              <p:cNvSpPr/>
              <p:nvPr/>
            </p:nvSpPr>
            <p:spPr>
              <a:xfrm>
                <a:off x="4557713" y="1763874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29</a:t>
                </a:r>
              </a:p>
            </p:txBody>
          </p:sp>
          <p:sp>
            <p:nvSpPr>
              <p:cNvPr id="69" name="Abgerundetes Rechteck 68"/>
              <p:cNvSpPr/>
              <p:nvPr/>
            </p:nvSpPr>
            <p:spPr>
              <a:xfrm>
                <a:off x="3076340" y="30444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17</a:t>
                </a:r>
              </a:p>
            </p:txBody>
          </p:sp>
          <p:sp>
            <p:nvSpPr>
              <p:cNvPr id="70" name="Abgerundetes Rechteck 69"/>
              <p:cNvSpPr/>
              <p:nvPr/>
            </p:nvSpPr>
            <p:spPr>
              <a:xfrm>
                <a:off x="4622382" y="2167809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71" name="Abgerundetes Rechteck 70"/>
              <p:cNvSpPr/>
              <p:nvPr/>
            </p:nvSpPr>
            <p:spPr>
              <a:xfrm>
                <a:off x="4622382" y="3367424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72" name="Abgerundetes Rechteck 71"/>
              <p:cNvSpPr/>
              <p:nvPr/>
            </p:nvSpPr>
            <p:spPr>
              <a:xfrm>
                <a:off x="4706051" y="2891631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29</a:t>
                </a:r>
              </a:p>
            </p:txBody>
          </p:sp>
          <p:sp>
            <p:nvSpPr>
              <p:cNvPr id="73" name="Abgerundetes Rechteck 72"/>
              <p:cNvSpPr/>
              <p:nvPr/>
            </p:nvSpPr>
            <p:spPr>
              <a:xfrm>
                <a:off x="5180470" y="30444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sp>
            <p:nvSpPr>
              <p:cNvPr id="74" name="Abgerundetes Rechteck 73"/>
              <p:cNvSpPr/>
              <p:nvPr/>
            </p:nvSpPr>
            <p:spPr>
              <a:xfrm>
                <a:off x="5180594" y="1672886"/>
                <a:ext cx="185737" cy="185737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750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14</a:t>
                </a:r>
              </a:p>
            </p:txBody>
          </p:sp>
          <p:cxnSp>
            <p:nvCxnSpPr>
              <p:cNvPr id="75" name="Gerader Verbinder 74"/>
              <p:cNvCxnSpPr/>
              <p:nvPr/>
            </p:nvCxnSpPr>
            <p:spPr>
              <a:xfrm>
                <a:off x="2371455" y="1836315"/>
                <a:ext cx="0" cy="28873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sp>
            <p:nvSpPr>
              <p:cNvPr id="76" name="Textfeld 75"/>
              <p:cNvSpPr txBox="1"/>
              <p:nvPr/>
            </p:nvSpPr>
            <p:spPr>
              <a:xfrm>
                <a:off x="2151592" y="2082184"/>
                <a:ext cx="439728" cy="1788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85800"/>
                <a:r>
                  <a:rPr lang="en-US" sz="675" i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W(33)</a:t>
                </a:r>
              </a:p>
            </p:txBody>
          </p:sp>
          <p:cxnSp>
            <p:nvCxnSpPr>
              <p:cNvPr id="77" name="Gerader Verbinder 76"/>
              <p:cNvCxnSpPr/>
              <p:nvPr/>
            </p:nvCxnSpPr>
            <p:spPr>
              <a:xfrm>
                <a:off x="3600019" y="2783403"/>
                <a:ext cx="144881" cy="19852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78" name="Gerader Verbinder 77"/>
              <p:cNvCxnSpPr/>
              <p:nvPr/>
            </p:nvCxnSpPr>
            <p:spPr>
              <a:xfrm>
                <a:off x="3798469" y="3171560"/>
                <a:ext cx="0" cy="28873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sp>
            <p:nvSpPr>
              <p:cNvPr id="79" name="Textfeld 78"/>
              <p:cNvSpPr txBox="1"/>
              <p:nvPr/>
            </p:nvSpPr>
            <p:spPr>
              <a:xfrm>
                <a:off x="3330992" y="2611954"/>
                <a:ext cx="467477" cy="178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en-US" sz="675" i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W(17)</a:t>
                </a:r>
              </a:p>
            </p:txBody>
          </p:sp>
          <p:sp>
            <p:nvSpPr>
              <p:cNvPr id="80" name="Textfeld 79"/>
              <p:cNvSpPr txBox="1"/>
              <p:nvPr/>
            </p:nvSpPr>
            <p:spPr>
              <a:xfrm>
                <a:off x="3560780" y="3436009"/>
                <a:ext cx="467477" cy="178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en-US" sz="675" i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W(17)</a:t>
                </a:r>
              </a:p>
            </p:txBody>
          </p:sp>
          <p:sp>
            <p:nvSpPr>
              <p:cNvPr id="81" name="Abgerundetes Rechteck 80"/>
              <p:cNvSpPr/>
              <p:nvPr/>
            </p:nvSpPr>
            <p:spPr>
              <a:xfrm>
                <a:off x="4216498" y="187341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A|30</a:t>
                </a:r>
              </a:p>
            </p:txBody>
          </p:sp>
          <p:sp>
            <p:nvSpPr>
              <p:cNvPr id="82" name="Pfeil nach rechts 81"/>
              <p:cNvSpPr/>
              <p:nvPr/>
            </p:nvSpPr>
            <p:spPr>
              <a:xfrm>
                <a:off x="5353401" y="1888200"/>
                <a:ext cx="278630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3" name="Pfeil nach rechts 82"/>
              <p:cNvSpPr/>
              <p:nvPr/>
            </p:nvSpPr>
            <p:spPr>
              <a:xfrm>
                <a:off x="5353401" y="3230223"/>
                <a:ext cx="278630" cy="17145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4" name="Abgerundetes Rechteck 83"/>
              <p:cNvSpPr/>
              <p:nvPr/>
            </p:nvSpPr>
            <p:spPr>
              <a:xfrm>
                <a:off x="3656359" y="187341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B|73</a:t>
                </a:r>
              </a:p>
            </p:txBody>
          </p:sp>
          <p:sp>
            <p:nvSpPr>
              <p:cNvPr id="85" name="Abgerundetes Rechteck 84"/>
              <p:cNvSpPr/>
              <p:nvPr/>
            </p:nvSpPr>
            <p:spPr>
              <a:xfrm>
                <a:off x="3393783" y="2196514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C|33</a:t>
                </a:r>
              </a:p>
            </p:txBody>
          </p:sp>
          <p:sp>
            <p:nvSpPr>
              <p:cNvPr id="86" name="Abgerundetes Rechteck 85"/>
              <p:cNvSpPr/>
              <p:nvPr/>
            </p:nvSpPr>
            <p:spPr>
              <a:xfrm>
                <a:off x="4089483" y="242414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D|18</a:t>
                </a:r>
              </a:p>
            </p:txBody>
          </p:sp>
          <p:sp>
            <p:nvSpPr>
              <p:cNvPr id="87" name="Abgerundetes Rechteck 86"/>
              <p:cNvSpPr/>
              <p:nvPr/>
            </p:nvSpPr>
            <p:spPr>
              <a:xfrm>
                <a:off x="4389893" y="287742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E|31</a:t>
                </a:r>
              </a:p>
            </p:txBody>
          </p:sp>
          <p:sp>
            <p:nvSpPr>
              <p:cNvPr id="88" name="Abgerundetes Rechteck 87"/>
              <p:cNvSpPr/>
              <p:nvPr/>
            </p:nvSpPr>
            <p:spPr>
              <a:xfrm>
                <a:off x="3979137" y="323726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F|15</a:t>
                </a:r>
              </a:p>
            </p:txBody>
          </p:sp>
          <p:sp>
            <p:nvSpPr>
              <p:cNvPr id="89" name="Abgerundetes Rechteck 88"/>
              <p:cNvSpPr/>
              <p:nvPr/>
            </p:nvSpPr>
            <p:spPr>
              <a:xfrm>
                <a:off x="3309581" y="323726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G|91</a:t>
                </a:r>
              </a:p>
            </p:txBody>
          </p:sp>
          <p:sp>
            <p:nvSpPr>
              <p:cNvPr id="90" name="Abgerundetes Rechteck 89"/>
              <p:cNvSpPr/>
              <p:nvPr/>
            </p:nvSpPr>
            <p:spPr>
              <a:xfrm>
                <a:off x="2073341" y="3237269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H|94</a:t>
                </a:r>
              </a:p>
            </p:txBody>
          </p:sp>
          <p:sp>
            <p:nvSpPr>
              <p:cNvPr id="91" name="Abgerundetes Rechteck 90"/>
              <p:cNvSpPr/>
              <p:nvPr/>
            </p:nvSpPr>
            <p:spPr>
              <a:xfrm>
                <a:off x="1928142" y="1873412"/>
                <a:ext cx="220692" cy="171450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800">
                  <a:defRPr/>
                </a:pPr>
                <a:r>
                  <a:rPr lang="en-US" sz="600" i="1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K|77</a:t>
                </a:r>
              </a:p>
            </p:txBody>
          </p:sp>
        </p:grpSp>
        <p:sp>
          <p:nvSpPr>
            <p:cNvPr id="103" name="Can 36"/>
            <p:cNvSpPr/>
            <p:nvPr/>
          </p:nvSpPr>
          <p:spPr>
            <a:xfrm rot="5400000">
              <a:off x="1146734" y="2038274"/>
              <a:ext cx="455585" cy="1255839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77" tIns="34289" rIns="68577" bIns="34289" rtlCol="0" anchor="ctr"/>
            <a:lstStyle/>
            <a:p>
              <a:pPr algn="ctr"/>
              <a:endParaRPr lang="en-US" sz="1350"/>
            </a:p>
          </p:txBody>
        </p:sp>
        <p:sp>
          <p:nvSpPr>
            <p:cNvPr id="106" name="Can 36"/>
            <p:cNvSpPr/>
            <p:nvPr/>
          </p:nvSpPr>
          <p:spPr>
            <a:xfrm rot="5400000">
              <a:off x="1146734" y="4397198"/>
              <a:ext cx="455585" cy="1255839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77" tIns="34289" rIns="68577" bIns="34289" rtlCol="0" anchor="ctr"/>
            <a:lstStyle/>
            <a:p>
              <a:pPr algn="ctr"/>
              <a:endParaRPr lang="en-US" sz="1350"/>
            </a:p>
          </p:txBody>
        </p:sp>
        <p:sp>
          <p:nvSpPr>
            <p:cNvPr id="108" name="Pfeil nach rechts 107"/>
            <p:cNvSpPr/>
            <p:nvPr/>
          </p:nvSpPr>
          <p:spPr>
            <a:xfrm>
              <a:off x="2098388" y="2183240"/>
              <a:ext cx="359871" cy="479828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09" name="Pfeil nach rechts 108"/>
            <p:cNvSpPr/>
            <p:nvPr/>
          </p:nvSpPr>
          <p:spPr>
            <a:xfrm>
              <a:off x="2098388" y="4530043"/>
              <a:ext cx="359871" cy="479828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1580890" y="3268777"/>
              <a:ext cx="1220614" cy="80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Watermark</a:t>
              </a:r>
              <a:br>
                <a:rPr lang="en-US" sz="1350" dirty="0"/>
              </a:br>
              <a:r>
                <a:rPr lang="en-US" sz="1350" dirty="0"/>
                <a:t>Generation</a:t>
              </a:r>
            </a:p>
          </p:txBody>
        </p:sp>
        <p:sp>
          <p:nvSpPr>
            <p:cNvPr id="104" name="Can 36"/>
            <p:cNvSpPr/>
            <p:nvPr/>
          </p:nvSpPr>
          <p:spPr>
            <a:xfrm rot="5400000">
              <a:off x="1146734" y="1496492"/>
              <a:ext cx="455585" cy="1255839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77" tIns="34289" rIns="68577" bIns="34289"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Can 36"/>
            <p:cNvSpPr/>
            <p:nvPr/>
          </p:nvSpPr>
          <p:spPr>
            <a:xfrm rot="5400000">
              <a:off x="1146734" y="3893452"/>
              <a:ext cx="455585" cy="1255839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77" tIns="34289" rIns="68577" bIns="34289"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14" name="Gerade Verbindung mit Pfeil 113"/>
            <p:cNvCxnSpPr/>
            <p:nvPr/>
          </p:nvCxnSpPr>
          <p:spPr>
            <a:xfrm flipH="1">
              <a:off x="2073917" y="4088526"/>
              <a:ext cx="88410" cy="42790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cxnSp>
          <p:nvCxnSpPr>
            <p:cNvPr id="115" name="Gerade Verbindung mit Pfeil 114"/>
            <p:cNvCxnSpPr/>
            <p:nvPr/>
          </p:nvCxnSpPr>
          <p:spPr>
            <a:xfrm flipH="1">
              <a:off x="2073918" y="4088527"/>
              <a:ext cx="162394" cy="99658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pic>
          <p:nvPicPr>
            <p:cNvPr id="116" name="Picture 2" descr="http://hortonworks.com/wp-content/uploads/2014/08/kafka-logo-wide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86" y="3232940"/>
              <a:ext cx="1011585" cy="708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Abgerundetes Rechteck 119"/>
            <p:cNvSpPr/>
            <p:nvPr/>
          </p:nvSpPr>
          <p:spPr>
            <a:xfrm>
              <a:off x="1571378" y="1995544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algn="ctr" defTabSz="685800">
                <a:defRPr/>
              </a:pPr>
              <a:r>
                <a:rPr lang="en-US" sz="6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L|35</a:t>
              </a:r>
            </a:p>
          </p:txBody>
        </p:sp>
        <p:sp>
          <p:nvSpPr>
            <p:cNvPr id="121" name="Abgerundetes Rechteck 120"/>
            <p:cNvSpPr/>
            <p:nvPr/>
          </p:nvSpPr>
          <p:spPr>
            <a:xfrm>
              <a:off x="1220444" y="1995544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algn="ctr" defTabSz="685800">
                <a:defRPr/>
              </a:pPr>
              <a:r>
                <a:rPr lang="en-US" sz="6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N|39</a:t>
              </a:r>
            </a:p>
          </p:txBody>
        </p:sp>
        <p:sp>
          <p:nvSpPr>
            <p:cNvPr id="122" name="Abgerundetes Rechteck 121"/>
            <p:cNvSpPr/>
            <p:nvPr/>
          </p:nvSpPr>
          <p:spPr>
            <a:xfrm>
              <a:off x="1220444" y="2517318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algn="ctr" defTabSz="685800">
                <a:defRPr/>
              </a:pPr>
              <a:r>
                <a:rPr lang="en-US" sz="6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O|97</a:t>
              </a:r>
            </a:p>
          </p:txBody>
        </p:sp>
        <p:sp>
          <p:nvSpPr>
            <p:cNvPr id="123" name="Abgerundetes Rechteck 122"/>
            <p:cNvSpPr/>
            <p:nvPr/>
          </p:nvSpPr>
          <p:spPr>
            <a:xfrm>
              <a:off x="1571378" y="2517318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algn="ctr" defTabSz="685800">
                <a:defRPr/>
              </a:pPr>
              <a:r>
                <a:rPr lang="en-US" sz="6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M|89</a:t>
              </a:r>
            </a:p>
          </p:txBody>
        </p:sp>
        <p:cxnSp>
          <p:nvCxnSpPr>
            <p:cNvPr id="112" name="Gerade Verbindung mit Pfeil 111"/>
            <p:cNvCxnSpPr/>
            <p:nvPr/>
          </p:nvCxnSpPr>
          <p:spPr>
            <a:xfrm flipH="1" flipV="1">
              <a:off x="2065226" y="2749192"/>
              <a:ext cx="107108" cy="42974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cxnSp>
          <p:nvCxnSpPr>
            <p:cNvPr id="113" name="Gerade Verbindung mit Pfeil 112"/>
            <p:cNvCxnSpPr/>
            <p:nvPr/>
          </p:nvCxnSpPr>
          <p:spPr>
            <a:xfrm flipH="1" flipV="1">
              <a:off x="2090855" y="2183240"/>
              <a:ext cx="169148" cy="102456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sm"/>
            </a:ln>
            <a:effectLst/>
          </p:spPr>
        </p:cxnSp>
        <p:sp>
          <p:nvSpPr>
            <p:cNvPr id="124" name="Abgerundetes Rechteck 123"/>
            <p:cNvSpPr/>
            <p:nvPr/>
          </p:nvSpPr>
          <p:spPr>
            <a:xfrm>
              <a:off x="1571378" y="4381299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algn="ctr" defTabSz="685800">
                <a:defRPr/>
              </a:pPr>
              <a:r>
                <a:rPr lang="en-US" sz="6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I|21</a:t>
              </a:r>
            </a:p>
          </p:txBody>
        </p:sp>
        <p:sp>
          <p:nvSpPr>
            <p:cNvPr id="125" name="Abgerundetes Rechteck 124"/>
            <p:cNvSpPr/>
            <p:nvPr/>
          </p:nvSpPr>
          <p:spPr>
            <a:xfrm>
              <a:off x="1220444" y="4381299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algn="ctr" defTabSz="685800">
                <a:defRPr/>
              </a:pPr>
              <a:r>
                <a:rPr lang="en-US" sz="6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Q|23</a:t>
              </a:r>
            </a:p>
          </p:txBody>
        </p:sp>
        <p:sp>
          <p:nvSpPr>
            <p:cNvPr id="126" name="Abgerundetes Rechteck 125"/>
            <p:cNvSpPr/>
            <p:nvPr/>
          </p:nvSpPr>
          <p:spPr>
            <a:xfrm>
              <a:off x="1220444" y="4903072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algn="ctr" defTabSz="685800">
                <a:defRPr/>
              </a:pPr>
              <a:r>
                <a:rPr lang="en-US" sz="6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T|99</a:t>
              </a:r>
            </a:p>
          </p:txBody>
        </p:sp>
        <p:sp>
          <p:nvSpPr>
            <p:cNvPr id="127" name="Abgerundetes Rechteck 126"/>
            <p:cNvSpPr/>
            <p:nvPr/>
          </p:nvSpPr>
          <p:spPr>
            <a:xfrm>
              <a:off x="1571378" y="4903072"/>
              <a:ext cx="287196" cy="297487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algn="ctr" defTabSz="685800">
                <a:defRPr/>
              </a:pPr>
              <a:r>
                <a:rPr lang="en-US" sz="600" i="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S|97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68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Watermarking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Perfect</a:t>
            </a:r>
          </a:p>
          <a:p>
            <a:r>
              <a:rPr lang="en-US" dirty="0"/>
              <a:t> </a:t>
            </a:r>
            <a:r>
              <a:rPr lang="en-US" dirty="0" smtClean="0"/>
              <a:t>(Un)comfortably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bounded by fixed delay</a:t>
            </a:r>
          </a:p>
          <a:p>
            <a:pPr lvl="1"/>
            <a:r>
              <a:rPr lang="en-US" dirty="0" smtClean="0"/>
              <a:t>too slow: results are delayed</a:t>
            </a:r>
          </a:p>
          <a:p>
            <a:pPr lvl="1"/>
            <a:r>
              <a:rPr lang="en-US" dirty="0" smtClean="0"/>
              <a:t>too fast: some data is late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Heuristic</a:t>
            </a:r>
          </a:p>
          <a:p>
            <a:pPr marL="740664" lvl="1" indent="-283464">
              <a:lnSpc>
                <a:spcPct val="110000"/>
              </a:lnSpc>
            </a:pPr>
            <a:r>
              <a:rPr lang="en-US" dirty="0" smtClean="0"/>
              <a:t>allow windows to produce results as soon as meaningfully possible, and then continue with updates during the allowed lateness interval</a:t>
            </a:r>
          </a:p>
        </p:txBody>
      </p:sp>
    </p:spTree>
    <p:extLst>
      <p:ext uri="{BB962C8B-B14F-4D97-AF65-F5344CB8AC3E}">
        <p14:creationId xmlns:p14="http://schemas.microsoft.com/office/powerpoint/2010/main" val="118534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TimerService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645742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public interface </a:t>
            </a:r>
            <a:r>
              <a:rPr lang="en-US" sz="1600" dirty="0" err="1"/>
              <a:t>TimerService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   </a:t>
            </a:r>
            <a:r>
              <a:rPr lang="en-US" sz="1600" b="1" dirty="0"/>
              <a:t>long </a:t>
            </a:r>
            <a:r>
              <a:rPr lang="en-US" sz="1600" dirty="0" err="1"/>
              <a:t>currentProcessingTime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   </a:t>
            </a:r>
            <a:r>
              <a:rPr lang="en-US" sz="1600" b="1" dirty="0"/>
              <a:t>long </a:t>
            </a:r>
            <a:r>
              <a:rPr lang="en-US" sz="1600" dirty="0" err="1"/>
              <a:t>currentWatermark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 smtClean="0"/>
              <a:t>   </a:t>
            </a:r>
            <a:r>
              <a:rPr lang="en-US" sz="1600" b="1" dirty="0"/>
              <a:t>void </a:t>
            </a:r>
            <a:r>
              <a:rPr lang="en-US" sz="1600" dirty="0" err="1">
                <a:solidFill>
                  <a:srgbClr val="FF0000"/>
                </a:solidFill>
              </a:rPr>
              <a:t>registerProcessingTimeTimer</a:t>
            </a:r>
            <a:r>
              <a:rPr lang="en-US" sz="1600" dirty="0"/>
              <a:t>(</a:t>
            </a:r>
            <a:r>
              <a:rPr lang="en-US" sz="1600" b="1" dirty="0"/>
              <a:t>long </a:t>
            </a:r>
            <a:r>
              <a:rPr lang="en-US" sz="1600" dirty="0"/>
              <a:t>time);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 smtClean="0"/>
              <a:t>   </a:t>
            </a:r>
            <a:r>
              <a:rPr lang="en-US" sz="1600" b="1" dirty="0"/>
              <a:t>void </a:t>
            </a:r>
            <a:r>
              <a:rPr lang="en-US" sz="1600" dirty="0" err="1">
                <a:solidFill>
                  <a:srgbClr val="FF0000"/>
                </a:solidFill>
              </a:rPr>
              <a:t>registerEventTimeTimer</a:t>
            </a:r>
            <a:r>
              <a:rPr lang="en-US" sz="1600" dirty="0"/>
              <a:t>(</a:t>
            </a:r>
            <a:r>
              <a:rPr lang="en-US" sz="1600" b="1" dirty="0"/>
              <a:t>long </a:t>
            </a:r>
            <a:r>
              <a:rPr lang="en-US" sz="1600" dirty="0"/>
              <a:t>time);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37238" y="1200151"/>
            <a:ext cx="3249561" cy="33944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Timers can be scoped to a keyed and/or windowed </a:t>
            </a:r>
            <a:r>
              <a:rPr lang="en-US" sz="2400" i="1" dirty="0" smtClean="0"/>
              <a:t>context</a:t>
            </a:r>
          </a:p>
          <a:p>
            <a:endParaRPr lang="en-US" sz="2400" dirty="0" smtClean="0"/>
          </a:p>
          <a:p>
            <a:r>
              <a:rPr lang="en-US" sz="2400" dirty="0" smtClean="0"/>
              <a:t>That </a:t>
            </a:r>
            <a:r>
              <a:rPr lang="en-US" sz="2400" i="1" dirty="0" smtClean="0"/>
              <a:t>context</a:t>
            </a:r>
            <a:r>
              <a:rPr lang="en-US" sz="2400" dirty="0" smtClean="0"/>
              <a:t> will be active when the timer fires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b="1" dirty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Different Notions of Time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3</a:t>
            </a:fld>
            <a:endParaRPr lang="en"/>
          </a:p>
        </p:txBody>
      </p:sp>
      <p:grpSp>
        <p:nvGrpSpPr>
          <p:cNvPr id="3" name="Group 2"/>
          <p:cNvGrpSpPr/>
          <p:nvPr/>
        </p:nvGrpSpPr>
        <p:grpSpPr>
          <a:xfrm>
            <a:off x="1317522" y="1167898"/>
            <a:ext cx="6771706" cy="3345108"/>
            <a:chOff x="2178521" y="1602458"/>
            <a:chExt cx="4794068" cy="2352540"/>
          </a:xfrm>
        </p:grpSpPr>
        <p:sp>
          <p:nvSpPr>
            <p:cNvPr id="312" name="Shape 312"/>
            <p:cNvSpPr/>
            <p:nvPr/>
          </p:nvSpPr>
          <p:spPr>
            <a:xfrm>
              <a:off x="3695341" y="2146078"/>
              <a:ext cx="665453" cy="183069"/>
            </a:xfrm>
            <a:prstGeom prst="flowChartMagneticDrum">
              <a:avLst/>
            </a:prstGeom>
            <a:solidFill>
              <a:srgbClr val="FFD96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3695341" y="2894014"/>
              <a:ext cx="665453" cy="183069"/>
            </a:xfrm>
            <a:prstGeom prst="flowChartMagneticDrum">
              <a:avLst/>
            </a:prstGeom>
            <a:solidFill>
              <a:srgbClr val="FFD966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314" name="Shape 314"/>
            <p:cNvGrpSpPr/>
            <p:nvPr/>
          </p:nvGrpSpPr>
          <p:grpSpPr>
            <a:xfrm>
              <a:off x="2408313" y="2623777"/>
              <a:ext cx="571223" cy="693218"/>
              <a:chOff x="1526586" y="2741362"/>
              <a:chExt cx="563127" cy="683393"/>
            </a:xfrm>
          </p:grpSpPr>
          <p:sp>
            <p:nvSpPr>
              <p:cNvPr id="315" name="Shape 315"/>
              <p:cNvSpPr/>
              <p:nvPr/>
            </p:nvSpPr>
            <p:spPr>
              <a:xfrm>
                <a:off x="1776869" y="2915026"/>
                <a:ext cx="72232" cy="72232"/>
              </a:xfrm>
              <a:prstGeom prst="ellipse">
                <a:avLst/>
              </a:prstGeom>
              <a:solidFill>
                <a:srgbClr val="000000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</a:pPr>
                <a:endParaRPr sz="4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16" name="Shape 316"/>
              <p:cNvCxnSpPr>
                <a:stCxn id="315" idx="4"/>
              </p:cNvCxnSpPr>
              <p:nvPr/>
            </p:nvCxnSpPr>
            <p:spPr>
              <a:xfrm>
                <a:off x="1812985" y="2987258"/>
                <a:ext cx="0" cy="11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17" name="Shape 317"/>
              <p:cNvCxnSpPr/>
              <p:nvPr/>
            </p:nvCxnSpPr>
            <p:spPr>
              <a:xfrm flipH="1">
                <a:off x="1673224" y="3077619"/>
                <a:ext cx="139761" cy="34713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18" name="Shape 318"/>
              <p:cNvCxnSpPr/>
              <p:nvPr/>
            </p:nvCxnSpPr>
            <p:spPr>
              <a:xfrm>
                <a:off x="1812985" y="3077619"/>
                <a:ext cx="139761" cy="34713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19" name="Shape 319"/>
              <p:cNvCxnSpPr/>
              <p:nvPr/>
            </p:nvCxnSpPr>
            <p:spPr>
              <a:xfrm>
                <a:off x="1757363" y="3206750"/>
                <a:ext cx="10715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20" name="Shape 320"/>
              <p:cNvCxnSpPr/>
              <p:nvPr/>
            </p:nvCxnSpPr>
            <p:spPr>
              <a:xfrm>
                <a:off x="1738313" y="3273425"/>
                <a:ext cx="1523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21" name="Shape 321"/>
              <p:cNvCxnSpPr/>
              <p:nvPr/>
            </p:nvCxnSpPr>
            <p:spPr>
              <a:xfrm>
                <a:off x="1714500" y="3330575"/>
                <a:ext cx="195263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22" name="Shape 322"/>
              <p:cNvCxnSpPr/>
              <p:nvPr/>
            </p:nvCxnSpPr>
            <p:spPr>
              <a:xfrm>
                <a:off x="1690688" y="3387725"/>
                <a:ext cx="25003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23" name="Shape 323"/>
              <p:cNvGrpSpPr/>
              <p:nvPr/>
            </p:nvGrpSpPr>
            <p:grpSpPr>
              <a:xfrm>
                <a:off x="1579915" y="2746167"/>
                <a:ext cx="509798" cy="393908"/>
                <a:chOff x="1579915" y="2746167"/>
                <a:chExt cx="509798" cy="393908"/>
              </a:xfrm>
            </p:grpSpPr>
            <p:sp>
              <p:nvSpPr>
                <p:cNvPr id="324" name="Shape 324"/>
                <p:cNvSpPr/>
                <p:nvPr/>
              </p:nvSpPr>
              <p:spPr>
                <a:xfrm rot="2621956">
                  <a:off x="163756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ctr" anchorCtr="0">
                  <a:noAutofit/>
                </a:bodyPr>
                <a:lstStyle/>
                <a:p>
                  <a:pPr algn="ctr">
                    <a:buClr>
                      <a:schemeClr val="dk1"/>
                    </a:buClr>
                  </a:pPr>
                  <a:endParaRPr sz="4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Shape 325"/>
                <p:cNvSpPr/>
                <p:nvPr/>
              </p:nvSpPr>
              <p:spPr>
                <a:xfrm rot="2621956">
                  <a:off x="1695510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ctr" anchorCtr="0">
                  <a:noAutofit/>
                </a:bodyPr>
                <a:lstStyle/>
                <a:p>
                  <a:pPr algn="ctr">
                    <a:buClr>
                      <a:schemeClr val="dk1"/>
                    </a:buClr>
                  </a:pPr>
                  <a:endParaRPr sz="4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Shape 326"/>
                <p:cNvSpPr/>
                <p:nvPr/>
              </p:nvSpPr>
              <p:spPr>
                <a:xfrm rot="2621956">
                  <a:off x="175345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ctr" anchorCtr="0">
                  <a:noAutofit/>
                </a:bodyPr>
                <a:lstStyle/>
                <a:p>
                  <a:pPr algn="ctr">
                    <a:buClr>
                      <a:schemeClr val="dk1"/>
                    </a:buClr>
                  </a:pPr>
                  <a:endParaRPr sz="4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7" name="Shape 327"/>
              <p:cNvGrpSpPr/>
              <p:nvPr/>
            </p:nvGrpSpPr>
            <p:grpSpPr>
              <a:xfrm rot="10800000">
                <a:off x="1526586" y="2741362"/>
                <a:ext cx="509798" cy="393908"/>
                <a:chOff x="1579915" y="2746167"/>
                <a:chExt cx="509798" cy="393908"/>
              </a:xfrm>
            </p:grpSpPr>
            <p:sp>
              <p:nvSpPr>
                <p:cNvPr id="328" name="Shape 328"/>
                <p:cNvSpPr/>
                <p:nvPr/>
              </p:nvSpPr>
              <p:spPr>
                <a:xfrm rot="2621956">
                  <a:off x="163756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ctr" anchorCtr="0">
                  <a:noAutofit/>
                </a:bodyPr>
                <a:lstStyle/>
                <a:p>
                  <a:pPr algn="ctr">
                    <a:buClr>
                      <a:schemeClr val="dk1"/>
                    </a:buClr>
                  </a:pPr>
                  <a:endParaRPr sz="4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Shape 329"/>
                <p:cNvSpPr/>
                <p:nvPr/>
              </p:nvSpPr>
              <p:spPr>
                <a:xfrm rot="2621956">
                  <a:off x="1695510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ctr" anchorCtr="0">
                  <a:noAutofit/>
                </a:bodyPr>
                <a:lstStyle/>
                <a:p>
                  <a:pPr algn="ctr">
                    <a:buClr>
                      <a:schemeClr val="dk1"/>
                    </a:buClr>
                  </a:pPr>
                  <a:endParaRPr sz="4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Shape 330"/>
                <p:cNvSpPr/>
                <p:nvPr/>
              </p:nvSpPr>
              <p:spPr>
                <a:xfrm rot="2621956">
                  <a:off x="1753456" y="2803818"/>
                  <a:ext cx="278606" cy="278606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ctr" anchorCtr="0">
                  <a:noAutofit/>
                </a:bodyPr>
                <a:lstStyle/>
                <a:p>
                  <a:pPr algn="ctr">
                    <a:buClr>
                      <a:schemeClr val="dk1"/>
                    </a:buClr>
                  </a:pPr>
                  <a:endParaRPr sz="4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1" name="Shape 331"/>
            <p:cNvGrpSpPr/>
            <p:nvPr/>
          </p:nvGrpSpPr>
          <p:grpSpPr>
            <a:xfrm>
              <a:off x="2513687" y="1965454"/>
              <a:ext cx="366137" cy="536999"/>
              <a:chOff x="2063416" y="2412332"/>
              <a:chExt cx="360947" cy="529388"/>
            </a:xfrm>
          </p:grpSpPr>
          <p:sp>
            <p:nvSpPr>
              <p:cNvPr id="332" name="Shape 332"/>
              <p:cNvSpPr/>
              <p:nvPr/>
            </p:nvSpPr>
            <p:spPr>
              <a:xfrm>
                <a:off x="2063416" y="2412332"/>
                <a:ext cx="360947" cy="529388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</a:pPr>
                <a:endParaRPr sz="4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Shape 333"/>
              <p:cNvSpPr/>
              <p:nvPr/>
            </p:nvSpPr>
            <p:spPr>
              <a:xfrm>
                <a:off x="2105025" y="2478505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</a:pPr>
                <a:endParaRPr sz="4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Shape 334"/>
              <p:cNvSpPr/>
              <p:nvPr/>
            </p:nvSpPr>
            <p:spPr>
              <a:xfrm>
                <a:off x="2105025" y="2544677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</a:pPr>
                <a:endParaRPr sz="4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Shape 335"/>
              <p:cNvSpPr/>
              <p:nvPr/>
            </p:nvSpPr>
            <p:spPr>
              <a:xfrm>
                <a:off x="2105025" y="2610850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</a:pPr>
                <a:endParaRPr sz="4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Shape 336"/>
              <p:cNvSpPr/>
              <p:nvPr/>
            </p:nvSpPr>
            <p:spPr>
              <a:xfrm>
                <a:off x="2105025" y="2677024"/>
                <a:ext cx="277228" cy="457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</a:pPr>
                <a:endParaRPr sz="4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7" name="Shape 337"/>
            <p:cNvSpPr txBox="1"/>
            <p:nvPr/>
          </p:nvSpPr>
          <p:spPr>
            <a:xfrm>
              <a:off x="2178521" y="1672704"/>
              <a:ext cx="1019944" cy="207749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SzPct val="25000"/>
              </a:pPr>
              <a:r>
                <a:rPr lang="en" sz="1200" dirty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Event Producer</a:t>
              </a:r>
            </a:p>
          </p:txBody>
        </p:sp>
        <p:sp>
          <p:nvSpPr>
            <p:cNvPr id="338" name="Shape 338"/>
            <p:cNvSpPr txBox="1"/>
            <p:nvPr/>
          </p:nvSpPr>
          <p:spPr>
            <a:xfrm>
              <a:off x="3438425" y="1672704"/>
              <a:ext cx="1051010" cy="207749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SzPct val="25000"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Message Queue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5072191" y="2061417"/>
              <a:ext cx="329522" cy="32952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4810034" y="1602458"/>
              <a:ext cx="853839" cy="346249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Flink</a:t>
              </a:r>
              <a:b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Data Source</a:t>
              </a:r>
            </a:p>
          </p:txBody>
        </p:sp>
        <p:sp>
          <p:nvSpPr>
            <p:cNvPr id="341" name="Shape 341"/>
            <p:cNvSpPr txBox="1"/>
            <p:nvPr/>
          </p:nvSpPr>
          <p:spPr>
            <a:xfrm>
              <a:off x="5677243" y="1602458"/>
              <a:ext cx="1148776" cy="346249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Flink</a:t>
              </a:r>
              <a:b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Window Operator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5072191" y="2823562"/>
              <a:ext cx="329522" cy="32952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6046001" y="2061417"/>
              <a:ext cx="329522" cy="32952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6046001" y="2823562"/>
              <a:ext cx="329522" cy="32952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6286570" y="2173278"/>
              <a:ext cx="46376" cy="104917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 flipH="1">
              <a:off x="6099449" y="2173278"/>
              <a:ext cx="46376" cy="104917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6286570" y="2939791"/>
              <a:ext cx="46376" cy="104917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 flipH="1">
              <a:off x="6099449" y="2939791"/>
              <a:ext cx="46376" cy="104917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5165993" y="2138973"/>
              <a:ext cx="154590" cy="17352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5165993" y="2902311"/>
              <a:ext cx="154590" cy="17352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1" name="Shape 351"/>
            <p:cNvCxnSpPr/>
            <p:nvPr/>
          </p:nvCxnSpPr>
          <p:spPr>
            <a:xfrm>
              <a:off x="3042276" y="2225735"/>
              <a:ext cx="524965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2" name="Shape 352"/>
            <p:cNvCxnSpPr/>
            <p:nvPr/>
          </p:nvCxnSpPr>
          <p:spPr>
            <a:xfrm>
              <a:off x="3042276" y="2986734"/>
              <a:ext cx="524965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3" name="Shape 353"/>
            <p:cNvCxnSpPr/>
            <p:nvPr/>
          </p:nvCxnSpPr>
          <p:spPr>
            <a:xfrm rot="10800000" flipH="1">
              <a:off x="3042276" y="2390940"/>
              <a:ext cx="550731" cy="51137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4" name="Shape 354"/>
            <p:cNvCxnSpPr/>
            <p:nvPr/>
          </p:nvCxnSpPr>
          <p:spPr>
            <a:xfrm>
              <a:off x="4430376" y="2225735"/>
              <a:ext cx="524965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5" name="Shape 355"/>
            <p:cNvCxnSpPr/>
            <p:nvPr/>
          </p:nvCxnSpPr>
          <p:spPr>
            <a:xfrm>
              <a:off x="4430376" y="2992250"/>
              <a:ext cx="524965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sp>
          <p:nvSpPr>
            <p:cNvPr id="356" name="Shape 356"/>
            <p:cNvSpPr txBox="1"/>
            <p:nvPr/>
          </p:nvSpPr>
          <p:spPr>
            <a:xfrm>
              <a:off x="3695167" y="2153315"/>
              <a:ext cx="641688" cy="164663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SzPct val="25000"/>
              </a:pPr>
              <a:r>
                <a:rPr lang="en" sz="1000" i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partition  1</a:t>
              </a:r>
            </a:p>
          </p:txBody>
        </p:sp>
        <p:sp>
          <p:nvSpPr>
            <p:cNvPr id="357" name="Shape 357"/>
            <p:cNvSpPr txBox="1"/>
            <p:nvPr/>
          </p:nvSpPr>
          <p:spPr>
            <a:xfrm>
              <a:off x="3695167" y="2902311"/>
              <a:ext cx="685468" cy="173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SzPct val="25000"/>
              </a:pPr>
              <a:r>
                <a:rPr lang="en" sz="1000" i="1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partition  2</a:t>
              </a:r>
            </a:p>
          </p:txBody>
        </p:sp>
        <p:cxnSp>
          <p:nvCxnSpPr>
            <p:cNvPr id="358" name="Shape 358"/>
            <p:cNvCxnSpPr/>
            <p:nvPr/>
          </p:nvCxnSpPr>
          <p:spPr>
            <a:xfrm>
              <a:off x="5464205" y="2225735"/>
              <a:ext cx="524965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59" name="Shape 359"/>
            <p:cNvCxnSpPr/>
            <p:nvPr/>
          </p:nvCxnSpPr>
          <p:spPr>
            <a:xfrm>
              <a:off x="5464205" y="2992250"/>
              <a:ext cx="524965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60" name="Shape 360"/>
            <p:cNvCxnSpPr/>
            <p:nvPr/>
          </p:nvCxnSpPr>
          <p:spPr>
            <a:xfrm>
              <a:off x="5464205" y="2259797"/>
              <a:ext cx="581795" cy="61341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361" name="Shape 361"/>
            <p:cNvCxnSpPr/>
            <p:nvPr/>
          </p:nvCxnSpPr>
          <p:spPr>
            <a:xfrm rot="10800000" flipH="1">
              <a:off x="5464205" y="2390941"/>
              <a:ext cx="550731" cy="57392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grpSp>
          <p:nvGrpSpPr>
            <p:cNvPr id="362" name="Shape 362"/>
            <p:cNvGrpSpPr/>
            <p:nvPr/>
          </p:nvGrpSpPr>
          <p:grpSpPr>
            <a:xfrm>
              <a:off x="2249549" y="3453484"/>
              <a:ext cx="187308" cy="187308"/>
              <a:chOff x="855221" y="3536950"/>
              <a:chExt cx="276727" cy="276727"/>
            </a:xfrm>
          </p:grpSpPr>
          <p:sp>
            <p:nvSpPr>
              <p:cNvPr id="363" name="Shape 363"/>
              <p:cNvSpPr/>
              <p:nvPr/>
            </p:nvSpPr>
            <p:spPr>
              <a:xfrm>
                <a:off x="855221" y="3536950"/>
                <a:ext cx="276727" cy="276727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</a:pPr>
                <a:endParaRPr sz="4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4" name="Shape 364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5" name="Shape 365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366" name="Shape 366"/>
            <p:cNvGrpSpPr/>
            <p:nvPr/>
          </p:nvGrpSpPr>
          <p:grpSpPr>
            <a:xfrm>
              <a:off x="6133103" y="3453484"/>
              <a:ext cx="187308" cy="187308"/>
              <a:chOff x="855221" y="3536950"/>
              <a:chExt cx="276727" cy="276727"/>
            </a:xfrm>
          </p:grpSpPr>
          <p:sp>
            <p:nvSpPr>
              <p:cNvPr id="367" name="Shape 367"/>
              <p:cNvSpPr/>
              <p:nvPr/>
            </p:nvSpPr>
            <p:spPr>
              <a:xfrm>
                <a:off x="855221" y="3536950"/>
                <a:ext cx="276727" cy="276727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</a:pPr>
                <a:endParaRPr sz="4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8" name="Shape 368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9" name="Shape 369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370" name="Shape 370"/>
            <p:cNvGrpSpPr/>
            <p:nvPr/>
          </p:nvGrpSpPr>
          <p:grpSpPr>
            <a:xfrm>
              <a:off x="4895351" y="3453481"/>
              <a:ext cx="187308" cy="187308"/>
              <a:chOff x="855221" y="3536944"/>
              <a:chExt cx="276727" cy="276727"/>
            </a:xfrm>
          </p:grpSpPr>
          <p:sp>
            <p:nvSpPr>
              <p:cNvPr id="371" name="Shape 371"/>
              <p:cNvSpPr/>
              <p:nvPr/>
            </p:nvSpPr>
            <p:spPr>
              <a:xfrm>
                <a:off x="855221" y="3536944"/>
                <a:ext cx="276727" cy="276727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</a:pPr>
                <a:endParaRPr sz="4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2" name="Shape 372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73" name="Shape 373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374" name="Shape 374"/>
            <p:cNvSpPr txBox="1"/>
            <p:nvPr/>
          </p:nvSpPr>
          <p:spPr>
            <a:xfrm>
              <a:off x="5029189" y="3539499"/>
              <a:ext cx="717230" cy="346249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200" i="1" dirty="0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Ingestion</a:t>
              </a:r>
              <a:br>
                <a:rPr lang="en" sz="1200" i="1" dirty="0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 dirty="0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5" name="Shape 375"/>
            <p:cNvSpPr txBox="1"/>
            <p:nvPr/>
          </p:nvSpPr>
          <p:spPr>
            <a:xfrm>
              <a:off x="2406109" y="3539499"/>
              <a:ext cx="503192" cy="346249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200" i="1" dirty="0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  <a:t>Event</a:t>
              </a:r>
              <a:br>
                <a:rPr lang="en" sz="1200" i="1" dirty="0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 dirty="0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6183336" y="3470250"/>
              <a:ext cx="789253" cy="484748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Window</a:t>
              </a:r>
              <a:b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Processing</a:t>
              </a:r>
              <a:b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7" name="Shape 377"/>
            <p:cNvSpPr/>
            <p:nvPr/>
          </p:nvSpPr>
          <p:spPr>
            <a:xfrm>
              <a:off x="5005082" y="1977101"/>
              <a:ext cx="1463963" cy="1244361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dot"/>
              <a:miter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8" name="Shape 378"/>
            <p:cNvCxnSpPr/>
            <p:nvPr/>
          </p:nvCxnSpPr>
          <p:spPr>
            <a:xfrm rot="10800000" flipH="1">
              <a:off x="2557484" y="3194637"/>
              <a:ext cx="131411" cy="26266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oval" w="sm" len="sm"/>
            </a:ln>
          </p:spPr>
        </p:cxnSp>
        <p:cxnSp>
          <p:nvCxnSpPr>
            <p:cNvPr id="379" name="Shape 379"/>
            <p:cNvCxnSpPr/>
            <p:nvPr/>
          </p:nvCxnSpPr>
          <p:spPr>
            <a:xfrm rot="10800000" flipH="1">
              <a:off x="5182557" y="3114751"/>
              <a:ext cx="65705" cy="32952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oval" w="sm" len="sm"/>
            </a:ln>
          </p:spPr>
        </p:cxnSp>
        <p:cxnSp>
          <p:nvCxnSpPr>
            <p:cNvPr id="380" name="Shape 380"/>
            <p:cNvCxnSpPr/>
            <p:nvPr/>
          </p:nvCxnSpPr>
          <p:spPr>
            <a:xfrm rot="10800000">
              <a:off x="6225375" y="3077405"/>
              <a:ext cx="150149" cy="37607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oval" w="sm" len="sm"/>
            </a:ln>
          </p:spPr>
        </p:cxnSp>
        <p:sp>
          <p:nvSpPr>
            <p:cNvPr id="74" name="Shape 375"/>
            <p:cNvSpPr txBox="1"/>
            <p:nvPr/>
          </p:nvSpPr>
          <p:spPr>
            <a:xfrm>
              <a:off x="3695166" y="3551583"/>
              <a:ext cx="601893" cy="346249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200" i="1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  <a:t>Storage</a:t>
              </a:r>
              <a:r>
                <a:rPr lang="en" sz="1200" i="1" dirty="0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  <a:t/>
              </a:r>
              <a:br>
                <a:rPr lang="en" sz="1200" i="1" dirty="0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 i="1" dirty="0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grpSp>
          <p:nvGrpSpPr>
            <p:cNvPr id="77" name="Shape 370"/>
            <p:cNvGrpSpPr/>
            <p:nvPr/>
          </p:nvGrpSpPr>
          <p:grpSpPr>
            <a:xfrm>
              <a:off x="3579572" y="3424316"/>
              <a:ext cx="187308" cy="187308"/>
              <a:chOff x="855221" y="3536944"/>
              <a:chExt cx="276727" cy="276727"/>
            </a:xfrm>
          </p:grpSpPr>
          <p:sp>
            <p:nvSpPr>
              <p:cNvPr id="78" name="Shape 371"/>
              <p:cNvSpPr/>
              <p:nvPr/>
            </p:nvSpPr>
            <p:spPr>
              <a:xfrm>
                <a:off x="855221" y="3536944"/>
                <a:ext cx="276727" cy="276727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</a:pPr>
                <a:endParaRPr sz="4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9" name="Shape 372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0" name="Shape 373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62947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SzPct val="25000"/>
            </a:pPr>
            <a:r>
              <a:rPr lang="en" sz="3200" b="1" dirty="0">
                <a:solidFill>
                  <a:srgbClr val="000000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Setting the </a:t>
            </a:r>
            <a:r>
              <a:rPr lang="en" sz="3200" b="1" dirty="0" err="1">
                <a:solidFill>
                  <a:srgbClr val="000000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StreamTimeCharacteristic</a:t>
            </a:r>
            <a:endParaRPr lang="en" sz="3200" b="1" dirty="0">
              <a:solidFill>
                <a:srgbClr val="000000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22" name="Shape 4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" sz="1600" b="1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n" sz="16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</a:t>
            </a:r>
            <a:r>
              <a:rPr lang="en" sz="16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" sz="16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</a:p>
          <a:p>
            <a:pPr marL="0" indent="0">
              <a:spcBef>
                <a:spcPts val="240"/>
              </a:spcBef>
              <a:buSzPct val="25000"/>
              <a:buNone/>
            </a:pPr>
            <a:r>
              <a:rPr lang="en" sz="16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n" sz="16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</a:t>
            </a:r>
            <a:r>
              <a:rPr lang="en" sz="1600" b="1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dirty="0" err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600" b="1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" sz="1600" b="1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dirty="0" err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setStreamTimeCharacteristic</a:t>
            </a:r>
            <a:r>
              <a:rPr lang="en" sz="1600" b="1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TimeCharacteristic</a:t>
            </a:r>
            <a:r>
              <a:rPr lang="en" sz="1600" b="1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dirty="0" err="1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EventTime</a:t>
            </a:r>
            <a:r>
              <a:rPr lang="en" sz="1600" b="1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i="1" dirty="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alternatively:</a:t>
            </a: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i="1" dirty="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600" i="1" dirty="0" err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env.setStreamTimeCharacteristic</a:t>
            </a:r>
            <a:r>
              <a:rPr lang="en" sz="1600" i="1" dirty="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i="1" dirty="0" err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TimeCharacteristic.IngestionTime</a:t>
            </a:r>
            <a:r>
              <a:rPr lang="en" sz="1600" i="1" dirty="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i="1" dirty="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600" i="1" dirty="0" err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env.setStreamTimeCharacteristic</a:t>
            </a:r>
            <a:r>
              <a:rPr lang="en" sz="1600" i="1" dirty="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i="1" dirty="0" err="1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TimeCharacteristic.ProcessingTime</a:t>
            </a:r>
            <a:r>
              <a:rPr lang="en" sz="1600" i="1" dirty="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67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Watermarks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200" b="1" dirty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Working with </a:t>
            </a:r>
            <a:r>
              <a:rPr lang="en" sz="3200" b="1" dirty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Event Tim</a:t>
            </a:r>
            <a:r>
              <a:rPr lang="en-US" sz="3200" b="1" dirty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e</a:t>
            </a:r>
            <a:endParaRPr lang="en" sz="3200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29" name="Shape 4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buSzPct val="100000"/>
              <a:buFont typeface="Noto Sans Symbols"/>
              <a:buChar char="▪"/>
            </a:pPr>
            <a:r>
              <a:rPr lang="en-US" sz="27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With </a:t>
            </a:r>
            <a:r>
              <a:rPr lang="en" sz="27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event time, Flink needs to know</a:t>
            </a:r>
          </a:p>
          <a:p>
            <a:pPr marL="557213" lvl="1" indent="-214313">
              <a:spcBef>
                <a:spcPts val="420"/>
              </a:spcBef>
              <a:buSzPct val="100000"/>
            </a:pPr>
            <a:endParaRPr lang="en-US" dirty="0">
              <a:solidFill>
                <a:schemeClr val="dk1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  <a:p>
            <a:pPr marL="557213" lvl="1" indent="-214313">
              <a:spcBef>
                <a:spcPts val="420"/>
              </a:spcBef>
              <a:buSzPct val="100000"/>
            </a:pPr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t</a:t>
            </a:r>
            <a:r>
              <a:rPr lang="en-US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he </a:t>
            </a:r>
            <a:r>
              <a:rPr lang="en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timestamp </a:t>
            </a:r>
            <a:r>
              <a:rPr lang="en-US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for each </a:t>
            </a:r>
            <a:r>
              <a:rPr lang="en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stream element</a:t>
            </a:r>
            <a:endParaRPr lang="en-US" dirty="0">
              <a:solidFill>
                <a:schemeClr val="dk1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  <a:p>
            <a:pPr marL="557213" lvl="1" indent="-214313">
              <a:spcBef>
                <a:spcPts val="420"/>
              </a:spcBef>
              <a:buSzPct val="100000"/>
            </a:pPr>
            <a:endParaRPr lang="en-US" dirty="0">
              <a:solidFill>
                <a:schemeClr val="dk1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  <a:p>
            <a:pPr marL="557213" lvl="1" indent="-214313">
              <a:spcBef>
                <a:spcPts val="420"/>
              </a:spcBef>
              <a:buSzPct val="100000"/>
            </a:pPr>
            <a:r>
              <a:rPr lang="en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when </a:t>
            </a:r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results are 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ready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  <a:p>
            <a:pPr lvl="2" indent="-214313">
              <a:spcBef>
                <a:spcPts val="420"/>
              </a:spcBef>
              <a:buClr>
                <a:srgbClr val="34AD91"/>
              </a:buClr>
            </a:pPr>
            <a:r>
              <a:rPr lang="en-US" sz="2100" dirty="0">
                <a:latin typeface="Avenir Next" charset="0"/>
                <a:ea typeface="Avenir Next" charset="0"/>
                <a:cs typeface="Avenir Next" charset="0"/>
              </a:rPr>
              <a:t>e</a:t>
            </a:r>
            <a:r>
              <a:rPr lang="en-US" sz="21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.g., </a:t>
            </a:r>
            <a:r>
              <a:rPr lang="en-US" sz="2100" dirty="0" smtClean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have </a:t>
            </a:r>
            <a:r>
              <a:rPr lang="en-US" sz="2100" dirty="0" smtClean="0">
                <a:latin typeface="Avenir Next" charset="0"/>
                <a:ea typeface="Avenir Next" charset="0"/>
                <a:cs typeface="Avenir Next" charset="0"/>
              </a:rPr>
              <a:t>all </a:t>
            </a:r>
            <a:r>
              <a:rPr lang="en-US" sz="2100" dirty="0">
                <a:latin typeface="Avenir Next" charset="0"/>
                <a:ea typeface="Avenir Next" charset="0"/>
                <a:cs typeface="Avenir Next" charset="0"/>
              </a:rPr>
              <a:t>events </a:t>
            </a:r>
            <a:r>
              <a:rPr lang="en-US" sz="2100" dirty="0" smtClean="0">
                <a:latin typeface="Avenir Next" charset="0"/>
                <a:ea typeface="Avenir Next" charset="0"/>
                <a:cs typeface="Avenir Next" charset="0"/>
              </a:rPr>
              <a:t>for the </a:t>
            </a:r>
            <a:r>
              <a:rPr lang="en-US" sz="2100" dirty="0">
                <a:latin typeface="Avenir Next" charset="0"/>
                <a:ea typeface="Avenir Next" charset="0"/>
                <a:cs typeface="Avenir Next" charset="0"/>
              </a:rPr>
              <a:t>3 </a:t>
            </a:r>
            <a:r>
              <a:rPr lang="en-US" sz="2100" dirty="0" smtClean="0">
                <a:latin typeface="Avenir Next" charset="0"/>
                <a:ea typeface="Avenir Next" charset="0"/>
                <a:cs typeface="Avenir Next" charset="0"/>
              </a:rPr>
              <a:t>– </a:t>
            </a:r>
            <a:r>
              <a:rPr lang="en-US" sz="2100" dirty="0">
                <a:latin typeface="Avenir Next" charset="0"/>
                <a:ea typeface="Avenir Next" charset="0"/>
                <a:cs typeface="Avenir Next" charset="0"/>
              </a:rPr>
              <a:t>4 </a:t>
            </a:r>
            <a:r>
              <a:rPr lang="en-US" sz="2100" dirty="0" smtClean="0">
                <a:latin typeface="Avenir Next" charset="0"/>
                <a:ea typeface="Avenir Next" charset="0"/>
                <a:cs typeface="Avenir Next" charset="0"/>
              </a:rPr>
              <a:t>pm window been received?</a:t>
            </a:r>
            <a:endParaRPr lang="en-US" sz="2100" dirty="0">
              <a:latin typeface="Avenir Next" charset="0"/>
              <a:ea typeface="Avenir Next" charset="0"/>
              <a:cs typeface="Avenir Next" charset="0"/>
            </a:endParaRPr>
          </a:p>
          <a:p>
            <a:pPr lvl="2" indent="-214313">
              <a:spcBef>
                <a:spcPts val="420"/>
              </a:spcBef>
              <a:buClr>
                <a:srgbClr val="34AD91"/>
              </a:buClr>
            </a:pPr>
            <a:endParaRPr lang="en-US" sz="2100" dirty="0">
              <a:solidFill>
                <a:schemeClr val="dk1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430" name="Shape 4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850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eck 3"/>
          <p:cNvSpPr/>
          <p:nvPr/>
        </p:nvSpPr>
        <p:spPr>
          <a:xfrm>
            <a:off x="1517743" y="305218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feld 35"/>
          <p:cNvSpPr txBox="1"/>
          <p:nvPr/>
        </p:nvSpPr>
        <p:spPr>
          <a:xfrm>
            <a:off x="3630044" y="2612998"/>
            <a:ext cx="1552028" cy="283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 order)</a:t>
            </a:r>
          </a:p>
        </p:txBody>
      </p:sp>
      <p:sp>
        <p:nvSpPr>
          <p:cNvPr id="104" name="Textfeld 41"/>
          <p:cNvSpPr txBox="1"/>
          <p:nvPr/>
        </p:nvSpPr>
        <p:spPr>
          <a:xfrm>
            <a:off x="3888493" y="4020524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Watermark</a:t>
            </a:r>
          </a:p>
        </p:txBody>
      </p:sp>
      <p:cxnSp>
        <p:nvCxnSpPr>
          <p:cNvPr id="105" name="Gerade Verbindung mit Pfeil 42"/>
          <p:cNvCxnSpPr/>
          <p:nvPr/>
        </p:nvCxnSpPr>
        <p:spPr>
          <a:xfrm flipH="1" flipV="1">
            <a:off x="3400375" y="3863901"/>
            <a:ext cx="546034" cy="203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43"/>
          <p:cNvCxnSpPr/>
          <p:nvPr/>
        </p:nvCxnSpPr>
        <p:spPr>
          <a:xfrm flipV="1">
            <a:off x="4876056" y="3894679"/>
            <a:ext cx="634632" cy="20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51"/>
          <p:cNvSpPr txBox="1"/>
          <p:nvPr/>
        </p:nvSpPr>
        <p:spPr>
          <a:xfrm>
            <a:off x="7483510" y="4001718"/>
            <a:ext cx="672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</a:t>
            </a:r>
          </a:p>
        </p:txBody>
      </p:sp>
      <p:sp>
        <p:nvSpPr>
          <p:cNvPr id="115" name="Textfeld 52"/>
          <p:cNvSpPr txBox="1"/>
          <p:nvPr/>
        </p:nvSpPr>
        <p:spPr>
          <a:xfrm>
            <a:off x="5869123" y="4237645"/>
            <a:ext cx="1500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 timestamp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Watermarks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10578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  <a:buSzPct val="1000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Watermarks mark th</a:t>
            </a:r>
            <a:r>
              <a:rPr lang="en-US" sz="1800" dirty="0">
                <a:latin typeface="Avenir Next" charset="0"/>
                <a:ea typeface="Avenir Next" charset="0"/>
                <a:cs typeface="Avenir Next" charset="0"/>
              </a:rPr>
              <a:t>e progress of event time</a:t>
            </a:r>
            <a:endParaRPr lang="en-US" sz="1800" dirty="0">
              <a:solidFill>
                <a:schemeClr val="dk1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  <a:p>
            <a:pPr marL="257175" indent="-257175">
              <a:spcBef>
                <a:spcPts val="0"/>
              </a:spcBef>
              <a:spcAft>
                <a:spcPts val="450"/>
              </a:spcAft>
              <a:buSzPct val="1000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They </a:t>
            </a:r>
            <a:r>
              <a:rPr lang="en" sz="1800" dirty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flow with the data stream and carry a timestamp</a:t>
            </a:r>
            <a:endParaRPr lang="en-US" sz="1800" dirty="0">
              <a:solidFill>
                <a:schemeClr val="dk1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  <a:p>
            <a:pPr marL="257175" indent="-257175">
              <a:spcBef>
                <a:spcPts val="0"/>
              </a:spcBef>
              <a:spcAft>
                <a:spcPts val="450"/>
              </a:spcAft>
              <a:buSzPct val="100000"/>
              <a:buFont typeface="Noto Sans Symbols"/>
              <a:buChar char="▪"/>
            </a:pPr>
            <a:r>
              <a:rPr lang="en-US" sz="1800" i="1" dirty="0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</a:rPr>
              <a:t>Watermarks </a:t>
            </a:r>
            <a:r>
              <a:rPr lang="en-US" sz="1800" i="1" dirty="0" smtClean="0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</a:rPr>
              <a:t>assert that </a:t>
            </a:r>
            <a:r>
              <a:rPr lang="en-US" sz="1800" i="1" dirty="0">
                <a:solidFill>
                  <a:schemeClr val="accent2"/>
                </a:solidFill>
                <a:latin typeface="Avenir Next" charset="0"/>
                <a:ea typeface="Avenir Next" charset="0"/>
                <a:cs typeface="Avenir Next" charset="0"/>
              </a:rPr>
              <a:t>all earlier events have (probably) arrived</a:t>
            </a:r>
            <a:endParaRPr lang="en" sz="1800" i="1" dirty="0">
              <a:solidFill>
                <a:schemeClr val="accent2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sz="quarter" idx="12"/>
          </p:nvPr>
        </p:nvSpPr>
        <p:spPr>
          <a:xfrm>
            <a:off x="7620000" y="4767264"/>
            <a:ext cx="1066800" cy="27384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7</a:t>
            </a:fld>
            <a:endParaRPr lang="en" dirty="0"/>
          </a:p>
        </p:txBody>
      </p:sp>
      <p:sp>
        <p:nvSpPr>
          <p:cNvPr id="125" name="Rechteck 3"/>
          <p:cNvSpPr/>
          <p:nvPr/>
        </p:nvSpPr>
        <p:spPr>
          <a:xfrm>
            <a:off x="1517743" y="305218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Pfeil nach rechts 4"/>
          <p:cNvSpPr/>
          <p:nvPr/>
        </p:nvSpPr>
        <p:spPr>
          <a:xfrm>
            <a:off x="895678" y="3124033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Pfeil nach rechts 5"/>
          <p:cNvSpPr/>
          <p:nvPr/>
        </p:nvSpPr>
        <p:spPr>
          <a:xfrm>
            <a:off x="7830900" y="312403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Gerader Verbinder 9"/>
          <p:cNvCxnSpPr/>
          <p:nvPr/>
        </p:nvCxnSpPr>
        <p:spPr>
          <a:xfrm flipH="1">
            <a:off x="3158555" y="3065780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feld 10"/>
          <p:cNvSpPr txBox="1"/>
          <p:nvPr/>
        </p:nvSpPr>
        <p:spPr>
          <a:xfrm>
            <a:off x="5510688" y="3633069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W(10</a:t>
            </a:r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feld 11"/>
          <p:cNvSpPr txBox="1"/>
          <p:nvPr/>
        </p:nvSpPr>
        <p:spPr>
          <a:xfrm>
            <a:off x="2842605" y="3633069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W(20)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echteck 23"/>
          <p:cNvSpPr/>
          <p:nvPr/>
        </p:nvSpPr>
        <p:spPr>
          <a:xfrm>
            <a:off x="169653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echteck 23"/>
          <p:cNvSpPr/>
          <p:nvPr/>
        </p:nvSpPr>
        <p:spPr>
          <a:xfrm>
            <a:off x="2154425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3" name="Rechteck 23"/>
          <p:cNvSpPr/>
          <p:nvPr/>
        </p:nvSpPr>
        <p:spPr>
          <a:xfrm>
            <a:off x="275809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4" name="Rechteck 23"/>
          <p:cNvSpPr/>
          <p:nvPr/>
        </p:nvSpPr>
        <p:spPr>
          <a:xfrm>
            <a:off x="321672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5" name="Rechteck 23"/>
          <p:cNvSpPr/>
          <p:nvPr/>
        </p:nvSpPr>
        <p:spPr>
          <a:xfrm>
            <a:off x="7206960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136" name="Rechteck 23"/>
          <p:cNvSpPr/>
          <p:nvPr/>
        </p:nvSpPr>
        <p:spPr>
          <a:xfrm>
            <a:off x="6740411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7" name="Rechteck 23"/>
          <p:cNvSpPr/>
          <p:nvPr/>
        </p:nvSpPr>
        <p:spPr>
          <a:xfrm>
            <a:off x="6304773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91732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3" name="Rechteck 23"/>
          <p:cNvSpPr/>
          <p:nvPr/>
        </p:nvSpPr>
        <p:spPr>
          <a:xfrm>
            <a:off x="5392622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4" name="Rechteck 23"/>
          <p:cNvSpPr/>
          <p:nvPr/>
        </p:nvSpPr>
        <p:spPr>
          <a:xfrm>
            <a:off x="500517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5" name="Rechteck 23"/>
          <p:cNvSpPr/>
          <p:nvPr/>
        </p:nvSpPr>
        <p:spPr>
          <a:xfrm>
            <a:off x="460471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6" name="Rechteck 23"/>
          <p:cNvSpPr/>
          <p:nvPr/>
        </p:nvSpPr>
        <p:spPr>
          <a:xfrm>
            <a:off x="4166494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9" name="Rechteck 23"/>
          <p:cNvSpPr/>
          <p:nvPr/>
        </p:nvSpPr>
        <p:spPr>
          <a:xfrm>
            <a:off x="3653131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2" name="Gerader Verbinder 9"/>
          <p:cNvCxnSpPr/>
          <p:nvPr/>
        </p:nvCxnSpPr>
        <p:spPr>
          <a:xfrm flipH="1">
            <a:off x="5832868" y="306257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54"/>
          <p:cNvCxnSpPr>
            <a:stCxn id="115" idx="0"/>
          </p:cNvCxnSpPr>
          <p:nvPr/>
        </p:nvCxnSpPr>
        <p:spPr>
          <a:xfrm flipV="1">
            <a:off x="6619489" y="3338777"/>
            <a:ext cx="686194" cy="898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53"/>
          <p:cNvCxnSpPr/>
          <p:nvPr/>
        </p:nvCxnSpPr>
        <p:spPr>
          <a:xfrm flipH="1" flipV="1">
            <a:off x="7509946" y="3488958"/>
            <a:ext cx="101006" cy="512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36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eck 3"/>
          <p:cNvSpPr/>
          <p:nvPr/>
        </p:nvSpPr>
        <p:spPr>
          <a:xfrm>
            <a:off x="1517743" y="305218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feld 35"/>
          <p:cNvSpPr txBox="1"/>
          <p:nvPr/>
        </p:nvSpPr>
        <p:spPr>
          <a:xfrm>
            <a:off x="3630044" y="2612998"/>
            <a:ext cx="1552028" cy="283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 order)</a:t>
            </a:r>
          </a:p>
        </p:txBody>
      </p:sp>
      <p:sp>
        <p:nvSpPr>
          <p:cNvPr id="104" name="Textfeld 41"/>
          <p:cNvSpPr txBox="1"/>
          <p:nvPr/>
        </p:nvSpPr>
        <p:spPr>
          <a:xfrm>
            <a:off x="3888493" y="4020524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Watermark</a:t>
            </a:r>
          </a:p>
        </p:txBody>
      </p:sp>
      <p:cxnSp>
        <p:nvCxnSpPr>
          <p:cNvPr id="105" name="Gerade Verbindung mit Pfeil 42"/>
          <p:cNvCxnSpPr/>
          <p:nvPr/>
        </p:nvCxnSpPr>
        <p:spPr>
          <a:xfrm flipH="1" flipV="1">
            <a:off x="3400375" y="3863901"/>
            <a:ext cx="546034" cy="203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43"/>
          <p:cNvCxnSpPr/>
          <p:nvPr/>
        </p:nvCxnSpPr>
        <p:spPr>
          <a:xfrm flipV="1">
            <a:off x="4876056" y="3894679"/>
            <a:ext cx="634632" cy="20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51"/>
          <p:cNvSpPr txBox="1"/>
          <p:nvPr/>
        </p:nvSpPr>
        <p:spPr>
          <a:xfrm>
            <a:off x="7483510" y="4001718"/>
            <a:ext cx="672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</a:t>
            </a:r>
          </a:p>
        </p:txBody>
      </p:sp>
      <p:sp>
        <p:nvSpPr>
          <p:cNvPr id="115" name="Textfeld 52"/>
          <p:cNvSpPr txBox="1"/>
          <p:nvPr/>
        </p:nvSpPr>
        <p:spPr>
          <a:xfrm>
            <a:off x="5869123" y="4237645"/>
            <a:ext cx="1500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 timestamp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Perfect </a:t>
            </a:r>
            <a:r>
              <a:rPr lang="en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Watermarks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10578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  <a:buSzPct val="100000"/>
              <a:buFont typeface="Noto Sans Symbols"/>
              <a:buChar char="▪"/>
            </a:pPr>
            <a:r>
              <a:rPr lang="en-US" sz="1800" dirty="0" smtClean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When stream elements are in order (or in order by key), we can achieve perfect watermarking</a:t>
            </a:r>
            <a:endParaRPr lang="en" sz="1800" i="1" dirty="0">
              <a:solidFill>
                <a:schemeClr val="accent2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sz="quarter" idx="12"/>
          </p:nvPr>
        </p:nvSpPr>
        <p:spPr>
          <a:xfrm>
            <a:off x="7620000" y="4767264"/>
            <a:ext cx="1066800" cy="27384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8</a:t>
            </a:fld>
            <a:endParaRPr lang="en" dirty="0"/>
          </a:p>
        </p:txBody>
      </p:sp>
      <p:sp>
        <p:nvSpPr>
          <p:cNvPr id="125" name="Rechteck 3"/>
          <p:cNvSpPr/>
          <p:nvPr/>
        </p:nvSpPr>
        <p:spPr>
          <a:xfrm>
            <a:off x="1517743" y="305218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Pfeil nach rechts 4"/>
          <p:cNvSpPr/>
          <p:nvPr/>
        </p:nvSpPr>
        <p:spPr>
          <a:xfrm>
            <a:off x="895678" y="3124033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Pfeil nach rechts 5"/>
          <p:cNvSpPr/>
          <p:nvPr/>
        </p:nvSpPr>
        <p:spPr>
          <a:xfrm>
            <a:off x="7830900" y="312403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Gerader Verbinder 9"/>
          <p:cNvCxnSpPr/>
          <p:nvPr/>
        </p:nvCxnSpPr>
        <p:spPr>
          <a:xfrm flipH="1">
            <a:off x="3158555" y="3065780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feld 10"/>
          <p:cNvSpPr txBox="1"/>
          <p:nvPr/>
        </p:nvSpPr>
        <p:spPr>
          <a:xfrm>
            <a:off x="5510688" y="3633069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W(10</a:t>
            </a:r>
            <a:r>
              <a:rPr lang="en-US" sz="9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sz="9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feld 11"/>
          <p:cNvSpPr txBox="1"/>
          <p:nvPr/>
        </p:nvSpPr>
        <p:spPr>
          <a:xfrm>
            <a:off x="2842605" y="3633069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W(20)</a:t>
            </a:r>
            <a:endParaRPr lang="en-US" sz="11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echteck 23"/>
          <p:cNvSpPr/>
          <p:nvPr/>
        </p:nvSpPr>
        <p:spPr>
          <a:xfrm>
            <a:off x="169653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echteck 23"/>
          <p:cNvSpPr/>
          <p:nvPr/>
        </p:nvSpPr>
        <p:spPr>
          <a:xfrm>
            <a:off x="2154425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3" name="Rechteck 23"/>
          <p:cNvSpPr/>
          <p:nvPr/>
        </p:nvSpPr>
        <p:spPr>
          <a:xfrm>
            <a:off x="275809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4" name="Rechteck 23"/>
          <p:cNvSpPr/>
          <p:nvPr/>
        </p:nvSpPr>
        <p:spPr>
          <a:xfrm>
            <a:off x="321672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5" name="Rechteck 23"/>
          <p:cNvSpPr/>
          <p:nvPr/>
        </p:nvSpPr>
        <p:spPr>
          <a:xfrm>
            <a:off x="7206960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136" name="Rechteck 23"/>
          <p:cNvSpPr/>
          <p:nvPr/>
        </p:nvSpPr>
        <p:spPr>
          <a:xfrm>
            <a:off x="6740411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7" name="Rechteck 23"/>
          <p:cNvSpPr/>
          <p:nvPr/>
        </p:nvSpPr>
        <p:spPr>
          <a:xfrm>
            <a:off x="6304773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91732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3" name="Rechteck 23"/>
          <p:cNvSpPr/>
          <p:nvPr/>
        </p:nvSpPr>
        <p:spPr>
          <a:xfrm>
            <a:off x="5392622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4" name="Rechteck 23"/>
          <p:cNvSpPr/>
          <p:nvPr/>
        </p:nvSpPr>
        <p:spPr>
          <a:xfrm>
            <a:off x="500517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5" name="Rechteck 23"/>
          <p:cNvSpPr/>
          <p:nvPr/>
        </p:nvSpPr>
        <p:spPr>
          <a:xfrm>
            <a:off x="460471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6" name="Rechteck 23"/>
          <p:cNvSpPr/>
          <p:nvPr/>
        </p:nvSpPr>
        <p:spPr>
          <a:xfrm>
            <a:off x="4166494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9" name="Rechteck 23"/>
          <p:cNvSpPr/>
          <p:nvPr/>
        </p:nvSpPr>
        <p:spPr>
          <a:xfrm>
            <a:off x="3653131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2" name="Gerader Verbinder 9"/>
          <p:cNvCxnSpPr/>
          <p:nvPr/>
        </p:nvCxnSpPr>
        <p:spPr>
          <a:xfrm flipH="1">
            <a:off x="5832868" y="3062577"/>
            <a:ext cx="2" cy="538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54"/>
          <p:cNvCxnSpPr>
            <a:stCxn id="115" idx="0"/>
          </p:cNvCxnSpPr>
          <p:nvPr/>
        </p:nvCxnSpPr>
        <p:spPr>
          <a:xfrm flipV="1">
            <a:off x="6619489" y="3338777"/>
            <a:ext cx="686194" cy="898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53"/>
          <p:cNvCxnSpPr/>
          <p:nvPr/>
        </p:nvCxnSpPr>
        <p:spPr>
          <a:xfrm flipH="1" flipV="1">
            <a:off x="7509946" y="3488958"/>
            <a:ext cx="101006" cy="512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23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b="1" dirty="0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Bounded out-of-</a:t>
            </a:r>
            <a:r>
              <a:rPr lang="en-US" b="1" dirty="0" err="1" smtClean="0">
                <a:solidFill>
                  <a:schemeClr val="dk1"/>
                </a:solidFill>
                <a:latin typeface="Avenir Next Demi Bold" charset="0"/>
                <a:ea typeface="Avenir Next Demi Bold" charset="0"/>
                <a:cs typeface="Avenir Next Demi Bold" charset="0"/>
                <a:sym typeface="Calibri"/>
              </a:rPr>
              <a:t>orderness</a:t>
            </a:r>
            <a:endParaRPr lang="en" b="1" dirty="0">
              <a:solidFill>
                <a:schemeClr val="dk1"/>
              </a:solidFill>
              <a:latin typeface="Avenir Next Demi Bold" charset="0"/>
              <a:ea typeface="Avenir Next Demi Bold" charset="0"/>
              <a:cs typeface="Avenir Next Demi Bold" charset="0"/>
              <a:sym typeface="Calibri"/>
            </a:endParaRPr>
          </a:p>
        </p:txBody>
      </p:sp>
      <p:sp>
        <p:nvSpPr>
          <p:cNvPr id="437" name="Shape 437"/>
          <p:cNvSpPr txBox="1">
            <a:spLocks noGrp="1"/>
          </p:cNvSpPr>
          <p:nvPr>
            <p:ph idx="1"/>
          </p:nvPr>
        </p:nvSpPr>
        <p:spPr>
          <a:xfrm>
            <a:off x="457200" y="1105785"/>
            <a:ext cx="8229600" cy="87666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 marL="257175" indent="-257175">
              <a:spcBef>
                <a:spcPts val="0"/>
              </a:spcBef>
              <a:spcAft>
                <a:spcPts val="450"/>
              </a:spcAft>
              <a:buSzPct val="100000"/>
              <a:buFont typeface="Noto Sans Symbols"/>
              <a:buChar char="▪"/>
            </a:pPr>
            <a:r>
              <a:rPr lang="en-US" sz="1800" dirty="0" smtClean="0">
                <a:solidFill>
                  <a:schemeClr val="dk1"/>
                </a:solidFill>
                <a:latin typeface="Avenir Next" charset="0"/>
                <a:ea typeface="Avenir Next" charset="0"/>
                <a:cs typeface="Avenir Next" charset="0"/>
                <a:sym typeface="Calibri"/>
              </a:rPr>
              <a:t>When events are out-of-order, we often assume there is some bound to how out-of-order they can be</a:t>
            </a:r>
            <a:endParaRPr lang="en" sz="1800" i="1" dirty="0">
              <a:solidFill>
                <a:schemeClr val="accent2"/>
              </a:solidFill>
              <a:latin typeface="Avenir Next" charset="0"/>
              <a:ea typeface="Avenir Next" charset="0"/>
              <a:cs typeface="Avenir Next" charset="0"/>
              <a:sym typeface="Calibri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sz="quarter" idx="12"/>
          </p:nvPr>
        </p:nvSpPr>
        <p:spPr>
          <a:xfrm>
            <a:off x="7620000" y="4767264"/>
            <a:ext cx="1066800" cy="27384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9</a:t>
            </a:fld>
            <a:endParaRPr lang="en" dirty="0"/>
          </a:p>
        </p:txBody>
      </p:sp>
      <p:sp>
        <p:nvSpPr>
          <p:cNvPr id="87" name="Textfeld 24"/>
          <p:cNvSpPr txBox="1"/>
          <p:nvPr/>
        </p:nvSpPr>
        <p:spPr>
          <a:xfrm>
            <a:off x="3349326" y="4368182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maxOutOfOrderness</a:t>
            </a:r>
            <a:r>
              <a:rPr lang="en-US" sz="1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4 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Textfeld 62"/>
          <p:cNvSpPr txBox="1"/>
          <p:nvPr/>
        </p:nvSpPr>
        <p:spPr>
          <a:xfrm>
            <a:off x="3551452" y="2607383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(out of order)</a:t>
            </a:r>
          </a:p>
        </p:txBody>
      </p:sp>
      <p:sp>
        <p:nvSpPr>
          <p:cNvPr id="62" name="Rechteck 3"/>
          <p:cNvSpPr/>
          <p:nvPr/>
        </p:nvSpPr>
        <p:spPr>
          <a:xfrm>
            <a:off x="1517743" y="3052182"/>
            <a:ext cx="6135329" cy="52915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feil nach rechts 4"/>
          <p:cNvSpPr/>
          <p:nvPr/>
        </p:nvSpPr>
        <p:spPr>
          <a:xfrm>
            <a:off x="895678" y="3124033"/>
            <a:ext cx="463781" cy="3854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rechts 5"/>
          <p:cNvSpPr/>
          <p:nvPr/>
        </p:nvSpPr>
        <p:spPr>
          <a:xfrm>
            <a:off x="7830900" y="3124032"/>
            <a:ext cx="463678" cy="38545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hteck 23"/>
          <p:cNvSpPr/>
          <p:nvPr/>
        </p:nvSpPr>
        <p:spPr>
          <a:xfrm>
            <a:off x="169653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echteck 23"/>
          <p:cNvSpPr/>
          <p:nvPr/>
        </p:nvSpPr>
        <p:spPr>
          <a:xfrm>
            <a:off x="2154425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Rechteck 23"/>
          <p:cNvSpPr/>
          <p:nvPr/>
        </p:nvSpPr>
        <p:spPr>
          <a:xfrm>
            <a:off x="275809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Rechteck 23"/>
          <p:cNvSpPr/>
          <p:nvPr/>
        </p:nvSpPr>
        <p:spPr>
          <a:xfrm>
            <a:off x="321672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Rechteck 23"/>
          <p:cNvSpPr/>
          <p:nvPr/>
        </p:nvSpPr>
        <p:spPr>
          <a:xfrm>
            <a:off x="7206960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Rechteck 23"/>
          <p:cNvSpPr/>
          <p:nvPr/>
        </p:nvSpPr>
        <p:spPr>
          <a:xfrm>
            <a:off x="6740411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echteck 23"/>
          <p:cNvSpPr/>
          <p:nvPr/>
        </p:nvSpPr>
        <p:spPr>
          <a:xfrm>
            <a:off x="6304773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echteck 23"/>
          <p:cNvSpPr/>
          <p:nvPr/>
        </p:nvSpPr>
        <p:spPr>
          <a:xfrm>
            <a:off x="5917328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Gerader Verbinder 7"/>
          <p:cNvCxnSpPr/>
          <p:nvPr/>
        </p:nvCxnSpPr>
        <p:spPr>
          <a:xfrm flipH="1">
            <a:off x="7133801" y="3079277"/>
            <a:ext cx="2347" cy="532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0"/>
          <p:cNvSpPr txBox="1"/>
          <p:nvPr/>
        </p:nvSpPr>
        <p:spPr>
          <a:xfrm>
            <a:off x="6844412" y="3633069"/>
            <a:ext cx="57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W(3)</a:t>
            </a:r>
            <a:endParaRPr lang="en-US" sz="12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7" name="Rechteck 23"/>
          <p:cNvSpPr/>
          <p:nvPr/>
        </p:nvSpPr>
        <p:spPr>
          <a:xfrm>
            <a:off x="5392622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hteck 23"/>
          <p:cNvSpPr/>
          <p:nvPr/>
        </p:nvSpPr>
        <p:spPr>
          <a:xfrm>
            <a:off x="500517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9" name="Rechteck 23"/>
          <p:cNvSpPr/>
          <p:nvPr/>
        </p:nvSpPr>
        <p:spPr>
          <a:xfrm>
            <a:off x="4604717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Rechteck 23"/>
          <p:cNvSpPr/>
          <p:nvPr/>
        </p:nvSpPr>
        <p:spPr>
          <a:xfrm>
            <a:off x="4166494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3" name="Rechteck 23"/>
          <p:cNvSpPr/>
          <p:nvPr/>
        </p:nvSpPr>
        <p:spPr>
          <a:xfrm>
            <a:off x="3653131" y="3143488"/>
            <a:ext cx="302985" cy="346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3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34058</TotalTime>
  <Words>978</Words>
  <Application>Microsoft Macintosh PowerPoint</Application>
  <PresentationFormat>On-screen Show (16:9)</PresentationFormat>
  <Paragraphs>418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3" baseType="lpstr">
      <vt:lpstr>Avenir Light</vt:lpstr>
      <vt:lpstr>Avenir Next</vt:lpstr>
      <vt:lpstr>Avenir Next Demi Bold</vt:lpstr>
      <vt:lpstr>Avenir Next Medium</vt:lpstr>
      <vt:lpstr>Avenir Next Regular</vt:lpstr>
      <vt:lpstr>Calibri</vt:lpstr>
      <vt:lpstr>Consolas</vt:lpstr>
      <vt:lpstr>Helvetica Light</vt:lpstr>
      <vt:lpstr>Helvetica Neue Light</vt:lpstr>
      <vt:lpstr>Helvetica Neue Medium</vt:lpstr>
      <vt:lpstr>Mangal</vt:lpstr>
      <vt:lpstr>Menlo-Bold</vt:lpstr>
      <vt:lpstr>Menlo-Italic</vt:lpstr>
      <vt:lpstr>Menlo-Regular</vt:lpstr>
      <vt:lpstr>Noto Sans Symbols</vt:lpstr>
      <vt:lpstr>Verdana</vt:lpstr>
      <vt:lpstr>Wingdings</vt:lpstr>
      <vt:lpstr>Arial</vt:lpstr>
      <vt:lpstr>1_Office Theme</vt:lpstr>
      <vt:lpstr>Apache Flink® Training   Flink v1.3 – 9.9.2017</vt:lpstr>
      <vt:lpstr>Different Notions of Time</vt:lpstr>
      <vt:lpstr>Different Notions of Time</vt:lpstr>
      <vt:lpstr>Setting the StreamTimeCharacteristic</vt:lpstr>
      <vt:lpstr>Generating Watermarks</vt:lpstr>
      <vt:lpstr>Working with Event Time</vt:lpstr>
      <vt:lpstr>Watermarks</vt:lpstr>
      <vt:lpstr>Perfect Watermarks</vt:lpstr>
      <vt:lpstr>Bounded out-of-orderness</vt:lpstr>
      <vt:lpstr>Bounded out-of-orderness</vt:lpstr>
      <vt:lpstr>Bounded out-of-orderness</vt:lpstr>
      <vt:lpstr>Bounded out-of-orderness</vt:lpstr>
      <vt:lpstr>How often to emit Watermarks?</vt:lpstr>
      <vt:lpstr>Watermarks define Lateness</vt:lpstr>
      <vt:lpstr>Pre-defined timestamp extractors / watermark emitters</vt:lpstr>
      <vt:lpstr>Example</vt:lpstr>
      <vt:lpstr>Two Styles of Watermark Generation</vt:lpstr>
      <vt:lpstr>PowerPoint Presentation</vt:lpstr>
      <vt:lpstr>PowerPoint Presentation</vt:lpstr>
      <vt:lpstr>Watermarks in Parallel</vt:lpstr>
      <vt:lpstr>Per-Kafka-Partition Watermarks</vt:lpstr>
      <vt:lpstr>Watermarking</vt:lpstr>
      <vt:lpstr>Timers</vt:lpstr>
      <vt:lpstr>TimerService</vt:lpstr>
    </vt:vector>
  </TitlesOfParts>
  <Company>data Artisans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David Anderson</cp:lastModifiedBy>
  <cp:revision>572</cp:revision>
  <cp:lastPrinted>2017-03-28T18:43:30Z</cp:lastPrinted>
  <dcterms:created xsi:type="dcterms:W3CDTF">2016-10-01T19:14:09Z</dcterms:created>
  <dcterms:modified xsi:type="dcterms:W3CDTF">2017-09-09T10:01:31Z</dcterms:modified>
</cp:coreProperties>
</file>