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312" r:id="rId23"/>
    <p:sldId id="311" r:id="rId24"/>
    <p:sldId id="310" r:id="rId25"/>
    <p:sldId id="280" r:id="rId26"/>
    <p:sldId id="314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/>
    <p:restoredTop sz="94631"/>
  </p:normalViewPr>
  <p:slideViewPr>
    <p:cSldViewPr snapToGrid="0" snapToObjects="1">
      <p:cViewPr>
        <p:scale>
          <a:sx n="135" d="100"/>
          <a:sy n="135" d="100"/>
        </p:scale>
        <p:origin x="480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17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33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421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33988F-957D-0140-8C45-20C24846B0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.9.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Operations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assed an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Iterable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containing all elements of a 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Window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b="0" i="0" u="none" strike="noStrike" cap="none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Function)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dirty="0" err="1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ocess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processWindow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Function)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2" indent="-342900"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onsolas"/>
              </a:rPr>
              <a:t>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onsolas"/>
              </a:rPr>
              <a:t>ew in 1.3</a:t>
            </a:r>
            <a:endParaRPr lang="en" dirty="0"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dirty="0" err="1" smtClean="0"/>
              <a:t>ProcessWindowFunction</a:t>
            </a:r>
            <a:r>
              <a:rPr lang="en-US" sz="3959" dirty="0" smtClean="0"/>
              <a:t>()</a:t>
            </a:r>
            <a:endParaRPr lang="en"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b="1" dirty="0"/>
              <a:t>public abstract class </a:t>
            </a:r>
            <a:r>
              <a:rPr lang="en-US" sz="1400" dirty="0" err="1"/>
              <a:t>ProcessWindowFunction</a:t>
            </a:r>
            <a:r>
              <a:rPr lang="en-US" sz="1400" dirty="0"/>
              <a:t>&lt;IN, OUT, KEY, W </a:t>
            </a:r>
            <a:r>
              <a:rPr lang="en-US" sz="1400" b="1" dirty="0"/>
              <a:t>extends </a:t>
            </a:r>
            <a:r>
              <a:rPr lang="en-US" sz="1400" dirty="0"/>
              <a:t>Window&gt; </a:t>
            </a:r>
            <a:r>
              <a:rPr lang="en-US" sz="1400" b="1" dirty="0"/>
              <a:t>extends </a:t>
            </a:r>
            <a:r>
              <a:rPr lang="en-US" sz="1400" dirty="0" err="1"/>
              <a:t>AbstractRichFunction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i="1" dirty="0" smtClean="0"/>
              <a:t>/**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* Evaluates the window and outputs none or several elements.</a:t>
            </a:r>
            <a:br>
              <a:rPr lang="en-US" sz="1400" i="1" dirty="0"/>
            </a:br>
            <a:r>
              <a:rPr lang="en-US" sz="1400" i="1" dirty="0"/>
              <a:t>    *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key </a:t>
            </a:r>
            <a:r>
              <a:rPr lang="en-US" sz="1400" i="1" dirty="0"/>
              <a:t>The key for which this window is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context </a:t>
            </a:r>
            <a:r>
              <a:rPr lang="en-US" sz="1400" i="1" dirty="0"/>
              <a:t>The context in which the window is being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elements </a:t>
            </a:r>
            <a:r>
              <a:rPr lang="en-US" sz="1400" i="1" dirty="0"/>
              <a:t>The elements in the window being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out </a:t>
            </a:r>
            <a:r>
              <a:rPr lang="en-US" sz="1400" i="1" dirty="0"/>
              <a:t>A collector for emitting elements.</a:t>
            </a:r>
            <a:br>
              <a:rPr lang="en-US" sz="1400" i="1" dirty="0"/>
            </a:br>
            <a:r>
              <a:rPr lang="en-US" sz="1400" i="1" dirty="0"/>
              <a:t>    *</a:t>
            </a:r>
            <a:br>
              <a:rPr lang="en-US" sz="1400" i="1" dirty="0"/>
            </a:br>
            <a:r>
              <a:rPr lang="en-US" sz="1400" i="1" dirty="0" smtClean="0"/>
              <a:t>    </a:t>
            </a:r>
            <a:r>
              <a:rPr lang="en-US" sz="1400" i="1" dirty="0"/>
              <a:t>*/</a:t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b="1" dirty="0"/>
              <a:t>public abstract void </a:t>
            </a:r>
            <a:r>
              <a:rPr lang="en-US" sz="1400" dirty="0">
                <a:solidFill>
                  <a:schemeClr val="accent2"/>
                </a:solidFill>
              </a:rPr>
              <a:t>process</a:t>
            </a:r>
            <a:r>
              <a:rPr lang="en-US" sz="1400" dirty="0" smtClean="0"/>
              <a:t>(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KEY </a:t>
            </a:r>
            <a:r>
              <a:rPr lang="en-US" sz="1400" dirty="0"/>
              <a:t>key, </a:t>
            </a:r>
            <a:endParaRPr lang="en-US" sz="1400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Context </a:t>
            </a:r>
            <a:r>
              <a:rPr lang="en-US" sz="1400" dirty="0"/>
              <a:t>context</a:t>
            </a:r>
            <a:r>
              <a:rPr lang="en-US" sz="1400" dirty="0" smtClean="0"/>
              <a:t>,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Iterable</a:t>
            </a:r>
            <a:r>
              <a:rPr lang="en-US" sz="1400" dirty="0"/>
              <a:t>&lt;IN&gt; elements, </a:t>
            </a:r>
            <a:endParaRPr lang="en-US" sz="1400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Collector&lt;OUT</a:t>
            </a:r>
            <a:r>
              <a:rPr lang="en-US" sz="1400" dirty="0"/>
              <a:t>&gt; out) </a:t>
            </a:r>
            <a:r>
              <a:rPr lang="en-US" sz="1400" b="1" dirty="0"/>
              <a:t>throws </a:t>
            </a:r>
            <a:r>
              <a:rPr lang="en-US" sz="1400" dirty="0"/>
              <a:t>Exception;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</a:t>
            </a:r>
            <a:r>
              <a:rPr lang="en-US" sz="1400" i="1" dirty="0" smtClean="0"/>
              <a:t>//</a:t>
            </a:r>
            <a:r>
              <a:rPr lang="en-US" sz="1400" i="1" dirty="0"/>
              <a:t> </a:t>
            </a:r>
            <a:r>
              <a:rPr lang="en-US" sz="1400" i="1" dirty="0" smtClean="0"/>
              <a:t>The </a:t>
            </a:r>
            <a:r>
              <a:rPr lang="en-US" sz="1400" i="1" dirty="0"/>
              <a:t>context holding window metadata</a:t>
            </a:r>
            <a:r>
              <a:rPr lang="en-US" sz="1400" i="1" dirty="0" smtClean="0"/>
              <a:t>.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b="1" dirty="0"/>
              <a:t>public abstract class </a:t>
            </a:r>
            <a:r>
              <a:rPr lang="en-US" sz="1400" dirty="0"/>
              <a:t>Context </a:t>
            </a:r>
            <a:r>
              <a:rPr lang="en-US" sz="1400" b="1" dirty="0"/>
              <a:t>implements </a:t>
            </a:r>
            <a:r>
              <a:rPr lang="en-US" sz="1400" dirty="0" err="1"/>
              <a:t>java.io.Serializable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b="1" dirty="0" smtClean="0"/>
              <a:t>public </a:t>
            </a:r>
            <a:r>
              <a:rPr lang="en-US" sz="1400" b="1" dirty="0"/>
              <a:t>abstract </a:t>
            </a:r>
            <a:r>
              <a:rPr lang="en-US" sz="1400" dirty="0"/>
              <a:t>W window</a:t>
            </a:r>
            <a:r>
              <a:rPr lang="en-US" sz="1400" dirty="0" smtClean="0"/>
              <a:t>();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  </a:t>
            </a:r>
            <a:r>
              <a:rPr lang="en-US" sz="1400" b="1" dirty="0"/>
              <a:t>public abstract long </a:t>
            </a:r>
            <a:r>
              <a:rPr lang="en-US" sz="1400" dirty="0" err="1"/>
              <a:t>currentProcessingTime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long </a:t>
            </a:r>
            <a:r>
              <a:rPr lang="en-US" sz="1400" dirty="0" err="1"/>
              <a:t>currentWatermark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</a:t>
            </a:r>
            <a:r>
              <a:rPr lang="en-US" sz="1400" dirty="0" err="1"/>
              <a:t>KeyedStateStore</a:t>
            </a:r>
            <a:r>
              <a:rPr lang="en-US" sz="1400" dirty="0"/>
              <a:t> </a:t>
            </a:r>
            <a:r>
              <a:rPr lang="en-US" sz="1400" dirty="0" err="1"/>
              <a:t>windowState</a:t>
            </a:r>
            <a:r>
              <a:rPr lang="en-US" sz="1400" dirty="0" smtClean="0"/>
              <a:t>();    </a:t>
            </a:r>
            <a:r>
              <a:rPr lang="en-US" sz="1400" i="1" dirty="0" smtClean="0"/>
              <a:t>// per-key per-window state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</a:t>
            </a:r>
            <a:r>
              <a:rPr lang="en-US" sz="1400" dirty="0" err="1"/>
              <a:t>KeyedStateStore</a:t>
            </a:r>
            <a:r>
              <a:rPr lang="en-US" sz="1400" dirty="0"/>
              <a:t> </a:t>
            </a:r>
            <a:r>
              <a:rPr lang="en-US" sz="1400" dirty="0" err="1"/>
              <a:t>globalState</a:t>
            </a:r>
            <a:r>
              <a:rPr lang="en-US" sz="1400" dirty="0" smtClean="0"/>
              <a:t>();       </a:t>
            </a:r>
            <a:r>
              <a:rPr lang="en-US" sz="1400" i="1" dirty="0" smtClean="0"/>
              <a:t>// per-key global state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2126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Operations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assed each element of a window, which is aggregated into a single result: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b="0" i="0" u="none" strike="noStrike" cap="none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en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9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Aggregations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285750">
              <a:buSzPct val="116666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  <a:sym typeface="Consolas"/>
              </a:rPr>
              <a:t>return the value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sumBy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y),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minBy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maxBy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1" indent="-285750">
              <a:buSzPct val="116666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onsolas"/>
              </a:rPr>
              <a:t>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eturn an element with the value</a:t>
            </a:r>
          </a:p>
          <a:p>
            <a:pPr lvl="1" indent="-285750">
              <a:buSzPct val="116666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indent="-285750">
              <a:buSzPct val="116666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These are available on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KeyedStreams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as well as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WindowedStreams</a:t>
            </a:r>
            <a:endParaRPr lang="en" sz="2800" b="0" i="0" u="none" strike="noStrike" cap="none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615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lvl="1" indent="-285750">
              <a:lnSpc>
                <a:spcPct val="80000"/>
              </a:lnSpc>
              <a:spcBef>
                <a:spcPts val="372"/>
              </a:spcBef>
              <a:buSzPct val="97894"/>
            </a:pPr>
            <a:r>
              <a:rPr lang="en-US" sz="1800" dirty="0" smtClean="0"/>
              <a:t>very </a:t>
            </a:r>
            <a:r>
              <a:rPr lang="en-US" sz="1800" dirty="0"/>
              <a:t>basic </a:t>
            </a:r>
            <a:r>
              <a:rPr lang="en-US" sz="1800" dirty="0" err="1" smtClean="0"/>
              <a:t>WindowAssigner</a:t>
            </a:r>
            <a:r>
              <a:rPr lang="en-US" sz="1800" dirty="0" smtClean="0"/>
              <a:t>; assigns </a:t>
            </a:r>
            <a:r>
              <a:rPr lang="en-US" sz="1800" dirty="0"/>
              <a:t>every element to the same global </a:t>
            </a:r>
            <a:r>
              <a:rPr lang="en-US" sz="1800" dirty="0" smtClean="0"/>
              <a:t>window</a:t>
            </a:r>
            <a:endParaRPr lang="en" sz="186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windows (and merging)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7472">
              <a:spcAft>
                <a:spcPts val="1200"/>
              </a:spcAft>
            </a:pPr>
            <a:r>
              <a:rPr lang="en-US" sz="2400" dirty="0"/>
              <a:t>Session windows are based on an abstraction of windows than can </a:t>
            </a:r>
            <a:r>
              <a:rPr lang="en-US" sz="2400" i="1" dirty="0"/>
              <a:t>merge</a:t>
            </a:r>
          </a:p>
          <a:p>
            <a:pPr indent="-347472">
              <a:spcAft>
                <a:spcPts val="1200"/>
              </a:spcAft>
            </a:pPr>
            <a:r>
              <a:rPr lang="en-US" sz="2400" dirty="0"/>
              <a:t>Each element is initially assigned to a new window</a:t>
            </a:r>
          </a:p>
          <a:p>
            <a:pPr indent="-347472">
              <a:spcAft>
                <a:spcPts val="1200"/>
              </a:spcAft>
            </a:pPr>
            <a:r>
              <a:rPr lang="en-US" sz="2400" dirty="0"/>
              <a:t>Windows are then merged if the gap between them is small enough</a:t>
            </a:r>
          </a:p>
          <a:p>
            <a:pPr indent="-347472">
              <a:spcAft>
                <a:spcPts val="1200"/>
              </a:spcAft>
            </a:pPr>
            <a:r>
              <a:rPr lang="en-US" sz="2400" dirty="0"/>
              <a:t>Requires a merging Trigger and a merging </a:t>
            </a:r>
            <a:r>
              <a:rPr lang="en-US" sz="2400" dirty="0" err="1"/>
              <a:t>WindowFunction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aggregations on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batched data</a:t>
            </a:r>
            <a:endParaRPr lang="en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 on windowed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en-US" sz="2800" dirty="0" smtClean="0"/>
              <a:t>, e.g.,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400" dirty="0" smtClean="0"/>
              <a:t>Number of transactions per minute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45113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    / keyed vs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 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 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 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process|apply|reduce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  /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(Tuple1&lt;String&gt;)key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705</Words>
  <Application>Microsoft Macintosh PowerPoint</Application>
  <PresentationFormat>On-screen Show (4:3)</PresentationFormat>
  <Paragraphs>214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Avenir</vt:lpstr>
      <vt:lpstr>Calibri</vt:lpstr>
      <vt:lpstr>Consolas</vt:lpstr>
      <vt:lpstr>Noto Sans Symbols</vt:lpstr>
      <vt:lpstr>Arial</vt:lpstr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Window Operations</vt:lpstr>
      <vt:lpstr>ProcessWindowFunction()</vt:lpstr>
      <vt:lpstr>Incremental Window Operations</vt:lpstr>
      <vt:lpstr>Other Aggregations</vt:lpstr>
      <vt:lpstr>Custom window logic</vt:lpstr>
      <vt:lpstr>Session windows (and merging)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67</cp:revision>
  <cp:lastPrinted>2017-05-05T14:15:38Z</cp:lastPrinted>
  <dcterms:modified xsi:type="dcterms:W3CDTF">2017-09-08T14:13:35Z</dcterms:modified>
</cp:coreProperties>
</file>