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379" r:id="rId2"/>
    <p:sldId id="321" r:id="rId3"/>
    <p:sldId id="317" r:id="rId4"/>
    <p:sldId id="315" r:id="rId5"/>
    <p:sldId id="319" r:id="rId6"/>
    <p:sldId id="324" r:id="rId7"/>
    <p:sldId id="333" r:id="rId8"/>
    <p:sldId id="325" r:id="rId9"/>
    <p:sldId id="346" r:id="rId10"/>
    <p:sldId id="342" r:id="rId11"/>
    <p:sldId id="347" r:id="rId12"/>
    <p:sldId id="329" r:id="rId13"/>
    <p:sldId id="359" r:id="rId14"/>
    <p:sldId id="362" r:id="rId15"/>
    <p:sldId id="363" r:id="rId16"/>
    <p:sldId id="366" r:id="rId17"/>
    <p:sldId id="365" r:id="rId18"/>
    <p:sldId id="367" r:id="rId19"/>
    <p:sldId id="378" r:id="rId20"/>
    <p:sldId id="335" r:id="rId21"/>
    <p:sldId id="351" r:id="rId22"/>
    <p:sldId id="352" r:id="rId23"/>
    <p:sldId id="353" r:id="rId24"/>
    <p:sldId id="354" r:id="rId25"/>
    <p:sldId id="339" r:id="rId26"/>
    <p:sldId id="338" r:id="rId27"/>
    <p:sldId id="336" r:id="rId28"/>
    <p:sldId id="356" r:id="rId29"/>
    <p:sldId id="357" r:id="rId30"/>
    <p:sldId id="360" r:id="rId31"/>
    <p:sldId id="361" r:id="rId32"/>
    <p:sldId id="323" r:id="rId33"/>
    <p:sldId id="330" r:id="rId34"/>
    <p:sldId id="331" r:id="rId35"/>
    <p:sldId id="369" r:id="rId36"/>
    <p:sldId id="368" r:id="rId37"/>
    <p:sldId id="340" r:id="rId38"/>
    <p:sldId id="371" r:id="rId39"/>
    <p:sldId id="374" r:id="rId40"/>
    <p:sldId id="372" r:id="rId41"/>
    <p:sldId id="377" r:id="rId42"/>
    <p:sldId id="375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D91"/>
    <a:srgbClr val="4B92FF"/>
    <a:srgbClr val="D747C1"/>
    <a:srgbClr val="A65DBB"/>
    <a:srgbClr val="3DC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2"/>
    <p:restoredTop sz="92785"/>
  </p:normalViewPr>
  <p:slideViewPr>
    <p:cSldViewPr snapToGrid="0" snapToObjects="1">
      <p:cViewPr>
        <p:scale>
          <a:sx n="170" d="100"/>
          <a:sy n="170" d="100"/>
        </p:scale>
        <p:origin x="664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A1DE-3765-3044-AB90-069FFF0A46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988F-957D-0140-8C45-20C24846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6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988F-957D-0140-8C45-20C24846B0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tar_white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4" y="205990"/>
            <a:ext cx="573315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878388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1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11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584" y="2151526"/>
            <a:ext cx="2144395" cy="2144396"/>
          </a:xfrm>
          <a:prstGeom prst="rect">
            <a:avLst/>
          </a:prstGeom>
          <a:ln w="3175">
            <a:miter lim="400000"/>
          </a:ln>
        </p:spPr>
      </p:pic>
      <p:sp>
        <p:nvSpPr>
          <p:cNvPr id="12" name="Shape 130"/>
          <p:cNvSpPr/>
          <p:nvPr/>
        </p:nvSpPr>
        <p:spPr>
          <a:xfrm>
            <a:off x="658783" y="982561"/>
            <a:ext cx="7839644" cy="6117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8572" tIns="28572" rIns="28572" bIns="28572" anchor="ctr">
            <a:spAutoFit/>
          </a:bodyPr>
          <a:lstStyle/>
          <a:p>
            <a:pPr algn="ctr"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600" kern="0" smtClean="0">
                <a:solidFill>
                  <a:srgbClr val="FFFFFF"/>
                </a:solidFill>
                <a:latin typeface="Avenir Next Demi Bold"/>
                <a:ea typeface="Helvetica Neue Medium"/>
                <a:cs typeface="Avenir Next Demi Bold"/>
                <a:sym typeface="Helvetica Neue Medium"/>
              </a:rPr>
              <a:t>Table API &amp; SQL</a:t>
            </a:r>
            <a:endParaRPr sz="3600" kern="0" baseline="30000" dirty="0">
              <a:solidFill>
                <a:srgbClr val="FFFFFF"/>
              </a:solidFill>
              <a:latin typeface="Avenir Next Demi Bold"/>
              <a:ea typeface="Helvetica Neue Medium"/>
              <a:cs typeface="Avenir Next Demi Bold"/>
              <a:sym typeface="Helvetica Neue Medium"/>
            </a:endParaRPr>
          </a:p>
        </p:txBody>
      </p:sp>
      <p:sp>
        <p:nvSpPr>
          <p:cNvPr id="8" name="Shape 128"/>
          <p:cNvSpPr>
            <a:spLocks noGrp="1"/>
          </p:cNvSpPr>
          <p:nvPr>
            <p:ph type="ctrTitle"/>
          </p:nvPr>
        </p:nvSpPr>
        <p:spPr>
          <a:xfrm>
            <a:off x="4037123" y="2287890"/>
            <a:ext cx="4741390" cy="1854199"/>
          </a:xfrm>
          <a:prstGeom prst="rect">
            <a:avLst/>
          </a:prstGeom>
        </p:spPr>
        <p:txBody>
          <a:bodyPr lIns="28572" tIns="28572" rIns="28572" bIns="28572">
            <a:normAutofit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de-DE" sz="1800" dirty="0">
                <a:solidFill>
                  <a:schemeClr val="lt1"/>
                </a:solidFill>
                <a:latin typeface="Avenir Next Medium"/>
                <a:cs typeface="Avenir Next Medium"/>
              </a:rPr>
              <a:t>Apache Flink® Training</a:t>
            </a:r>
            <a:r>
              <a:rPr lang="de-DE" sz="1800" dirty="0">
                <a:solidFill>
                  <a:schemeClr val="lt1"/>
                </a:solidFill>
              </a:rPr>
              <a:t/>
            </a:r>
            <a:br>
              <a:rPr lang="de-DE" sz="1800" dirty="0">
                <a:solidFill>
                  <a:schemeClr val="lt1"/>
                </a:solidFill>
              </a:rPr>
            </a:br>
            <a: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de-DE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Regular"/>
              <a:ea typeface="Helvetica Neue Medium"/>
              <a:cs typeface="Avenir Next Regular"/>
              <a:sym typeface="Helvetica Neue Medium"/>
            </a:endParaRPr>
          </a:p>
          <a:p>
            <a:pPr defTabSz="279285">
              <a:lnSpc>
                <a:spcPct val="130000"/>
              </a:lnSpc>
              <a:spcBef>
                <a:spcPts val="0"/>
              </a:spcBef>
              <a:defRPr sz="306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" sz="1600" dirty="0" err="1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Flink</a:t>
            </a:r>
            <a:r>
              <a:rPr lang="en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v1.</a:t>
            </a:r>
            <a:r>
              <a:rPr lang="en-US" sz="1600" dirty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3</a:t>
            </a:r>
            <a:r>
              <a:rPr lang="en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 – </a:t>
            </a:r>
            <a:r>
              <a:rPr lang="en-US" sz="1600" dirty="0" smtClean="0">
                <a:solidFill>
                  <a:schemeClr val="lt1"/>
                </a:solidFill>
                <a:latin typeface="Avenir Light"/>
                <a:ea typeface="Calibri"/>
                <a:cs typeface="Avenir Light"/>
                <a:sym typeface="Calibri"/>
              </a:rPr>
              <a:t>8.9.2017</a:t>
            </a:r>
            <a:endParaRPr kumimoji="0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Light"/>
              <a:ea typeface="Helvetica Neue Light"/>
              <a:cs typeface="Avenir Light"/>
              <a:sym typeface="Helvetica Neue Light"/>
            </a:endParaRPr>
          </a:p>
        </p:txBody>
      </p:sp>
      <p:pic>
        <p:nvPicPr>
          <p:cNvPr id="9" name="Picture 8" descr="ew5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2200" y="3012128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48884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Represents a relational table</a:t>
            </a:r>
          </a:p>
          <a:p>
            <a:pPr lvl="1"/>
            <a:r>
              <a:rPr lang="en-US" dirty="0" smtClean="0"/>
              <a:t>Schema with field names and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processed by Table API operations</a:t>
            </a:r>
            <a:endParaRPr lang="en-US" dirty="0"/>
          </a:p>
          <a:p>
            <a:pPr lvl="1"/>
            <a:r>
              <a:rPr lang="en-US" dirty="0" smtClean="0"/>
              <a:t>Operations result in a new Table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 of a SQL query</a:t>
            </a:r>
          </a:p>
          <a:p>
            <a:endParaRPr lang="en-US" dirty="0"/>
          </a:p>
          <a:p>
            <a:r>
              <a:rPr lang="en-US" dirty="0" smtClean="0"/>
              <a:t>Can be static (batch) or dynamic (streaming)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23" y="1105784"/>
            <a:ext cx="8229600" cy="386414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get a DataStream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StreamExecutionEnvironment</a:t>
            </a:r>
            <a:endParaRPr lang="en-US" sz="1400" b="1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StreamExecutionEnvironment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StreamExecutionEnvironment.getExecutionEnvironment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get a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TableEnvironment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StreamTableEnvironment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TableEnvironment.getTableEnvironment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register a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TableSource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as “persons” table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tableEnv.registerTableSource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persons", 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TableSource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Scan persons table. Result is a Table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Table persons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.scan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("persons")</a:t>
            </a: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Query persons table. Result is a Table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Table result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persons.where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age &gt; 20").select(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name, age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emit a the result Table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.writeToSink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, new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TableSink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execute program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env.execute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Processing with </a:t>
            </a:r>
            <a:br>
              <a:rPr lang="en-US" dirty="0" smtClean="0"/>
            </a:br>
            <a:r>
              <a:rPr lang="en-US" dirty="0" smtClean="0"/>
              <a:t>Table API &amp;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Queries on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317"/>
            <a:ext cx="8229600" cy="348884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Streams are not queried, BUT </a:t>
            </a:r>
            <a:br>
              <a:rPr lang="en-US" sz="3000" dirty="0" smtClean="0"/>
            </a:br>
            <a:r>
              <a:rPr lang="en-US" sz="3000" dirty="0" smtClean="0"/>
              <a:t>tables which are derived from streams</a:t>
            </a:r>
          </a:p>
          <a:p>
            <a:pPr lvl="1"/>
            <a:endParaRPr lang="en-US" sz="2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/>
              <a:t>Core concept is a </a:t>
            </a:r>
            <a:r>
              <a:rPr lang="en-US" sz="3000" i="1" dirty="0"/>
              <a:t>“Dynamic Table”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A dynamic table is </a:t>
            </a:r>
            <a:r>
              <a:rPr lang="en-US" sz="2600" dirty="0"/>
              <a:t>changing over </a:t>
            </a:r>
            <a:r>
              <a:rPr lang="en-US" sz="2600" dirty="0" smtClean="0"/>
              <a:t>time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000" dirty="0" smtClean="0"/>
              <a:t>Stream is interpreted as changelog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A table is the materialization of a changelog stream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474685" cy="6738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Queries on dynamic tables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08349"/>
            <a:ext cx="8514413" cy="27916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Queries on dynamic tables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produce new </a:t>
            </a:r>
            <a:r>
              <a:rPr lang="en-US" sz="2400" dirty="0"/>
              <a:t>dynamic </a:t>
            </a:r>
            <a:r>
              <a:rPr lang="en-US" sz="2400" dirty="0" smtClean="0"/>
              <a:t>tables, </a:t>
            </a:r>
            <a:br>
              <a:rPr lang="en-US" sz="2400" dirty="0" smtClean="0"/>
            </a:br>
            <a:r>
              <a:rPr lang="en-US" sz="2400" dirty="0" smtClean="0"/>
              <a:t>which are automatically updated based on input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do </a:t>
            </a:r>
            <a:r>
              <a:rPr lang="en-US" sz="2400" dirty="0"/>
              <a:t>not </a:t>
            </a:r>
            <a:r>
              <a:rPr lang="en-US" sz="2400" dirty="0" smtClean="0"/>
              <a:t>terminate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Stream </a:t>
            </a:r>
            <a:r>
              <a:rPr lang="en-US" sz="2800" b="1" dirty="0" smtClean="0"/>
              <a:t>↔</a:t>
            </a:r>
            <a:r>
              <a:rPr lang="en-US" sz="2800" b="1" dirty="0" smtClean="0">
                <a:solidFill>
                  <a:srgbClr val="34AD91"/>
                </a:solidFill>
              </a:rPr>
              <a:t> </a:t>
            </a:r>
            <a:r>
              <a:rPr lang="en-US" sz="2800" dirty="0" smtClean="0"/>
              <a:t>Dynamic table conversions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3" r="6123" b="37081"/>
          <a:stretch/>
        </p:blipFill>
        <p:spPr>
          <a:xfrm rot="120000">
            <a:off x="1177485" y="3989368"/>
            <a:ext cx="7081935" cy="10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→ Dynamic Table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Stream records are appended to table</a:t>
            </a:r>
          </a:p>
          <a:p>
            <a:r>
              <a:rPr lang="en-US" sz="2400" dirty="0" smtClean="0"/>
              <a:t>Table grows as more data arrives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54208" y="2421689"/>
            <a:ext cx="11126" cy="24805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12776"/>
              </p:ext>
            </p:extLst>
          </p:nvPr>
        </p:nvGraphicFramePr>
        <p:xfrm>
          <a:off x="5409065" y="2277977"/>
          <a:ext cx="2947951" cy="2495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user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rowtime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url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</a:tr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12:00:00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./home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Bob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12:00:00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./cart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12:00:05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=1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Liz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12:01:00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./home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Bob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12:01:30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=3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12:01:45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=7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is-I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…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…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5" name="Elbow Connector 14"/>
          <p:cNvCxnSpPr>
            <a:stCxn id="557" idx="3"/>
          </p:cNvCxnSpPr>
          <p:nvPr/>
        </p:nvCxnSpPr>
        <p:spPr>
          <a:xfrm flipV="1">
            <a:off x="3647511" y="3030333"/>
            <a:ext cx="1743132" cy="10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3647511" y="3361142"/>
            <a:ext cx="1743132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59" idx="3"/>
          </p:cNvCxnSpPr>
          <p:nvPr/>
        </p:nvCxnSpPr>
        <p:spPr>
          <a:xfrm flipV="1">
            <a:off x="3647511" y="3661971"/>
            <a:ext cx="1743132" cy="10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60" idx="3"/>
          </p:cNvCxnSpPr>
          <p:nvPr/>
        </p:nvCxnSpPr>
        <p:spPr>
          <a:xfrm flipV="1">
            <a:off x="3647511" y="3977790"/>
            <a:ext cx="1743132" cy="10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61" idx="3"/>
          </p:cNvCxnSpPr>
          <p:nvPr/>
        </p:nvCxnSpPr>
        <p:spPr>
          <a:xfrm flipV="1">
            <a:off x="3647511" y="4293609"/>
            <a:ext cx="1743132" cy="10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531"/>
          <p:cNvCxnSpPr>
            <a:stCxn id="556" idx="3"/>
          </p:cNvCxnSpPr>
          <p:nvPr/>
        </p:nvCxnSpPr>
        <p:spPr>
          <a:xfrm flipV="1">
            <a:off x="3647511" y="2714514"/>
            <a:ext cx="1743132" cy="106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>
            <a:off x="1094282" y="2617194"/>
            <a:ext cx="2553229" cy="1795095"/>
            <a:chOff x="1341617" y="2681693"/>
            <a:chExt cx="2553229" cy="1795095"/>
          </a:xfrm>
        </p:grpSpPr>
        <p:sp>
          <p:nvSpPr>
            <p:cNvPr id="556" name="Rounded Rectangle 555"/>
            <p:cNvSpPr/>
            <p:nvPr/>
          </p:nvSpPr>
          <p:spPr>
            <a:xfrm>
              <a:off x="1341617" y="2681693"/>
              <a:ext cx="2553229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Mary, 12:00:00, ./home</a:t>
              </a:r>
              <a:endPara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57" name="Rounded Rectangle 556"/>
            <p:cNvSpPr/>
            <p:nvPr/>
          </p:nvSpPr>
          <p:spPr>
            <a:xfrm>
              <a:off x="1341617" y="2997512"/>
              <a:ext cx="2553229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Bob,  12:00:00, ./cart</a:t>
              </a:r>
              <a:endPara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58" name="Rounded Rectangle 557"/>
            <p:cNvSpPr/>
            <p:nvPr/>
          </p:nvSpPr>
          <p:spPr>
            <a:xfrm>
              <a:off x="1341617" y="3313331"/>
              <a:ext cx="2553229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Mary, 12:00:05, ./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prod?id</a:t>
              </a:r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=1</a:t>
              </a:r>
              <a:endPara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59" name="Rounded Rectangle 558"/>
            <p:cNvSpPr/>
            <p:nvPr/>
          </p:nvSpPr>
          <p:spPr>
            <a:xfrm>
              <a:off x="1341617" y="3629150"/>
              <a:ext cx="2553229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Liz,     12:01:00, ./home</a:t>
              </a:r>
              <a:endPara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60" name="Rounded Rectangle 559"/>
            <p:cNvSpPr/>
            <p:nvPr/>
          </p:nvSpPr>
          <p:spPr>
            <a:xfrm>
              <a:off x="1341617" y="3944969"/>
              <a:ext cx="2553229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Bob,  12:01:30, ./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prod?id</a:t>
              </a:r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=3</a:t>
              </a:r>
              <a:endPara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61" name="Rounded Rectangle 560"/>
            <p:cNvSpPr/>
            <p:nvPr/>
          </p:nvSpPr>
          <p:spPr>
            <a:xfrm>
              <a:off x="1341617" y="4260788"/>
              <a:ext cx="2553229" cy="216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Mary, 12:01:45, ./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prod?id</a:t>
              </a:r>
              <a:r>
                <a:rPr lang="en-US" sz="1400" dirty="0" smtClean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=7</a:t>
              </a:r>
              <a:endParaRPr lang="en-US" sz="14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9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540029" cy="673805"/>
          </a:xfrm>
        </p:spPr>
        <p:txBody>
          <a:bodyPr>
            <a:normAutofit/>
          </a:bodyPr>
          <a:lstStyle/>
          <a:p>
            <a:r>
              <a:rPr lang="en-US" sz="3600" dirty="0"/>
              <a:t>Querying a Dynamic Table</a:t>
            </a:r>
          </a:p>
        </p:txBody>
      </p:sp>
      <p:cxnSp>
        <p:nvCxnSpPr>
          <p:cNvPr id="8" name="Elbow Connector 7"/>
          <p:cNvCxnSpPr>
            <a:stCxn id="63" idx="3"/>
            <a:endCxn id="33" idx="1"/>
          </p:cNvCxnSpPr>
          <p:nvPr/>
        </p:nvCxnSpPr>
        <p:spPr>
          <a:xfrm>
            <a:off x="3070412" y="2124254"/>
            <a:ext cx="3914364" cy="353087"/>
          </a:xfrm>
          <a:prstGeom prst="bentConnector3">
            <a:avLst>
              <a:gd name="adj1" fmla="val 50000"/>
            </a:avLst>
          </a:prstGeom>
          <a:ln w="3810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43" idx="1"/>
          </p:cNvCxnSpPr>
          <p:nvPr/>
        </p:nvCxnSpPr>
        <p:spPr>
          <a:xfrm>
            <a:off x="3070412" y="2459547"/>
            <a:ext cx="3912058" cy="308450"/>
          </a:xfrm>
          <a:prstGeom prst="bentConnector3">
            <a:avLst>
              <a:gd name="adj1" fmla="val 50000"/>
            </a:avLst>
          </a:prstGeom>
          <a:ln w="38100">
            <a:solidFill>
              <a:srgbClr val="4A9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3" idx="3"/>
            <a:endCxn id="61" idx="1"/>
          </p:cNvCxnSpPr>
          <p:nvPr/>
        </p:nvCxnSpPr>
        <p:spPr>
          <a:xfrm flipV="1">
            <a:off x="3070412" y="2468592"/>
            <a:ext cx="3914364" cy="1344725"/>
          </a:xfrm>
          <a:prstGeom prst="bentConnector3">
            <a:avLst>
              <a:gd name="adj1" fmla="val 50000"/>
            </a:avLst>
          </a:prstGeom>
          <a:ln w="3810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127094" y="1383497"/>
          <a:ext cx="2947951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951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clicks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57" name="Elbow Connector 56"/>
          <p:cNvCxnSpPr>
            <a:stCxn id="58" idx="3"/>
            <a:endCxn id="60" idx="1"/>
          </p:cNvCxnSpPr>
          <p:nvPr/>
        </p:nvCxnSpPr>
        <p:spPr>
          <a:xfrm flipV="1">
            <a:off x="3070412" y="3057663"/>
            <a:ext cx="3910544" cy="80030"/>
          </a:xfrm>
          <a:prstGeom prst="bentConnector3">
            <a:avLst>
              <a:gd name="adj1" fmla="val 50000"/>
            </a:avLst>
          </a:prstGeom>
          <a:ln w="38100">
            <a:solidFill>
              <a:srgbClr val="D74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6986362" y="2043504"/>
          <a:ext cx="131085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25"/>
                <a:gridCol w="655425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user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cnt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984776" y="2336371"/>
          <a:ext cx="1314022" cy="2819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57011"/>
                <a:gridCol w="657011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u1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34AD9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985114" y="1761564"/>
          <a:ext cx="1313346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3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result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982470" y="2627027"/>
          <a:ext cx="1318634" cy="2819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59317"/>
                <a:gridCol w="659317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u2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4A9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4A93FF"/>
                    </a:solidFill>
                  </a:tcPr>
                </a:tc>
              </a:tr>
            </a:tbl>
          </a:graphicData>
        </a:graphic>
      </p:graphicFrame>
      <p:cxnSp>
        <p:nvCxnSpPr>
          <p:cNvPr id="46" name="Elbow Connector 45"/>
          <p:cNvCxnSpPr>
            <a:stCxn id="59" idx="3"/>
            <a:endCxn id="51" idx="1"/>
          </p:cNvCxnSpPr>
          <p:nvPr/>
        </p:nvCxnSpPr>
        <p:spPr>
          <a:xfrm flipV="1">
            <a:off x="3070412" y="2471229"/>
            <a:ext cx="3914364" cy="328651"/>
          </a:xfrm>
          <a:prstGeom prst="bentConnector3">
            <a:avLst>
              <a:gd name="adj1" fmla="val 50000"/>
            </a:avLst>
          </a:prstGeom>
          <a:ln w="3810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980956" y="2916693"/>
          <a:ext cx="1321662" cy="2819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60831"/>
                <a:gridCol w="660831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u3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D74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D747C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984776" y="2322303"/>
          <a:ext cx="1314022" cy="29785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57011"/>
                <a:gridCol w="657011"/>
              </a:tblGrid>
              <a:tr h="2978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u1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34AD91"/>
                    </a:solidFill>
                  </a:tcPr>
                </a:tc>
              </a:tr>
            </a:tbl>
          </a:graphicData>
        </a:graphic>
      </p:graphicFrame>
      <p:cxnSp>
        <p:nvCxnSpPr>
          <p:cNvPr id="56" name="Elbow Connector 55"/>
          <p:cNvCxnSpPr>
            <a:stCxn id="54" idx="3"/>
            <a:endCxn id="60" idx="1"/>
          </p:cNvCxnSpPr>
          <p:nvPr/>
        </p:nvCxnSpPr>
        <p:spPr>
          <a:xfrm flipV="1">
            <a:off x="3070412" y="3057663"/>
            <a:ext cx="3910544" cy="417843"/>
          </a:xfrm>
          <a:prstGeom prst="bentConnector3">
            <a:avLst>
              <a:gd name="adj1" fmla="val 50000"/>
            </a:avLst>
          </a:prstGeom>
          <a:ln w="38100">
            <a:solidFill>
              <a:srgbClr val="D747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6980956" y="2916693"/>
          <a:ext cx="1321662" cy="2819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60831"/>
                <a:gridCol w="660831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u3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D74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D747C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6984776" y="2327622"/>
          <a:ext cx="1314022" cy="2819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57011"/>
                <a:gridCol w="657011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u1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>
                    <a:solidFill>
                      <a:srgbClr val="34AD91"/>
                    </a:solidFill>
                  </a:tcPr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412165" y="1888522"/>
            <a:ext cx="2182723" cy="2077981"/>
          </a:xfrm>
          <a:prstGeom prst="roundRect">
            <a:avLst>
              <a:gd name="adj" fmla="val 10204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SELECT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user,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COUNT(</a:t>
            </a:r>
            <a:r>
              <a:rPr lang="en-US" sz="1400" b="1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as </a:t>
            </a:r>
            <a:r>
              <a:rPr lang="en-US" sz="1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cnt</a:t>
            </a: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FROM clicks</a:t>
            </a:r>
            <a:b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GROUP BY user</a:t>
            </a:r>
          </a:p>
        </p:txBody>
      </p:sp>
      <p:sp>
        <p:nvSpPr>
          <p:cNvPr id="135" name="Content Placeholder 2"/>
          <p:cNvSpPr>
            <a:spLocks noGrp="1"/>
          </p:cNvSpPr>
          <p:nvPr>
            <p:ph idx="1"/>
          </p:nvPr>
        </p:nvSpPr>
        <p:spPr>
          <a:xfrm>
            <a:off x="457200" y="4228535"/>
            <a:ext cx="8229600" cy="76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Rows of result table are updated.</a:t>
            </a:r>
            <a:endParaRPr lang="en-US" sz="2400" dirty="0"/>
          </a:p>
        </p:txBody>
      </p:sp>
      <p:sp>
        <p:nvSpPr>
          <p:cNvPr id="1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32382534-281A-794D-8B5F-4765D39F09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122461" y="3652381"/>
          <a:ext cx="2947951" cy="32187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12:01:45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=7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122461" y="3314570"/>
          <a:ext cx="2947951" cy="32187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Liz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D74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12:01:30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D74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=3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D747C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122461" y="2976757"/>
          <a:ext cx="2947951" cy="32187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Liz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D74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12:01:00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D74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./home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D747C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122461" y="2638944"/>
          <a:ext cx="2947951" cy="32187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12:00:05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=1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22461" y="2301131"/>
          <a:ext cx="2947951" cy="32187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Bob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4A9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12:00:00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4A9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./cart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4A9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122461" y="1963318"/>
          <a:ext cx="2947951" cy="32187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3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12:00:00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./home</a:t>
                      </a:r>
                      <a:endParaRPr lang="en-US" sz="1400" dirty="0">
                        <a:solidFill>
                          <a:schemeClr val="bg1"/>
                        </a:solidFill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>
                    <a:solidFill>
                      <a:srgbClr val="34AD9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122461" y="1665437"/>
          <a:ext cx="2947951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1868"/>
                <a:gridCol w="927028"/>
                <a:gridCol w="1439055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user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cTime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url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777424" cy="673805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 Table → Stream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4066" y="1546178"/>
          <a:ext cx="1697758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609"/>
                <a:gridCol w="1142149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user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link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4066" y="1250810"/>
          <a:ext cx="1697758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7758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clicks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1831824" y="4372529"/>
            <a:ext cx="68289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16595" y="4266769"/>
            <a:ext cx="626400" cy="194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+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B,1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77351" y="4266769"/>
            <a:ext cx="626400" cy="194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+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M,2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07729" y="4266769"/>
            <a:ext cx="626400" cy="194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+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L,1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768485" y="4266769"/>
            <a:ext cx="626400" cy="194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+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L,2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429241" y="4266769"/>
            <a:ext cx="626400" cy="194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+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M,3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86214" y="4266769"/>
            <a:ext cx="626400" cy="19463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+ M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,1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1" name="Elbow Connector 40"/>
          <p:cNvCxnSpPr>
            <a:endCxn id="39" idx="0"/>
          </p:cNvCxnSpPr>
          <p:nvPr/>
        </p:nvCxnSpPr>
        <p:spPr>
          <a:xfrm>
            <a:off x="1435043" y="1933956"/>
            <a:ext cx="6664371" cy="2332813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3" idx="0"/>
          </p:cNvCxnSpPr>
          <p:nvPr/>
        </p:nvCxnSpPr>
        <p:spPr>
          <a:xfrm>
            <a:off x="1435043" y="2194560"/>
            <a:ext cx="5994752" cy="2072209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4" idx="0"/>
          </p:cNvCxnSpPr>
          <p:nvPr/>
        </p:nvCxnSpPr>
        <p:spPr>
          <a:xfrm>
            <a:off x="771993" y="2503357"/>
            <a:ext cx="5318558" cy="1763412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1" idx="3"/>
            <a:endCxn id="35" idx="0"/>
          </p:cNvCxnSpPr>
          <p:nvPr/>
        </p:nvCxnSpPr>
        <p:spPr>
          <a:xfrm>
            <a:off x="1831824" y="2812904"/>
            <a:ext cx="3589105" cy="1453865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6" idx="0"/>
          </p:cNvCxnSpPr>
          <p:nvPr/>
        </p:nvCxnSpPr>
        <p:spPr>
          <a:xfrm>
            <a:off x="573305" y="3098581"/>
            <a:ext cx="3508380" cy="116818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37" idx="0"/>
          </p:cNvCxnSpPr>
          <p:nvPr/>
        </p:nvCxnSpPr>
        <p:spPr>
          <a:xfrm>
            <a:off x="627703" y="3380521"/>
            <a:ext cx="2114738" cy="8862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446973" y="4266769"/>
            <a:ext cx="626400" cy="1946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-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M,1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23" name="Elbow Connector 22"/>
          <p:cNvCxnSpPr>
            <a:endCxn id="21" idx="0"/>
          </p:cNvCxnSpPr>
          <p:nvPr/>
        </p:nvCxnSpPr>
        <p:spPr>
          <a:xfrm>
            <a:off x="4714407" y="2503357"/>
            <a:ext cx="2045766" cy="1763412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38107" y="4266769"/>
            <a:ext cx="626400" cy="1946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-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L,1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98863" y="4266769"/>
            <a:ext cx="626400" cy="1946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- </a:t>
            </a:r>
            <a:r>
              <a:rPr lang="en-US" sz="11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M,2</a:t>
            </a:r>
            <a:endParaRPr lang="en-US" sz="11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38" name="Elbow Connector 37"/>
          <p:cNvCxnSpPr>
            <a:endCxn id="27" idx="0"/>
          </p:cNvCxnSpPr>
          <p:nvPr/>
        </p:nvCxnSpPr>
        <p:spPr>
          <a:xfrm>
            <a:off x="1109272" y="3098581"/>
            <a:ext cx="3642035" cy="116818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29" idx="0"/>
          </p:cNvCxnSpPr>
          <p:nvPr/>
        </p:nvCxnSpPr>
        <p:spPr>
          <a:xfrm>
            <a:off x="861092" y="3380521"/>
            <a:ext cx="2550971" cy="8862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34067" y="1826114"/>
          <a:ext cx="1697757" cy="19735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5608"/>
                <a:gridCol w="1142149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./home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Bob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./cart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=1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Liz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./home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Liz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=3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Mary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./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prod?id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venir Next" charset="0"/>
                          <a:ea typeface="Avenir Next" charset="0"/>
                          <a:cs typeface="Avenir Next" charset="0"/>
                        </a:rPr>
                        <a:t>=7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 anchor="ctr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is-I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…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s-I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…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1989003" y="1822922"/>
            <a:ext cx="2339039" cy="16652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SELECT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user,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COUNT(</a:t>
            </a:r>
            <a:r>
              <a:rPr lang="en-US" sz="1400" b="1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as </a:t>
            </a:r>
            <a:r>
              <a:rPr lang="en-US" sz="1400" b="1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cnt</a:t>
            </a: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FROM clicks</a:t>
            </a:r>
            <a:b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GROUP BY user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08289" y="3700975"/>
            <a:ext cx="5626358" cy="327728"/>
          </a:xfrm>
          <a:prstGeom prst="rect">
            <a:avLst/>
          </a:prstGeom>
          <a:solidFill>
            <a:schemeClr val="bg1">
              <a:lumMod val="8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+ INSERT </a:t>
            </a:r>
            <a:r>
              <a:rPr lang="en-US" sz="13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/ </a:t>
            </a:r>
            <a:r>
              <a:rPr lang="en-US" sz="1350" dirty="0" smtClean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- DELETE</a:t>
            </a:r>
            <a:endParaRPr lang="en-US" sz="1350" dirty="0">
              <a:solidFill>
                <a:schemeClr val="tx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84D6E4C0-E6F0-374A-88DA-11B5AB80B7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Append-only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queries produce only appends to result table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Many window queries are append-only queries</a:t>
            </a:r>
          </a:p>
          <a:p>
            <a:endParaRPr lang="en-US" sz="2400" dirty="0"/>
          </a:p>
          <a:p>
            <a:r>
              <a:rPr lang="en-US" sz="2400" dirty="0" smtClean="0"/>
              <a:t>Append-only table can be directly converted to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40987" y="1655189"/>
            <a:ext cx="3612213" cy="149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buClrTx/>
              <a:buFont typeface="Wingdings" charset="2"/>
              <a:buNone/>
            </a:pPr>
            <a:r>
              <a:rPr lang="en-US" sz="20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, name </a:t>
            </a:r>
          </a:p>
          <a:p>
            <a:pPr marL="0" indent="0" defTabSz="914400">
              <a:spcBef>
                <a:spcPts val="0"/>
              </a:spcBef>
              <a:buClrTx/>
              <a:buFont typeface="Wingdings" charset="2"/>
              <a:buNone/>
            </a:pPr>
            <a:r>
              <a:rPr lang="en-US" sz="20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clicks </a:t>
            </a:r>
          </a:p>
          <a:p>
            <a:pPr marL="0" indent="0" defTabSz="914400">
              <a:spcBef>
                <a:spcPts val="0"/>
              </a:spcBef>
              <a:buClrTx/>
              <a:buFont typeface="Wingdings" charset="2"/>
              <a:buNone/>
            </a:pPr>
            <a:r>
              <a:rPr lang="en-US" sz="20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LIKE ‘%blog%’</a:t>
            </a:r>
          </a:p>
          <a:p>
            <a:pPr marL="0" indent="0">
              <a:buFont typeface="Wingdings" charset="2"/>
              <a:buNone/>
            </a:pP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Timestamps &amp; Watermarks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4888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Table API &amp; SQL require explicit time attributes </a:t>
            </a:r>
          </a:p>
          <a:p>
            <a:pPr lvl="1"/>
            <a:r>
              <a:rPr lang="en-US" sz="2000" dirty="0"/>
              <a:t>In contrast to DataStream API which ”hides” timestamps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Table can have special time attributes</a:t>
            </a:r>
          </a:p>
          <a:p>
            <a:pPr lvl="1"/>
            <a:r>
              <a:rPr lang="en-US" sz="2000" dirty="0" smtClean="0"/>
              <a:t>Processing time attribute</a:t>
            </a:r>
          </a:p>
          <a:p>
            <a:pPr lvl="1"/>
            <a:r>
              <a:rPr lang="en-US" sz="2000" dirty="0" smtClean="0"/>
              <a:t>Row time attribute</a:t>
            </a:r>
          </a:p>
          <a:p>
            <a:pPr lvl="2"/>
            <a:r>
              <a:rPr lang="en-US" sz="1800" dirty="0" smtClean="0"/>
              <a:t>watermarked event time timestamps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Windows can only be defined on time attributes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Basic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Centered around the Table class</a:t>
            </a:r>
          </a:p>
          <a:p>
            <a:endParaRPr lang="en-US" sz="2800" dirty="0"/>
          </a:p>
          <a:p>
            <a:r>
              <a:rPr lang="en-US" sz="2800" dirty="0" smtClean="0"/>
              <a:t>Table API operations </a:t>
            </a:r>
          </a:p>
          <a:p>
            <a:pPr lvl="1"/>
            <a:r>
              <a:rPr lang="en-US" sz="2400" dirty="0" smtClean="0"/>
              <a:t>are applied to Tables</a:t>
            </a:r>
          </a:p>
          <a:p>
            <a:pPr lvl="1"/>
            <a:r>
              <a:rPr lang="en-US" sz="2400" dirty="0" smtClean="0"/>
              <a:t>result in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API Operations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scan()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select()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8833" y="1669936"/>
            <a:ext cx="713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clicks =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tableEnv.</a:t>
            </a:r>
            <a:r>
              <a:rPr lang="en-US" sz="2200" b="1" dirty="0" err="1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scan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"clicks"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200" b="1" dirty="0">
              <a:solidFill>
                <a:srgbClr val="D747C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8833" y="3357552"/>
            <a:ext cx="683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urls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clicks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.select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200" b="1" dirty="0">
              <a:solidFill>
                <a:srgbClr val="D747C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8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API Operations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where()</a:t>
            </a:r>
            <a:r>
              <a:rPr lang="en-US" sz="2400" dirty="0" smtClean="0"/>
              <a:t> /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filter()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().select()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4474" y="1687013"/>
            <a:ext cx="8581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blogClicks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clicks.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LIKE ‘%blog%’"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200" b="1" dirty="0">
              <a:solidFill>
                <a:srgbClr val="D747C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474" y="3320714"/>
            <a:ext cx="74101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urlCnts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clicks</a:t>
            </a:r>
          </a:p>
          <a:p>
            <a:pPr marL="0" lvl="1"/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1"/>
            <a:r>
              <a:rPr lang="en-US" sz="22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.select(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url.count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() AS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urlCnt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99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API Operations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48884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window().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().select()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4136" y="1681595"/>
            <a:ext cx="76482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urlClicksPerHour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clicks</a:t>
            </a:r>
          </a:p>
          <a:p>
            <a:pPr marL="0" lvl="1"/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.window(</a:t>
            </a:r>
          </a:p>
          <a:p>
            <a:pPr marL="0" lvl="1"/>
            <a:r>
              <a:rPr lang="en-US" sz="22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Tumble.over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1.hour"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).on(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rowtime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).as(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"w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w"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1"/>
            <a:r>
              <a:rPr lang="en-US" sz="22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.select(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w.start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ip.count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() AS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cnt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695607" y="1499068"/>
            <a:ext cx="1758846" cy="386623"/>
          </a:xfrm>
          <a:prstGeom prst="wedgeRoundRectCallout">
            <a:avLst>
              <a:gd name="adj1" fmla="val -63357"/>
              <a:gd name="adj2" fmla="val 168697"/>
              <a:gd name="adj3" fmla="val 16667"/>
            </a:avLst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Time Attribute</a:t>
            </a:r>
            <a:endParaRPr lang="en-US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 Table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charset="2"/>
              <a:buChar char="§"/>
            </a:pPr>
            <a:r>
              <a:rPr lang="en-US" sz="2400" dirty="0"/>
              <a:t>Expressions are not specified as Strings</a:t>
            </a:r>
          </a:p>
          <a:p>
            <a:pPr lvl="1"/>
            <a:r>
              <a:rPr lang="en-US" sz="2400" dirty="0" smtClean="0"/>
              <a:t>Tighter language integration</a:t>
            </a:r>
          </a:p>
          <a:p>
            <a:pPr lvl="1"/>
            <a:r>
              <a:rPr lang="en-US" sz="2400" dirty="0" smtClean="0"/>
              <a:t>Fields are references with Scala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8438" y="2678945"/>
            <a:ext cx="6559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urlCnts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clicks</a:t>
            </a:r>
          </a:p>
          <a:p>
            <a:pPr marL="0" lvl="1"/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1"/>
            <a:r>
              <a:rPr lang="en-US" sz="22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.select(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‘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url.count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() as ‘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urlCnt</a:t>
            </a:r>
            <a:r>
              <a:rPr lang="en-US" sz="22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200" b="1" dirty="0">
              <a:solidFill>
                <a:srgbClr val="D747C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17636" y="2602869"/>
            <a:ext cx="1593520" cy="373857"/>
          </a:xfrm>
          <a:prstGeom prst="wedgeRoundRectCallout">
            <a:avLst>
              <a:gd name="adj1" fmla="val -73252"/>
              <a:gd name="adj2" fmla="val 154353"/>
              <a:gd name="adj3" fmla="val 16667"/>
            </a:avLst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Scala symbol</a:t>
            </a:r>
            <a:endParaRPr lang="en-US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API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More operations</a:t>
            </a:r>
          </a:p>
          <a:p>
            <a:pPr lvl="1"/>
            <a:r>
              <a:rPr lang="en-US" sz="2400" dirty="0"/>
              <a:t>Over windows</a:t>
            </a:r>
          </a:p>
          <a:p>
            <a:pPr lvl="1"/>
            <a:r>
              <a:rPr lang="en-US" sz="2400" dirty="0" smtClean="0"/>
              <a:t>Inner &amp; Outer Joins (not in streaming yet)</a:t>
            </a:r>
          </a:p>
          <a:p>
            <a:pPr lvl="1"/>
            <a:r>
              <a:rPr lang="en-US" sz="2400" dirty="0" smtClean="0"/>
              <a:t>Set operations (not in streaming yet)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Built-in functions</a:t>
            </a:r>
          </a:p>
          <a:p>
            <a:pPr lvl="1"/>
            <a:r>
              <a:rPr lang="en-US" sz="2400" dirty="0" smtClean="0"/>
              <a:t>Logic functions</a:t>
            </a:r>
          </a:p>
          <a:p>
            <a:pPr lvl="1"/>
            <a:r>
              <a:rPr lang="en-US" sz="2400" dirty="0" smtClean="0"/>
              <a:t>Arithmetic functions</a:t>
            </a:r>
          </a:p>
          <a:p>
            <a:pPr lvl="1"/>
            <a:r>
              <a:rPr lang="en-US" sz="2400" dirty="0" smtClean="0"/>
              <a:t>String functions</a:t>
            </a:r>
          </a:p>
          <a:p>
            <a:pPr lvl="1"/>
            <a:r>
              <a:rPr lang="en-US" sz="2400" dirty="0" smtClean="0"/>
              <a:t>Nested type access</a:t>
            </a:r>
          </a:p>
          <a:p>
            <a:pPr lvl="1"/>
            <a:r>
              <a:rPr lang="is-IS" sz="2400" dirty="0" smtClean="0"/>
              <a:t>…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6403" y="3886739"/>
            <a:ext cx="3989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747C1"/>
                </a:solidFill>
                <a:latin typeface="Avenir Next" charset="0"/>
                <a:ea typeface="Avenir Next" charset="0"/>
                <a:cs typeface="Avenir Next" charset="0"/>
              </a:rPr>
              <a:t>Check Flink documentation for </a:t>
            </a:r>
          </a:p>
          <a:p>
            <a:r>
              <a:rPr lang="en-US" sz="2000" dirty="0" smtClean="0">
                <a:solidFill>
                  <a:srgbClr val="D747C1"/>
                </a:solidFill>
                <a:latin typeface="Avenir Next" charset="0"/>
                <a:ea typeface="Avenir Next" charset="0"/>
                <a:cs typeface="Avenir Next" charset="0"/>
              </a:rPr>
              <a:t>complete feature list and details.</a:t>
            </a:r>
            <a:endParaRPr lang="en-US" sz="2000" dirty="0">
              <a:solidFill>
                <a:srgbClr val="D747C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5"/>
            <a:ext cx="8229600" cy="252933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ANSI SQL Syntax</a:t>
            </a:r>
            <a:endParaRPr lang="en-US" sz="2800" dirty="0"/>
          </a:p>
          <a:p>
            <a:pPr lvl="1"/>
            <a:r>
              <a:rPr lang="en-US" sz="2400" dirty="0"/>
              <a:t>Based on Apache Calcite’s </a:t>
            </a:r>
            <a:r>
              <a:rPr lang="en-US" sz="2400" dirty="0" smtClean="0"/>
              <a:t>parser</a:t>
            </a:r>
          </a:p>
          <a:p>
            <a:pPr lvl="1"/>
            <a:r>
              <a:rPr lang="en-US" sz="2400" dirty="0" smtClean="0"/>
              <a:t>Not all operation are supported yet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 smtClean="0"/>
              <a:t>Queries are specified with 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TableEnvironment.sql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sz="2400" dirty="0" smtClean="0"/>
              <a:t>Referenced </a:t>
            </a:r>
            <a:r>
              <a:rPr lang="en-US" sz="2400" dirty="0"/>
              <a:t>tables must be registered</a:t>
            </a:r>
          </a:p>
          <a:p>
            <a:pPr lvl="1"/>
            <a:r>
              <a:rPr lang="en-US" sz="2400" dirty="0" smtClean="0"/>
              <a:t>Query returns a Table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999" y="3749501"/>
            <a:ext cx="6715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>
                <a:latin typeface="Consolas" charset="0"/>
                <a:ea typeface="Consolas" charset="0"/>
                <a:cs typeface="Consolas" charset="0"/>
              </a:rPr>
              <a:t>urls</a:t>
            </a:r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= </a:t>
            </a:r>
            <a:endParaRPr lang="en-US" sz="22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tableEnv.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sql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2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urls</a:t>
            </a:r>
            <a:r>
              <a:rPr lang="en-US" sz="22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FROM clicks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2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5784"/>
            <a:ext cx="8619067" cy="348884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2400" dirty="0" smtClean="0"/>
              <a:t>: Projection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WHERE</a:t>
            </a:r>
            <a:r>
              <a:rPr lang="en-US" sz="2400" dirty="0" smtClean="0"/>
              <a:t>: Selection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GROUP BY</a:t>
            </a:r>
            <a:r>
              <a:rPr lang="en-US" sz="2400" dirty="0" smtClean="0"/>
              <a:t>: Grouping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GROUP BY [TUMBLE, HOP, SESSION]</a:t>
            </a:r>
            <a:r>
              <a:rPr lang="en-US" sz="2400" dirty="0" smtClean="0"/>
              <a:t>: Grouping windows</a:t>
            </a:r>
          </a:p>
          <a:p>
            <a:endParaRPr lang="en-US" sz="1100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UNION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ALL</a:t>
            </a:r>
            <a:r>
              <a:rPr lang="en-US" sz="2400" dirty="0" smtClean="0"/>
              <a:t>: Union without duplicate elimination</a:t>
            </a:r>
          </a:p>
          <a:p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OVER</a:t>
            </a:r>
            <a:r>
              <a:rPr lang="en-US" sz="2400" dirty="0" smtClean="0"/>
              <a:t>: Over windows (w/o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FOLLOWING</a:t>
            </a:r>
            <a:r>
              <a:rPr lang="en-US" sz="2400" dirty="0"/>
              <a:t>)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Table API and SQL?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7899400" cy="3935324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Unified</a:t>
            </a:r>
            <a:r>
              <a:rPr lang="en-US" sz="2400" dirty="0" smtClean="0"/>
              <a:t> </a:t>
            </a:r>
            <a:r>
              <a:rPr lang="en-US" sz="2400" dirty="0"/>
              <a:t>APIs for batch &amp; streaming </a:t>
            </a:r>
            <a:r>
              <a:rPr lang="en-US" sz="2400" dirty="0" smtClean="0"/>
              <a:t>data</a:t>
            </a:r>
          </a:p>
          <a:p>
            <a:pPr lvl="1"/>
            <a:endParaRPr lang="en-US" sz="1050" dirty="0"/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rgbClr val="34AD91"/>
                </a:solidFill>
              </a:rPr>
              <a:t>A </a:t>
            </a:r>
            <a:r>
              <a:rPr lang="en-US" sz="2400" b="1" i="1" dirty="0">
                <a:solidFill>
                  <a:srgbClr val="34AD91"/>
                </a:solidFill>
              </a:rPr>
              <a:t>query </a:t>
            </a:r>
            <a:r>
              <a:rPr lang="en-US" sz="2400" b="1" i="1" dirty="0" smtClean="0">
                <a:solidFill>
                  <a:srgbClr val="34AD91"/>
                </a:solidFill>
              </a:rPr>
              <a:t>specifies exactly </a:t>
            </a:r>
            <a:r>
              <a:rPr lang="en-US" sz="2400" b="1" i="1" dirty="0">
                <a:solidFill>
                  <a:srgbClr val="34AD91"/>
                </a:solidFill>
              </a:rPr>
              <a:t>the same result </a:t>
            </a:r>
            <a:r>
              <a:rPr lang="en-US" sz="2400" b="1" i="1" dirty="0" smtClean="0">
                <a:solidFill>
                  <a:srgbClr val="34AD91"/>
                </a:solidFill>
              </a:rPr>
              <a:t/>
            </a:r>
            <a:br>
              <a:rPr lang="en-US" sz="2400" b="1" i="1" dirty="0" smtClean="0">
                <a:solidFill>
                  <a:srgbClr val="34AD91"/>
                </a:solidFill>
              </a:rPr>
            </a:br>
            <a:r>
              <a:rPr lang="en-US" sz="2400" b="1" i="1" dirty="0" smtClean="0">
                <a:solidFill>
                  <a:srgbClr val="34AD91"/>
                </a:solidFill>
              </a:rPr>
              <a:t>    regardless </a:t>
            </a:r>
            <a:r>
              <a:rPr lang="en-US" sz="2400" b="1" i="1" dirty="0">
                <a:solidFill>
                  <a:srgbClr val="34AD91"/>
                </a:solidFill>
              </a:rPr>
              <a:t>whether its input is </a:t>
            </a:r>
            <a:r>
              <a:rPr lang="en-US" sz="2400" b="1" i="1" dirty="0" smtClean="0">
                <a:solidFill>
                  <a:srgbClr val="34AD91"/>
                </a:solidFill>
              </a:rPr>
              <a:t/>
            </a:r>
            <a:br>
              <a:rPr lang="en-US" sz="2400" b="1" i="1" dirty="0" smtClean="0">
                <a:solidFill>
                  <a:srgbClr val="34AD91"/>
                </a:solidFill>
              </a:rPr>
            </a:br>
            <a:r>
              <a:rPr lang="en-US" sz="2400" b="1" i="1" dirty="0" smtClean="0">
                <a:solidFill>
                  <a:srgbClr val="34AD91"/>
                </a:solidFill>
              </a:rPr>
              <a:t>    static </a:t>
            </a:r>
            <a:r>
              <a:rPr lang="en-US" sz="2400" b="1" i="1" dirty="0">
                <a:solidFill>
                  <a:srgbClr val="34AD91"/>
                </a:solidFill>
              </a:rPr>
              <a:t>batch </a:t>
            </a:r>
            <a:r>
              <a:rPr lang="en-US" sz="2400" b="1" i="1" dirty="0" smtClean="0">
                <a:solidFill>
                  <a:srgbClr val="34AD91"/>
                </a:solidFill>
              </a:rPr>
              <a:t>data or </a:t>
            </a:r>
            <a:r>
              <a:rPr lang="en-US" sz="2400" b="1" i="1" dirty="0">
                <a:solidFill>
                  <a:srgbClr val="34AD91"/>
                </a:solidFill>
              </a:rPr>
              <a:t>streaming </a:t>
            </a:r>
            <a:r>
              <a:rPr lang="en-US" sz="2400" b="1" i="1" dirty="0" smtClean="0">
                <a:solidFill>
                  <a:srgbClr val="34AD91"/>
                </a:solidFill>
              </a:rPr>
              <a:t>data.</a:t>
            </a:r>
          </a:p>
          <a:p>
            <a:pPr marL="0" indent="0">
              <a:buNone/>
            </a:pPr>
            <a:r>
              <a:rPr lang="en-US" sz="1200" b="1" i="1" dirty="0" smtClean="0">
                <a:solidFill>
                  <a:srgbClr val="34AD91"/>
                </a:solidFill>
              </a:rPr>
              <a:t>	</a:t>
            </a:r>
            <a:endParaRPr lang="en-US" sz="1200" b="1" i="1" dirty="0">
              <a:solidFill>
                <a:srgbClr val="34AD91"/>
              </a:solidFill>
            </a:endParaRPr>
          </a:p>
          <a:p>
            <a:r>
              <a:rPr lang="en-US" sz="2400" dirty="0" smtClean="0"/>
              <a:t>ANSI SQL Syntax</a:t>
            </a:r>
          </a:p>
          <a:p>
            <a:endParaRPr lang="en-US" sz="1800" dirty="0"/>
          </a:p>
          <a:p>
            <a:r>
              <a:rPr lang="en-US" sz="2400" dirty="0"/>
              <a:t>Table API is a language-integrated </a:t>
            </a:r>
            <a:r>
              <a:rPr lang="en-US" sz="2400" dirty="0" smtClean="0"/>
              <a:t>query API </a:t>
            </a:r>
          </a:p>
          <a:p>
            <a:pPr lvl="1"/>
            <a:r>
              <a:rPr lang="en-US" sz="2000" dirty="0" smtClean="0"/>
              <a:t>Java and Scala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Window </a:t>
            </a:r>
            <a:r>
              <a:rPr lang="en-US" dirty="0" err="1" smtClean="0"/>
              <a:t>Exampe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356600" cy="3488841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ipCntPerUrlAndHour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tableEnv.sql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TUMBLE_END(</a:t>
            </a:r>
            <a:r>
              <a:rPr lang="en-US" sz="20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rowtime</a:t>
            </a:r>
            <a:r>
              <a:rPr lang="en-US" sz="20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, INTERVAL '1' HOURS)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AS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endT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 +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COUNT(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AS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ipCnt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 +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clicks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 +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GROUP BY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TUMBLE(</a:t>
            </a:r>
            <a:r>
              <a:rPr lang="en-US" sz="20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rowtime</a:t>
            </a:r>
            <a:r>
              <a:rPr lang="en-US" sz="20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INTERVAL '1' HOURS)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+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000531" y="4045956"/>
            <a:ext cx="1736361" cy="423326"/>
          </a:xfrm>
          <a:prstGeom prst="wedgeRoundRectCallout">
            <a:avLst>
              <a:gd name="adj1" fmla="val -44400"/>
              <a:gd name="adj2" fmla="val -156845"/>
              <a:gd name="adj3" fmla="val 16667"/>
            </a:avLst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Time Attribute</a:t>
            </a:r>
            <a:endParaRPr lang="en-US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7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Same as stream (</a:t>
            </a:r>
            <a:r>
              <a:rPr lang="en-US" sz="2000" dirty="0" smtClean="0"/>
              <a:t>without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OVER)</a:t>
            </a:r>
          </a:p>
          <a:p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sz="2400" dirty="0" smtClean="0"/>
              <a:t>: inner &amp; outer </a:t>
            </a:r>
            <a:r>
              <a:rPr lang="en-US" sz="2400" dirty="0" err="1" smtClean="0"/>
              <a:t>equi</a:t>
            </a:r>
            <a:r>
              <a:rPr lang="en-US" sz="2400" dirty="0" smtClean="0"/>
              <a:t>-joins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UNION</a:t>
            </a:r>
            <a:r>
              <a:rPr lang="en-US" sz="2400" dirty="0" smtClean="0"/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INTERSECT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sz="2400" dirty="0"/>
              <a:t>: set operations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ORDER BY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lang="en-US" sz="2400" dirty="0"/>
              <a:t>: sorting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GROUPING SET</a:t>
            </a:r>
            <a:r>
              <a:rPr lang="en-US" sz="2400" dirty="0" smtClean="0"/>
              <a:t>,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CUBE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ROLLUP</a:t>
            </a:r>
            <a:r>
              <a:rPr lang="en-US" sz="2400" dirty="0"/>
              <a:t>: aggregations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6403" y="3886739"/>
            <a:ext cx="3989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747C1"/>
                </a:solidFill>
                <a:latin typeface="Avenir Next" charset="0"/>
                <a:ea typeface="Avenir Next" charset="0"/>
                <a:cs typeface="Avenir Next" charset="0"/>
              </a:rPr>
              <a:t>Check Flink documentation for </a:t>
            </a:r>
          </a:p>
          <a:p>
            <a:r>
              <a:rPr lang="en-US" sz="2000" dirty="0" smtClean="0">
                <a:solidFill>
                  <a:srgbClr val="D747C1"/>
                </a:solidFill>
                <a:latin typeface="Avenir Next" charset="0"/>
                <a:ea typeface="Avenir Next" charset="0"/>
                <a:cs typeface="Avenir Next" charset="0"/>
              </a:rPr>
              <a:t>complete feature list and details.</a:t>
            </a:r>
            <a:endParaRPr lang="en-US" sz="2000" dirty="0">
              <a:solidFill>
                <a:srgbClr val="D747C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DataStream &amp; </a:t>
            </a:r>
            <a:r>
              <a:rPr lang="en-US" dirty="0" err="1" smtClean="0"/>
              <a:t>DataSet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DataStream </a:t>
            </a:r>
            <a:r>
              <a:rPr lang="en-US" dirty="0" smtClean="0">
                <a:sym typeface="Wingdings"/>
              </a:rPr>
              <a:t>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9353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Conversion via </a:t>
            </a:r>
            <a:r>
              <a:rPr lang="en-US" sz="2800" dirty="0" err="1" smtClean="0"/>
              <a:t>TableEnvironment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Schema of Table is inferred from DataStream type</a:t>
            </a:r>
          </a:p>
          <a:p>
            <a:pPr lvl="1"/>
            <a:r>
              <a:rPr lang="en-US" sz="2000" dirty="0" smtClean="0"/>
              <a:t>Fields can be named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688" y="1761966"/>
            <a:ext cx="84469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DataStream&lt;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Tuple3&lt;String, Long, String&gt;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clicks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is-IS" sz="2200" b="1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2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endParaRPr lang="en-US" sz="9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clicksTable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tableEnv.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fromDataStream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clicks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,                        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stream to convert</a:t>
            </a:r>
            <a:b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clicktime.rowtime</a:t>
            </a:r>
            <a:r>
              <a:rPr lang="en-US" sz="24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name fields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11118" y="3507006"/>
            <a:ext cx="3920790" cy="423326"/>
          </a:xfrm>
          <a:prstGeom prst="wedgeRoundRectCallout">
            <a:avLst>
              <a:gd name="adj1" fmla="val -35768"/>
              <a:gd name="adj2" fmla="val -96648"/>
              <a:gd name="adj3" fmla="val 16667"/>
            </a:avLst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“</a:t>
            </a:r>
            <a:r>
              <a:rPr lang="en-US" dirty="0" err="1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rowtime</a:t>
            </a:r>
            <a:r>
              <a:rPr lang="en-U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” marks row time field</a:t>
            </a:r>
            <a:endParaRPr lang="en-US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</a:t>
            </a:r>
            <a:r>
              <a:rPr lang="en-US" dirty="0" smtClean="0">
                <a:sym typeface="Wingdings"/>
              </a:rPr>
              <a:t> 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5784"/>
            <a:ext cx="8446957" cy="3488841"/>
          </a:xfrm>
        </p:spPr>
        <p:txBody>
          <a:bodyPr>
            <a:normAutofit/>
          </a:bodyPr>
          <a:lstStyle/>
          <a:p>
            <a:r>
              <a:rPr lang="en-US" sz="2400" dirty="0"/>
              <a:t>Conversion via </a:t>
            </a:r>
            <a:r>
              <a:rPr lang="en-US" sz="2400" dirty="0" err="1"/>
              <a:t>TableEnvironment</a:t>
            </a:r>
            <a:endParaRPr lang="en-US" sz="2400" dirty="0"/>
          </a:p>
          <a:p>
            <a:pPr lvl="1"/>
            <a:r>
              <a:rPr lang="en-US" sz="2000" dirty="0" smtClean="0"/>
              <a:t>Type of resulting DataStream must be specified</a:t>
            </a:r>
          </a:p>
          <a:p>
            <a:pPr lvl="1"/>
            <a:r>
              <a:rPr lang="en-US" sz="2000" dirty="0" smtClean="0"/>
              <a:t>Row is generic type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Result stream has Boolean flag indicating insert or delete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867" y="3308838"/>
            <a:ext cx="81996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urlCntsTable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is-IS" sz="2200" b="1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2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endParaRPr lang="en-US" sz="1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DataStream&lt;&lt;Tuple2&lt;Boolean, 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Row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urlCnts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=   </a:t>
            </a:r>
            <a:b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tableEnv.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toRetractStream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urlCntsTable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Row.class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</a:t>
            </a:r>
            <a:r>
              <a:rPr lang="en-US" dirty="0" smtClean="0">
                <a:sym typeface="Wingdings"/>
              </a:rPr>
              <a:t> 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Converting an append-only table does not require flag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90" y="1840197"/>
            <a:ext cx="81996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Table </a:t>
            </a:r>
            <a:r>
              <a:rPr lang="en-US" sz="22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clicksTable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is-IS" sz="2200" b="1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2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endParaRPr lang="en-US" sz="1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DataStream&lt;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Row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&gt; clicks = </a:t>
            </a:r>
          </a:p>
          <a:p>
            <a:pPr marL="0" lvl="1"/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tableEnv.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toAppendStream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clicksTable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Row.class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DataSet</a:t>
            </a:r>
            <a:r>
              <a:rPr lang="en-US" dirty="0" smtClean="0"/>
              <a:t>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Conversion from and to </a:t>
            </a:r>
            <a:r>
              <a:rPr lang="en-US" sz="2400" dirty="0" err="1" smtClean="0"/>
              <a:t>DataSet</a:t>
            </a:r>
            <a:r>
              <a:rPr lang="en-US" sz="2400" dirty="0" smtClean="0"/>
              <a:t> works identically</a:t>
            </a:r>
          </a:p>
          <a:p>
            <a:pPr lvl="1"/>
            <a:r>
              <a:rPr lang="en-US" sz="2000" dirty="0" smtClean="0"/>
              <a:t>Same table schema type inference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3279"/>
            <a:ext cx="8229600" cy="348884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Extensive support for UDFs</a:t>
            </a:r>
          </a:p>
          <a:p>
            <a:pPr lvl="1"/>
            <a:r>
              <a:rPr lang="en-US" sz="2400" dirty="0" smtClean="0"/>
              <a:t>Scalar UDF</a:t>
            </a:r>
          </a:p>
          <a:p>
            <a:pPr lvl="1"/>
            <a:r>
              <a:rPr lang="en-US" sz="2400" dirty="0" smtClean="0"/>
              <a:t>Table UDF</a:t>
            </a:r>
          </a:p>
          <a:p>
            <a:pPr lvl="1"/>
            <a:r>
              <a:rPr lang="en-US" sz="2400" dirty="0" smtClean="0"/>
              <a:t>Aggregation UDF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UDFs are implemented in Java or Scala</a:t>
            </a:r>
          </a:p>
          <a:p>
            <a:pPr lvl="1"/>
            <a:r>
              <a:rPr lang="en-US" sz="2400" dirty="0" smtClean="0"/>
              <a:t>extend abstract classes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a </a:t>
            </a:r>
            <a:r>
              <a:rPr lang="en-US" smtClean="0"/>
              <a:t>Scalar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4888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Register UDF in </a:t>
            </a:r>
            <a:r>
              <a:rPr lang="en-US" sz="2400" dirty="0" err="1" smtClean="0"/>
              <a:t>TableEnvironment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Use scalar UDF in query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190" y="1715735"/>
            <a:ext cx="8199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IpResolver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resolveIp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= new 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IpResolver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lvl="1"/>
            <a:endParaRPr lang="en-US" sz="1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tableEnv.</a:t>
            </a:r>
            <a:r>
              <a:rPr lang="en-US" sz="22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registerFunction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2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resolveIp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2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resolveIp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2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479578"/>
            <a:ext cx="81996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tableEnv.scan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clicks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).select(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resolveIp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1"/>
            <a:endParaRPr lang="en-US" sz="1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1"/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tableEnv.sql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2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resolveIp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b="1" dirty="0" err="1" smtClean="0">
                <a:latin typeface="Consolas" charset="0"/>
                <a:ea typeface="Consolas" charset="0"/>
                <a:cs typeface="Consolas" charset="0"/>
              </a:rPr>
              <a:t>ip</a:t>
            </a:r>
            <a:r>
              <a:rPr lang="en-US" sz="22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 FROM clicks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2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866414" cy="3488841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tableApiResult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tEnv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sz="18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scan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("clicks")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.</a:t>
            </a:r>
            <a:r>
              <a:rPr lang="en-US" sz="18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filter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800" b="1" dirty="0" err="1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.like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www.xyz.com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%")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.</a:t>
            </a:r>
            <a:r>
              <a:rPr lang="en-US" sz="18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groupBy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'user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.</a:t>
            </a:r>
            <a:r>
              <a:rPr lang="en-US" sz="18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'user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b="1" dirty="0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800" b="1" dirty="0" err="1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url.count</a:t>
            </a:r>
            <a:r>
              <a:rPr lang="en-US" sz="1800" b="1" dirty="0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as </a:t>
            </a:r>
            <a:r>
              <a:rPr lang="en-US" sz="1800" b="1" dirty="0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800" b="1" dirty="0" err="1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cnt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sqlResult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Table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tEnv.sql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(""" 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8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user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8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      COUNT(</a:t>
            </a:r>
            <a:r>
              <a:rPr lang="en-US" sz="1800" b="1" dirty="0" err="1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800" b="1" dirty="0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800" b="1" dirty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AS </a:t>
            </a:r>
            <a:r>
              <a:rPr lang="en-US" sz="1800" b="1" dirty="0" err="1" smtClean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cnt</a:t>
            </a:r>
            <a:endParaRPr lang="en-US" sz="1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8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clicks</a:t>
            </a:r>
            <a:b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</a:t>
            </a:r>
            <a:r>
              <a:rPr lang="en-US" sz="1800" b="1" dirty="0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800" b="1" dirty="0" err="1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LIKE 'https://</a:t>
            </a:r>
            <a:r>
              <a:rPr lang="en-US" sz="1800" b="1" dirty="0" err="1" smtClean="0">
                <a:latin typeface="Consolas" charset="0"/>
                <a:ea typeface="Consolas" charset="0"/>
                <a:cs typeface="Consolas" charset="0"/>
              </a:rPr>
              <a:t>www.xyz.com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%'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|</a:t>
            </a:r>
            <a:r>
              <a:rPr lang="en-US" sz="18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GROUP BY </a:t>
            </a:r>
            <a:r>
              <a:rPr lang="en-US" sz="18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user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""".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stripMargin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53200" y="1052433"/>
            <a:ext cx="2121408" cy="1199693"/>
          </a:xfrm>
          <a:prstGeom prst="wedgeRoundRectCallout">
            <a:avLst>
              <a:gd name="adj1" fmla="val -190299"/>
              <a:gd name="adj2" fmla="val -9891"/>
              <a:gd name="adj3" fmla="val 16667"/>
            </a:avLst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“clicks” can </a:t>
            </a:r>
            <a: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be a </a:t>
            </a:r>
            <a:b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- </a:t>
            </a:r>
            <a:r>
              <a:rPr lang="en-U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file</a:t>
            </a:r>
            <a: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</a:br>
            <a:r>
              <a:rPr lang="en-U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- </a:t>
            </a:r>
            <a: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atabase </a:t>
            </a:r>
            <a: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table, </a:t>
            </a:r>
            <a:endParaRPr lang="en-US" dirty="0" smtClean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- </a:t>
            </a:r>
            <a:r>
              <a:rPr lang="en-U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stream, </a:t>
            </a:r>
            <a:r>
              <a:rPr lang="is-IS" dirty="0" smtClean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…</a:t>
            </a:r>
            <a:endParaRPr lang="en-US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API &amp;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Unified API for streaming and batch</a:t>
            </a:r>
          </a:p>
          <a:p>
            <a:pPr lvl="1"/>
            <a:r>
              <a:rPr lang="en-US" sz="2000" dirty="0" smtClean="0"/>
              <a:t>Same query + same [</a:t>
            </a:r>
            <a:r>
              <a:rPr lang="en-US" sz="2000" dirty="0" err="1" smtClean="0"/>
              <a:t>stream|batch</a:t>
            </a:r>
            <a:r>
              <a:rPr lang="en-US" sz="2000" dirty="0" smtClean="0"/>
              <a:t>] data = same result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Tight integration with other APIs &amp; libraries (CEP, </a:t>
            </a:r>
            <a:r>
              <a:rPr lang="en-US" sz="2400" dirty="0" err="1" smtClean="0"/>
              <a:t>Gelly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Many operations &amp; lots of features</a:t>
            </a:r>
            <a:endParaRPr lang="en-US" sz="2000" dirty="0" smtClean="0"/>
          </a:p>
          <a:p>
            <a:pPr lvl="1"/>
            <a:r>
              <a:rPr lang="en-US" sz="2000" dirty="0" smtClean="0"/>
              <a:t>Check out the documentation for the complete picture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1700" dirty="0" smtClean="0"/>
              <a:t>https</a:t>
            </a:r>
            <a:r>
              <a:rPr lang="en-US" sz="1700" dirty="0"/>
              <a:t>://</a:t>
            </a:r>
            <a:r>
              <a:rPr lang="en-US" sz="1700" dirty="0" err="1" smtClean="0"/>
              <a:t>ci.apache.org</a:t>
            </a:r>
            <a:r>
              <a:rPr lang="en-US" sz="1700" dirty="0" smtClean="0"/>
              <a:t>/projects/</a:t>
            </a:r>
            <a:r>
              <a:rPr lang="en-US" sz="1700" dirty="0" err="1" smtClean="0"/>
              <a:t>flink</a:t>
            </a:r>
            <a:r>
              <a:rPr lang="en-US" sz="1700" dirty="0" smtClean="0"/>
              <a:t>/flink-docs-release-1.3/dev/table/</a:t>
            </a:r>
            <a:r>
              <a:rPr lang="en-US" sz="1700" dirty="0" err="1" smtClean="0"/>
              <a:t>index.html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474685" cy="673805"/>
          </a:xfrm>
        </p:spPr>
        <p:txBody>
          <a:bodyPr>
            <a:noAutofit/>
          </a:bodyPr>
          <a:lstStyle/>
          <a:p>
            <a:r>
              <a:rPr lang="en-US" sz="3200" dirty="0"/>
              <a:t>How do the APIs relate to each 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5783"/>
            <a:ext cx="8017934" cy="38556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Table API and SQL are two APIs for the same library</a:t>
            </a:r>
          </a:p>
          <a:p>
            <a:endParaRPr lang="en-US" sz="2400" dirty="0"/>
          </a:p>
          <a:p>
            <a:r>
              <a:rPr lang="en-US" sz="2400" dirty="0" smtClean="0"/>
              <a:t>Common code base</a:t>
            </a:r>
          </a:p>
          <a:p>
            <a:pPr lvl="1"/>
            <a:r>
              <a:rPr lang="en-US" sz="2000" dirty="0" smtClean="0"/>
              <a:t>Translation with Apache Calcite</a:t>
            </a:r>
          </a:p>
          <a:p>
            <a:pPr lvl="1"/>
            <a:r>
              <a:rPr lang="en-US" sz="2000" dirty="0" smtClean="0"/>
              <a:t>Type </a:t>
            </a:r>
            <a:r>
              <a:rPr lang="en-US" sz="2000" dirty="0"/>
              <a:t>system &amp; code-generation</a:t>
            </a:r>
          </a:p>
          <a:p>
            <a:pPr lvl="1"/>
            <a:r>
              <a:rPr lang="en-US" sz="2000" dirty="0"/>
              <a:t>Table sources &amp; </a:t>
            </a:r>
            <a:r>
              <a:rPr lang="en-US" sz="2000" dirty="0" smtClean="0"/>
              <a:t>sinks</a:t>
            </a:r>
          </a:p>
          <a:p>
            <a:pPr lvl="1"/>
            <a:r>
              <a:rPr lang="en-US" sz="2000" dirty="0" smtClean="0"/>
              <a:t>User-defined functions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Tight integration with </a:t>
            </a:r>
            <a:br>
              <a:rPr lang="en-US" sz="2400" dirty="0" smtClean="0"/>
            </a:br>
            <a:r>
              <a:rPr lang="en-US" sz="2400" dirty="0" smtClean="0"/>
              <a:t>DataStream &amp; </a:t>
            </a:r>
            <a:r>
              <a:rPr lang="en-US" sz="2400" dirty="0" err="1" smtClean="0"/>
              <a:t>DataSet</a:t>
            </a:r>
            <a:r>
              <a:rPr lang="en-US" sz="2400" dirty="0" smtClean="0"/>
              <a:t> APIs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new-table-a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36" y="1525175"/>
            <a:ext cx="3670464" cy="36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Dependencies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Table API &amp; SQL dependency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Stream Processing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1259"/>
            <a:ext cx="445827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&lt;dependency&gt;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groupId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org.apache.flink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groupId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artifactId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flink-table_2.10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artifactId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&lt;version&gt;&lt;!– FLINK VERSION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--&gt;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&lt;/version&gt;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&lt;/dependency&gt;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07467" y="2804369"/>
            <a:ext cx="44582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&lt;dependency&gt;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groupId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org.apache.flink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groupId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artifactId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flink-scala_2.10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artifactId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&lt;version&gt;&lt;!– FLINK VERSION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--&gt;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&lt;/version&gt;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&lt;/dependency&gt;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07398"/>
            <a:ext cx="54521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&lt;dependency&gt;</a:t>
            </a:r>
            <a:br>
              <a:rPr lang="en-U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groupId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org.apache.flink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groupId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artifactId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flink-streaming-scala_2.10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artifactId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&lt;version&gt;&lt;!– FLINK VERSION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--&gt;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&lt;/version&gt; 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&lt;/dependency&gt;</a:t>
            </a:r>
          </a:p>
          <a:p>
            <a:endParaRPr lang="en-US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07467" y="2483640"/>
            <a:ext cx="4199467" cy="46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2000" dirty="0"/>
              <a:t>Batch Procession</a:t>
            </a:r>
          </a:p>
        </p:txBody>
      </p:sp>
    </p:spTree>
    <p:extLst>
      <p:ext uri="{BB962C8B-B14F-4D97-AF65-F5344CB8AC3E}">
        <p14:creationId xmlns:p14="http://schemas.microsoft.com/office/powerpoint/2010/main" val="1284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API Query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23" y="1105784"/>
            <a:ext cx="8229600" cy="386414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get a DataStream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StreamExecutionEnvironment</a:t>
            </a:r>
            <a:endParaRPr lang="en-US" sz="1400" b="1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StreamExecutionEnvironment</a:t>
            </a:r>
            <a:r>
              <a:rPr lang="en-US" sz="1400" b="1" dirty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1400" b="1" dirty="0">
                <a:solidFill>
                  <a:srgbClr val="4A93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StreamExecutionEnvironment.getExecutionEnvironment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get a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TableEnvironment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StreamTableEnvironment</a:t>
            </a:r>
            <a:r>
              <a:rPr lang="en-US" sz="14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TableEnvironment.getTableEnvironment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 err="1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register a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TableSource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as “persons” table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.registerTableSource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persons",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TableSource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());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Scan persons table. Result is a Table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Table persons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.scan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("persons")</a:t>
            </a: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Query persons table. Result is a Table</a:t>
            </a:r>
            <a:b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Table result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persons.where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age &gt; 20").select(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name, age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emit a the result Table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.writeToSink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, new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TableSink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execute program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env.execute</a:t>
            </a:r>
            <a:r>
              <a:rPr lang="en-US" sz="1400" b="1" dirty="0" smtClean="0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400" b="1" dirty="0">
              <a:solidFill>
                <a:srgbClr val="4B9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TableEnvironment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784"/>
            <a:ext cx="8229600" cy="36614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Responsible for table definition, access, and emission</a:t>
            </a:r>
          </a:p>
          <a:p>
            <a:pPr lvl="1"/>
            <a:r>
              <a:rPr lang="en-US" sz="1800" dirty="0" smtClean="0"/>
              <a:t>Accesses registered tables</a:t>
            </a:r>
          </a:p>
          <a:p>
            <a:pPr lvl="1"/>
            <a:r>
              <a:rPr lang="en-US" sz="1800" dirty="0" smtClean="0"/>
              <a:t>Emits tables</a:t>
            </a:r>
          </a:p>
          <a:p>
            <a:pPr lvl="1"/>
            <a:r>
              <a:rPr lang="en-US" sz="1800" dirty="0" smtClean="0"/>
              <a:t>Converts DataStream/</a:t>
            </a:r>
            <a:r>
              <a:rPr lang="en-US" sz="1800" dirty="0" err="1" smtClean="0"/>
              <a:t>DataSet</a:t>
            </a:r>
            <a:r>
              <a:rPr lang="en-US" sz="1800" dirty="0"/>
              <a:t> </a:t>
            </a:r>
            <a:r>
              <a:rPr lang="en-US" sz="1800" dirty="0" smtClean="0"/>
              <a:t>↔ </a:t>
            </a:r>
            <a:r>
              <a:rPr lang="en-US" sz="1800" dirty="0" smtClean="0">
                <a:sym typeface="Wingdings"/>
              </a:rPr>
              <a:t>Table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Manages the catalog</a:t>
            </a:r>
          </a:p>
          <a:p>
            <a:pPr lvl="1"/>
            <a:r>
              <a:rPr lang="en-US" sz="1800" dirty="0" smtClean="0"/>
              <a:t>Registers a </a:t>
            </a:r>
            <a:r>
              <a:rPr lang="en-US" sz="1800" dirty="0" err="1" smtClean="0"/>
              <a:t>TableSource</a:t>
            </a:r>
            <a:r>
              <a:rPr lang="en-US" sz="1800" dirty="0"/>
              <a:t>, DataStream, </a:t>
            </a:r>
            <a:r>
              <a:rPr lang="en-US" sz="1800" dirty="0" err="1"/>
              <a:t>DataSet</a:t>
            </a:r>
            <a:r>
              <a:rPr lang="en-US" sz="1800" dirty="0"/>
              <a:t>, or Table</a:t>
            </a:r>
          </a:p>
          <a:p>
            <a:pPr lvl="1"/>
            <a:r>
              <a:rPr lang="en-US" sz="1800" dirty="0" smtClean="0"/>
              <a:t>Registers user-defined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TableEnvironment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23" y="1105784"/>
            <a:ext cx="8229600" cy="386414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get a DataStream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StreamExecutionEnvironment</a:t>
            </a:r>
            <a:endParaRPr lang="en-US" sz="1400" b="1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StreamExecutionEnvironment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StreamExecutionEnvironment.getExecutionEnvironment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get a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TableEnvironment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StreamTableEnvironment</a:t>
            </a:r>
            <a:r>
              <a:rPr lang="en-US" sz="14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TableEnvironment.getTableEnvironment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 err="1">
                <a:solidFill>
                  <a:srgbClr val="4B92FF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register a 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TableSource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as “persons” table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.registerTableSource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persons",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TableSource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());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Scan persons table. Result is a Table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Table persons 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.scan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("persons")</a:t>
            </a: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Query persons table. Result is a Table</a:t>
            </a:r>
            <a:b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 result = </a:t>
            </a: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persons.where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age &gt; 20").select(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name, age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emit a the result Table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>
                <a:solidFill>
                  <a:srgbClr val="34AD91"/>
                </a:solidFill>
                <a:latin typeface="Consolas" charset="0"/>
                <a:ea typeface="Consolas" charset="0"/>
                <a:cs typeface="Consolas" charset="0"/>
              </a:rPr>
              <a:t>tableEnv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.writeToSink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b="1" dirty="0">
                <a:solidFill>
                  <a:srgbClr val="D747C1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, new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TableSink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execute program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sz="1400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env.execute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33441</TotalTime>
  <Words>1157</Words>
  <Application>Microsoft Macintosh PowerPoint</Application>
  <PresentationFormat>On-screen Show (16:9)</PresentationFormat>
  <Paragraphs>471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Avenir Light</vt:lpstr>
      <vt:lpstr>Avenir Next</vt:lpstr>
      <vt:lpstr>Avenir Next Demi Bold</vt:lpstr>
      <vt:lpstr>Avenir Next Medium</vt:lpstr>
      <vt:lpstr>Avenir Next Regular</vt:lpstr>
      <vt:lpstr>Calibri</vt:lpstr>
      <vt:lpstr>Consolas</vt:lpstr>
      <vt:lpstr>Helvetica Light</vt:lpstr>
      <vt:lpstr>Helvetica Neue Light</vt:lpstr>
      <vt:lpstr>Helvetica Neue Medium</vt:lpstr>
      <vt:lpstr>Wingdings</vt:lpstr>
      <vt:lpstr>Arial</vt:lpstr>
      <vt:lpstr>1_Office Theme</vt:lpstr>
      <vt:lpstr>Apache Flink® Training   Flink v1.3 – 8.9.2017</vt:lpstr>
      <vt:lpstr>Overview &amp; Basic Concepts</vt:lpstr>
      <vt:lpstr>What are Table API and SQL?</vt:lpstr>
      <vt:lpstr>Examples</vt:lpstr>
      <vt:lpstr>How do the APIs relate to each other?</vt:lpstr>
      <vt:lpstr>Dependencies</vt:lpstr>
      <vt:lpstr>Table API Query Example</vt:lpstr>
      <vt:lpstr>TableEnvironment</vt:lpstr>
      <vt:lpstr>TableEnvironment</vt:lpstr>
      <vt:lpstr>Table</vt:lpstr>
      <vt:lpstr>Table</vt:lpstr>
      <vt:lpstr>Stream Processing with  Table API &amp; SQL</vt:lpstr>
      <vt:lpstr>Queries on streams</vt:lpstr>
      <vt:lpstr>Queries on dynamic tables</vt:lpstr>
      <vt:lpstr>Stream → Dynamic Table</vt:lpstr>
      <vt:lpstr>Querying a Dynamic Table</vt:lpstr>
      <vt:lpstr>Dynamic Table → Stream</vt:lpstr>
      <vt:lpstr>Append-only queries</vt:lpstr>
      <vt:lpstr>Timestamps &amp; Watermarks</vt:lpstr>
      <vt:lpstr>Table API</vt:lpstr>
      <vt:lpstr>Table API</vt:lpstr>
      <vt:lpstr>Table API Operations</vt:lpstr>
      <vt:lpstr>Table API Operations</vt:lpstr>
      <vt:lpstr>Table API Operations</vt:lpstr>
      <vt:lpstr>Scala Table API</vt:lpstr>
      <vt:lpstr>Table API Operations</vt:lpstr>
      <vt:lpstr>SQL</vt:lpstr>
      <vt:lpstr>SQL</vt:lpstr>
      <vt:lpstr>Stream Support</vt:lpstr>
      <vt:lpstr>Group Window Exampe</vt:lpstr>
      <vt:lpstr>Batch support</vt:lpstr>
      <vt:lpstr>DataStream &amp; DataSet Integration</vt:lpstr>
      <vt:lpstr>DataStream  Table</vt:lpstr>
      <vt:lpstr>Table  DataStream</vt:lpstr>
      <vt:lpstr>Table  DataStream</vt:lpstr>
      <vt:lpstr>DataSet Conversions</vt:lpstr>
      <vt:lpstr>User-defined Functions</vt:lpstr>
      <vt:lpstr>User-defined Functions (UDFs)</vt:lpstr>
      <vt:lpstr>Use a Scalar Function</vt:lpstr>
      <vt:lpstr>Summary</vt:lpstr>
      <vt:lpstr>Table API &amp; SQL Summary</vt:lpstr>
      <vt:lpstr>PowerPoint Presentation</vt:lpstr>
    </vt:vector>
  </TitlesOfParts>
  <Company>data Artisans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David Anderson</cp:lastModifiedBy>
  <cp:revision>568</cp:revision>
  <dcterms:created xsi:type="dcterms:W3CDTF">2016-10-01T19:14:09Z</dcterms:created>
  <dcterms:modified xsi:type="dcterms:W3CDTF">2017-09-08T15:48:26Z</dcterms:modified>
</cp:coreProperties>
</file>