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362" r:id="rId3"/>
    <p:sldId id="286" r:id="rId4"/>
    <p:sldId id="349" r:id="rId5"/>
    <p:sldId id="351" r:id="rId6"/>
    <p:sldId id="363" r:id="rId7"/>
    <p:sldId id="352" r:id="rId8"/>
    <p:sldId id="353" r:id="rId9"/>
    <p:sldId id="354" r:id="rId10"/>
    <p:sldId id="356" r:id="rId11"/>
    <p:sldId id="3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>
        <p:scale>
          <a:sx n="103" d="100"/>
          <a:sy n="103" d="100"/>
        </p:scale>
        <p:origin x="-1256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18/06/15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87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Next Regular"/>
                <a:cs typeface="Avenir Next Regular"/>
              </a:rPr>
              <a:t>June 15th, 2015</a:t>
            </a:r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endParaRPr lang="en-US" dirty="0"/>
          </a:p>
          <a:p>
            <a:r>
              <a:rPr lang="en-US" dirty="0" smtClean="0"/>
              <a:t>Convert to </a:t>
            </a:r>
            <a:r>
              <a:rPr lang="en-US" dirty="0" err="1" smtClean="0"/>
              <a:t>DataSet</a:t>
            </a:r>
            <a:r>
              <a:rPr lang="en-US" dirty="0" smtClean="0"/>
              <a:t>&lt;Row&gt;</a:t>
            </a:r>
          </a:p>
          <a:p>
            <a:r>
              <a:rPr lang="en-US" dirty="0" smtClean="0"/>
              <a:t>Most valuable for printing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200" dirty="0" smtClean="0">
                <a:latin typeface="Menlo Regular"/>
                <a:cs typeface="Menlo Regular"/>
              </a:rPr>
              <a:t>Table t = </a:t>
            </a:r>
            <a:r>
              <a:rPr lang="en-US" sz="2200" dirty="0" err="1" smtClean="0">
                <a:latin typeface="Menlo Regular"/>
                <a:cs typeface="Menlo Regular"/>
              </a:rPr>
              <a:t>x.as</a:t>
            </a:r>
            <a:r>
              <a:rPr lang="en-US" sz="22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 </a:t>
            </a:r>
            <a:r>
              <a:rPr lang="en-US" sz="2200" dirty="0" err="1">
                <a:latin typeface="Menlo Regular"/>
                <a:cs typeface="Menlo Regular"/>
              </a:rPr>
              <a:t>tEnv</a:t>
            </a:r>
            <a:r>
              <a:rPr lang="en-US" sz="2200" dirty="0">
                <a:latin typeface="Menlo Regular"/>
                <a:cs typeface="Menlo Regular"/>
              </a:rPr>
              <a:t> = new </a:t>
            </a:r>
            <a:r>
              <a:rPr lang="en-US" sz="2200" dirty="0" err="1">
                <a:latin typeface="Menlo Regular"/>
                <a:cs typeface="Menlo Regular"/>
              </a:rPr>
              <a:t>TableEnvironment</a:t>
            </a:r>
            <a:r>
              <a:rPr lang="en-US" sz="2200" dirty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latin typeface="Menlo Regular"/>
                <a:cs typeface="Menlo Regular"/>
              </a:rPr>
              <a:t>tEnv.toDataSet</a:t>
            </a:r>
            <a:r>
              <a:rPr lang="en-US" sz="2200" dirty="0" smtClean="0">
                <a:latin typeface="Menlo Regular"/>
                <a:cs typeface="Menlo Regular"/>
              </a:rPr>
              <a:t>(t, </a:t>
            </a:r>
            <a:r>
              <a:rPr lang="en-US" sz="2200" dirty="0" err="1" smtClean="0">
                <a:latin typeface="Menlo Regular"/>
                <a:cs typeface="Menlo Regular"/>
              </a:rPr>
              <a:t>Row.class</a:t>
            </a:r>
            <a:r>
              <a:rPr lang="en-US" sz="2200" dirty="0" smtClean="0">
                <a:latin typeface="Menlo Regular"/>
                <a:cs typeface="Menlo Regular"/>
              </a:rPr>
              <a:t>).print();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5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6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API Overview</a:t>
            </a:r>
          </a:p>
          <a:p>
            <a:endParaRPr lang="en-US" dirty="0" smtClean="0"/>
          </a:p>
          <a:p>
            <a:r>
              <a:rPr lang="en-US" dirty="0" smtClean="0"/>
              <a:t>Expressions</a:t>
            </a:r>
          </a:p>
          <a:p>
            <a:endParaRPr lang="en-US" dirty="0"/>
          </a:p>
          <a:p>
            <a:r>
              <a:rPr lang="en-US" dirty="0" err="1" smtClean="0"/>
              <a:t>DataSet</a:t>
            </a:r>
            <a:r>
              <a:rPr lang="en-US" dirty="0" smtClean="0"/>
              <a:t> to Table</a:t>
            </a:r>
          </a:p>
          <a:p>
            <a:endParaRPr lang="en-US" dirty="0"/>
          </a:p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9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74376"/>
            <a:ext cx="8450868" cy="4651788"/>
          </a:xfrm>
        </p:spPr>
        <p:txBody>
          <a:bodyPr/>
          <a:lstStyle/>
          <a:p>
            <a:r>
              <a:rPr lang="en-US" dirty="0" smtClean="0"/>
              <a:t>Makes analysis of structured data very easy</a:t>
            </a:r>
          </a:p>
          <a:p>
            <a:pPr lvl="1"/>
            <a:r>
              <a:rPr lang="en-US" dirty="0" smtClean="0"/>
              <a:t>Think of database tables (CREATE TABLE)</a:t>
            </a:r>
          </a:p>
          <a:p>
            <a:endParaRPr lang="en-US" dirty="0" smtClean="0"/>
          </a:p>
          <a:p>
            <a:r>
              <a:rPr lang="en-US" dirty="0" smtClean="0"/>
              <a:t>Evaluates SQL-like expressions</a:t>
            </a:r>
          </a:p>
          <a:p>
            <a:pPr lvl="1"/>
            <a:r>
              <a:rPr lang="en-US" dirty="0" smtClean="0"/>
              <a:t>Code generation for execution</a:t>
            </a:r>
          </a:p>
          <a:p>
            <a:endParaRPr lang="en-US" dirty="0" smtClean="0"/>
          </a:p>
          <a:p>
            <a:r>
              <a:rPr lang="en-US" dirty="0" smtClean="0"/>
              <a:t>Tight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Convert </a:t>
            </a:r>
            <a:r>
              <a:rPr lang="en-US" dirty="0" err="1" smtClean="0"/>
              <a:t>DataSet</a:t>
            </a:r>
            <a:r>
              <a:rPr lang="en-US" dirty="0" smtClean="0"/>
              <a:t> to Table and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data structure is a Table</a:t>
            </a:r>
          </a:p>
          <a:p>
            <a:endParaRPr lang="en-US" dirty="0"/>
          </a:p>
          <a:p>
            <a:r>
              <a:rPr lang="en-US" dirty="0" smtClean="0"/>
              <a:t>Table is structured data with named fields</a:t>
            </a:r>
          </a:p>
          <a:p>
            <a:pPr lvl="1"/>
            <a:r>
              <a:rPr lang="en-US" dirty="0" smtClean="0"/>
              <a:t>Similar to relational table</a:t>
            </a:r>
          </a:p>
          <a:p>
            <a:endParaRPr lang="en-US" dirty="0" smtClean="0"/>
          </a:p>
          <a:p>
            <a:r>
              <a:rPr lang="en-US" dirty="0" smtClean="0"/>
              <a:t>Expressions evaluated on a Table yield a new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order to use the Table API in your program, add this to the &lt;dependencies&gt; section of your </a:t>
            </a:r>
            <a:r>
              <a:rPr lang="en-US" sz="2800" dirty="0" err="1" smtClean="0"/>
              <a:t>pom.xml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&lt;dependency</a:t>
            </a:r>
            <a:r>
              <a:rPr lang="en-US" sz="2600" dirty="0" smtClean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&lt;</a:t>
            </a:r>
            <a:r>
              <a:rPr lang="en-US" sz="2600" dirty="0" err="1">
                <a:latin typeface="Menlo Regular"/>
                <a:cs typeface="Menlo Regular"/>
              </a:rPr>
              <a:t>groupId</a:t>
            </a:r>
            <a:r>
              <a:rPr lang="en-US" sz="2600" dirty="0">
                <a:latin typeface="Menlo Regular"/>
                <a:cs typeface="Menlo Regular"/>
              </a:rPr>
              <a:t>&gt;</a:t>
            </a:r>
            <a:r>
              <a:rPr lang="en-US" sz="2600" dirty="0" err="1">
                <a:latin typeface="Menlo Regular"/>
                <a:cs typeface="Menlo Regular"/>
              </a:rPr>
              <a:t>org.apache.flink</a:t>
            </a:r>
            <a:r>
              <a:rPr lang="en-US" sz="2600" dirty="0">
                <a:latin typeface="Menlo Regular"/>
                <a:cs typeface="Menlo Regular"/>
              </a:rPr>
              <a:t>&lt;/</a:t>
            </a:r>
            <a:r>
              <a:rPr lang="en-US" sz="2600" dirty="0" err="1">
                <a:latin typeface="Menlo Regular"/>
                <a:cs typeface="Menlo Regular"/>
              </a:rPr>
              <a:t>groupId</a:t>
            </a:r>
            <a:r>
              <a:rPr lang="en-US" sz="2600" dirty="0" smtClean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&lt;</a:t>
            </a:r>
            <a:r>
              <a:rPr lang="en-US" sz="2600" dirty="0" err="1">
                <a:latin typeface="Menlo Regular"/>
                <a:cs typeface="Menlo Regular"/>
              </a:rPr>
              <a:t>artifactId</a:t>
            </a:r>
            <a:r>
              <a:rPr lang="en-US" sz="2600" dirty="0">
                <a:latin typeface="Menlo Regular"/>
                <a:cs typeface="Menlo Regular"/>
              </a:rPr>
              <a:t>&gt;</a:t>
            </a:r>
            <a:r>
              <a:rPr lang="en-US" sz="2600" dirty="0" err="1">
                <a:latin typeface="Menlo Regular"/>
                <a:cs typeface="Menlo Regular"/>
              </a:rPr>
              <a:t>flink</a:t>
            </a:r>
            <a:r>
              <a:rPr lang="en-US" sz="2600" dirty="0">
                <a:latin typeface="Menlo Regular"/>
                <a:cs typeface="Menlo Regular"/>
              </a:rPr>
              <a:t>-table&lt;/</a:t>
            </a:r>
            <a:r>
              <a:rPr lang="en-US" sz="2600" dirty="0" err="1">
                <a:latin typeface="Menlo Regular"/>
                <a:cs typeface="Menlo Regular"/>
              </a:rPr>
              <a:t>artifactId</a:t>
            </a:r>
            <a:r>
              <a:rPr lang="en-US" sz="2600" dirty="0" smtClean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&lt;</a:t>
            </a:r>
            <a:r>
              <a:rPr lang="en-US" sz="2600" dirty="0">
                <a:latin typeface="Menlo Regular"/>
                <a:cs typeface="Menlo Regular"/>
              </a:rPr>
              <a:t>version&gt;0.9-SNAPSHOT&lt;/version</a:t>
            </a:r>
            <a:r>
              <a:rPr lang="en-US" sz="2600" dirty="0" smtClean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2600" dirty="0" smtClean="0">
                <a:latin typeface="Menlo Regular"/>
                <a:cs typeface="Menlo Regular"/>
              </a:rPr>
              <a:t>&lt;</a:t>
            </a:r>
            <a:r>
              <a:rPr lang="en-US" sz="2600" dirty="0">
                <a:latin typeface="Menlo Regular"/>
                <a:cs typeface="Menlo Regular"/>
              </a:rPr>
              <a:t>/dependency&gt;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4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2470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Menlo Regular"/>
                <a:cs typeface="Menlo Regular"/>
              </a:rPr>
              <a:t>Table t = </a:t>
            </a:r>
            <a:r>
              <a:rPr lang="en-US" dirty="0" err="1" smtClean="0">
                <a:latin typeface="Menlo Regular"/>
                <a:cs typeface="Menlo Regular"/>
              </a:rPr>
              <a:t>orig.as</a:t>
            </a:r>
            <a:r>
              <a:rPr lang="en-US" dirty="0" smtClean="0">
                <a:latin typeface="Menlo Regular"/>
                <a:cs typeface="Menlo Regular"/>
              </a:rPr>
              <a:t>(“author, title, pages“);</a:t>
            </a:r>
          </a:p>
          <a:p>
            <a:pPr marL="0" indent="0">
              <a:buNone/>
            </a:pP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Menlo Regular"/>
                <a:cs typeface="Menlo Regular"/>
              </a:rPr>
              <a:t>  // filter table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enlo Regular"/>
              <a:cs typeface="Menlo Regular"/>
            </a:endParaRPr>
          </a:p>
          <a:p>
            <a:r>
              <a:rPr lang="en-US" dirty="0" smtClean="0">
                <a:latin typeface="Menlo Regular"/>
                <a:cs typeface="Menlo Regular"/>
              </a:rPr>
              <a:t>Table t2 = </a:t>
            </a:r>
            <a:r>
              <a:rPr lang="en-US" dirty="0" err="1">
                <a:latin typeface="Menlo Regular"/>
                <a:cs typeface="Menlo Regular"/>
              </a:rPr>
              <a:t>t</a:t>
            </a:r>
            <a:r>
              <a:rPr lang="en-US" dirty="0" err="1" smtClean="0">
                <a:latin typeface="Menlo Regular"/>
                <a:cs typeface="Menlo Regular"/>
              </a:rPr>
              <a:t>.filter</a:t>
            </a:r>
            <a:r>
              <a:rPr lang="en-US" dirty="0" smtClean="0">
                <a:latin typeface="Menlo Regular"/>
                <a:cs typeface="Menlo Regular"/>
              </a:rPr>
              <a:t>(“pages &gt; 100”);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project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t3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(“author, title”);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t4 = 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(“pages*2 as </a:t>
            </a:r>
            <a:r>
              <a:rPr lang="en-US" dirty="0" err="1" smtClean="0">
                <a:latin typeface="Menlo Regular"/>
                <a:cs typeface="Menlo Regular"/>
              </a:rPr>
              <a:t>dPages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group table and compute aggregations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t5 = </a:t>
            </a:r>
            <a:r>
              <a:rPr lang="en-US" dirty="0" err="1" smtClean="0">
                <a:latin typeface="Menlo Regular"/>
                <a:cs typeface="Menlo Regular"/>
              </a:rPr>
              <a:t>t.groupBy</a:t>
            </a:r>
            <a:r>
              <a:rPr lang="en-US" dirty="0" smtClean="0">
                <a:latin typeface="Menlo Regular"/>
                <a:cs typeface="Menlo Regular"/>
              </a:rPr>
              <a:t>(“author”)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</a:t>
            </a: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.select(“</a:t>
            </a:r>
            <a:r>
              <a:rPr lang="en-US" dirty="0" err="1" smtClean="0">
                <a:latin typeface="Menlo Regular"/>
                <a:cs typeface="Menlo Regular"/>
              </a:rPr>
              <a:t>pages.avg</a:t>
            </a:r>
            <a:r>
              <a:rPr lang="en-US" dirty="0" smtClean="0">
                <a:latin typeface="Menlo Regular"/>
                <a:cs typeface="Menlo Regular"/>
              </a:rPr>
              <a:t> as </a:t>
            </a:r>
            <a:r>
              <a:rPr lang="en-US" dirty="0" err="1" smtClean="0">
                <a:latin typeface="Menlo Regular"/>
                <a:cs typeface="Menlo Regular"/>
              </a:rPr>
              <a:t>avgPages</a:t>
            </a:r>
            <a:r>
              <a:rPr lang="en-US" dirty="0" smtClean="0">
                <a:latin typeface="Menlo Regular"/>
                <a:cs typeface="Menlo Regular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F7F7F"/>
                </a:solidFill>
                <a:latin typeface="Menlo Regular"/>
                <a:cs typeface="Menlo Regular"/>
              </a:rPr>
              <a:t>  // join two table</a:t>
            </a:r>
          </a:p>
          <a:p>
            <a:r>
              <a:rPr lang="en-US" dirty="0" smtClean="0">
                <a:latin typeface="Menlo Regular"/>
                <a:cs typeface="Menlo Regular"/>
              </a:rPr>
              <a:t>Table t6 = </a:t>
            </a:r>
            <a:r>
              <a:rPr lang="en-US" dirty="0" err="1" smtClean="0">
                <a:latin typeface="Menlo Regular"/>
                <a:cs typeface="Menlo Regular"/>
              </a:rPr>
              <a:t>t.join</a:t>
            </a:r>
            <a:r>
              <a:rPr lang="en-US" dirty="0" smtClean="0">
                <a:latin typeface="Menlo Regular"/>
                <a:cs typeface="Menlo Regular"/>
              </a:rPr>
              <a:t>(</a:t>
            </a:r>
            <a:r>
              <a:rPr lang="en-US" dirty="0" err="1" smtClean="0">
                <a:latin typeface="Menlo Regular"/>
                <a:cs typeface="Menlo Regular"/>
              </a:rPr>
              <a:t>t.select</a:t>
            </a:r>
            <a:r>
              <a:rPr lang="en-US" dirty="0" smtClean="0">
                <a:latin typeface="Menlo Regular"/>
                <a:cs typeface="Menlo Regular"/>
              </a:rPr>
              <a:t>(“author2,title2”))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.where(“author = author2”)</a:t>
            </a:r>
            <a:br>
              <a:rPr lang="en-US" dirty="0" smtClean="0">
                <a:latin typeface="Menlo Regular"/>
                <a:cs typeface="Menlo Regular"/>
              </a:rPr>
            </a:br>
            <a:r>
              <a:rPr lang="en-US" dirty="0" smtClean="0">
                <a:latin typeface="Menlo Regular"/>
                <a:cs typeface="Menlo Regular"/>
              </a:rPr>
              <a:t>            .select(“title, title2”);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4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DataSet</a:t>
            </a:r>
            <a:r>
              <a:rPr lang="en-US" dirty="0" smtClean="0"/>
              <a:t> API via </a:t>
            </a:r>
            <a:r>
              <a:rPr lang="en-US" dirty="0" err="1" smtClean="0"/>
              <a:t>TableEnvironment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data set</a:t>
            </a:r>
          </a:p>
          <a:p>
            <a:pPr marL="0" indent="0">
              <a:buNone/>
            </a:pPr>
            <a:r>
              <a:rPr lang="en-US" sz="2000" dirty="0" err="1">
                <a:latin typeface="Menlo Regular"/>
                <a:cs typeface="Menlo Regular"/>
              </a:rPr>
              <a:t>D</a:t>
            </a:r>
            <a:r>
              <a:rPr lang="en-US" sz="2000" dirty="0" err="1" smtClean="0">
                <a:latin typeface="Menlo Regular"/>
                <a:cs typeface="Menlo Regular"/>
              </a:rPr>
              <a:t>ataSet</a:t>
            </a:r>
            <a:r>
              <a:rPr lang="en-US" sz="2000" dirty="0" smtClean="0">
                <a:latin typeface="Menlo Regular"/>
                <a:cs typeface="Menlo Regular"/>
              </a:rPr>
              <a:t>&lt;Table3&lt;</a:t>
            </a:r>
            <a:r>
              <a:rPr lang="en-US" sz="2000" dirty="0" err="1" smtClean="0">
                <a:latin typeface="Menlo Regular"/>
                <a:cs typeface="Menlo Regular"/>
              </a:rPr>
              <a:t>String,Long,Double</a:t>
            </a:r>
            <a:r>
              <a:rPr lang="en-US" sz="2000" dirty="0" smtClean="0">
                <a:latin typeface="Menlo Regular"/>
                <a:cs typeface="Menlo Regular"/>
              </a:rPr>
              <a:t>&gt;&gt; ds = …;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get a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endParaRPr lang="en-US" sz="20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 </a:t>
            </a:r>
            <a:r>
              <a:rPr lang="en-US" sz="2000" dirty="0" err="1" smtClean="0">
                <a:latin typeface="Menlo Regular"/>
                <a:cs typeface="Menlo Regular"/>
              </a:rPr>
              <a:t>tEnv</a:t>
            </a:r>
            <a:r>
              <a:rPr lang="en-US" sz="2000" dirty="0" smtClean="0">
                <a:latin typeface="Menlo Regular"/>
                <a:cs typeface="Menlo Regular"/>
              </a:rPr>
              <a:t> = new </a:t>
            </a:r>
            <a:r>
              <a:rPr lang="en-US" sz="2000" dirty="0" err="1" smtClean="0">
                <a:latin typeface="Menlo Regular"/>
                <a:cs typeface="Menlo Regular"/>
              </a:rPr>
              <a:t>TableEnvironment</a:t>
            </a:r>
            <a:r>
              <a:rPr lang="en-US" sz="2000" dirty="0" smtClean="0">
                <a:latin typeface="Menlo Regular"/>
                <a:cs typeface="Menlo Regular"/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// convert data set to Table and give name to fields</a:t>
            </a:r>
          </a:p>
          <a:p>
            <a:pPr marL="0" indent="0">
              <a:buNone/>
            </a:pPr>
            <a:r>
              <a:rPr lang="en-US" sz="2000" dirty="0" smtClean="0">
                <a:latin typeface="Menlo Regular"/>
                <a:cs typeface="Menlo Regular"/>
              </a:rPr>
              <a:t>Table t = </a:t>
            </a:r>
            <a:r>
              <a:rPr lang="en-US" sz="2000" dirty="0" err="1" smtClean="0">
                <a:latin typeface="Menlo Regular"/>
                <a:cs typeface="Menlo Regular"/>
              </a:rPr>
              <a:t>tEnv.fromDataSet</a:t>
            </a:r>
            <a:r>
              <a:rPr lang="en-US" sz="2000" dirty="0" smtClean="0">
                <a:latin typeface="Menlo Regular"/>
                <a:cs typeface="Menlo Regular"/>
              </a:rPr>
              <a:t>(ds)</a:t>
            </a:r>
            <a:br>
              <a:rPr lang="en-US" sz="2000" dirty="0" smtClean="0">
                <a:latin typeface="Menlo Regular"/>
                <a:cs typeface="Menlo Regular"/>
              </a:rPr>
            </a:br>
            <a:r>
              <a:rPr lang="en-US" sz="2000" dirty="0" smtClean="0">
                <a:latin typeface="Menlo Regular"/>
                <a:cs typeface="Menlo Regular"/>
              </a:rPr>
              <a:t>              .as(“name, count, price”);</a:t>
            </a:r>
          </a:p>
          <a:p>
            <a:pPr marL="0" indent="0">
              <a:buNone/>
            </a:pPr>
            <a:endParaRPr lang="en-US" sz="2000" dirty="0" smtClean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42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to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380310" cy="4881974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 smtClean="0"/>
              <a:t>Java </a:t>
            </a:r>
            <a:r>
              <a:rPr lang="en-US" sz="3800" dirty="0" err="1" smtClean="0"/>
              <a:t>DataSet</a:t>
            </a:r>
            <a:r>
              <a:rPr lang="en-US" sz="3800" dirty="0" smtClean="0"/>
              <a:t> API via </a:t>
            </a:r>
            <a:r>
              <a:rPr lang="en-US" sz="3800" dirty="0" err="1" smtClean="0"/>
              <a:t>TableEnvironment</a:t>
            </a:r>
            <a:endParaRPr lang="en-US" sz="3800" dirty="0"/>
          </a:p>
          <a:p>
            <a:r>
              <a:rPr lang="en-US" sz="3800" dirty="0" smtClean="0"/>
              <a:t>Convert to custom POJO data set</a:t>
            </a:r>
          </a:p>
          <a:p>
            <a:pPr lvl="1"/>
            <a:r>
              <a:rPr lang="en-US" sz="3400" dirty="0" err="1" smtClean="0"/>
              <a:t>Pojo</a:t>
            </a:r>
            <a:r>
              <a:rPr lang="en-US" sz="3400" dirty="0" smtClean="0"/>
              <a:t> fields must map to Table fields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p</a:t>
            </a:r>
            <a:r>
              <a:rPr lang="en-US" sz="2600" dirty="0" smtClean="0">
                <a:latin typeface="Menlo Regular"/>
                <a:cs typeface="Menlo Regular"/>
              </a:rPr>
              <a:t>ublic static class Stock {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String name;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</a:t>
            </a:r>
            <a:r>
              <a:rPr lang="en-US" sz="2600" dirty="0" err="1" smtClean="0">
                <a:latin typeface="Menlo Regular"/>
                <a:cs typeface="Menlo Regular"/>
              </a:rPr>
              <a:t>int</a:t>
            </a:r>
            <a:r>
              <a:rPr lang="en-US" sz="2600" dirty="0" smtClean="0">
                <a:latin typeface="Menlo Regular"/>
                <a:cs typeface="Menlo Regular"/>
              </a:rPr>
              <a:t> count;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smtClean="0">
                <a:latin typeface="Menlo Regular"/>
                <a:cs typeface="Menlo Regular"/>
              </a:rPr>
              <a:t> public double price;</a:t>
            </a:r>
          </a:p>
          <a:p>
            <a:pPr marL="0" indent="0">
              <a:buNone/>
            </a:pPr>
            <a:r>
              <a:rPr lang="en-US" sz="2600" dirty="0">
                <a:latin typeface="Menlo Regular"/>
                <a:cs typeface="Menlo Regular"/>
              </a:rPr>
              <a:t>}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latin typeface="Menlo Regular"/>
                <a:cs typeface="Menlo Regular"/>
              </a:rPr>
              <a:t>Table t = </a:t>
            </a:r>
            <a:r>
              <a:rPr lang="en-US" sz="2600" dirty="0" err="1" smtClean="0">
                <a:latin typeface="Menlo Regular"/>
                <a:cs typeface="Menlo Regular"/>
              </a:rPr>
              <a:t>x.as</a:t>
            </a:r>
            <a:r>
              <a:rPr lang="en-US" sz="2600" dirty="0" smtClean="0">
                <a:latin typeface="Menlo Regular"/>
                <a:cs typeface="Menlo Regular"/>
              </a:rPr>
              <a:t>(“name, count, price”);</a:t>
            </a:r>
          </a:p>
          <a:p>
            <a:pPr marL="0" indent="0">
              <a:buNone/>
            </a:pPr>
            <a:endParaRPr lang="en-US" sz="2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 </a:t>
            </a:r>
            <a:r>
              <a:rPr lang="en-US" sz="2600" dirty="0" err="1">
                <a:latin typeface="Menlo Regular"/>
                <a:cs typeface="Menlo Regular"/>
              </a:rPr>
              <a:t>tEnv</a:t>
            </a:r>
            <a:r>
              <a:rPr lang="en-US" sz="2600" dirty="0">
                <a:latin typeface="Menlo Regular"/>
                <a:cs typeface="Menlo Regular"/>
              </a:rPr>
              <a:t> = new </a:t>
            </a:r>
            <a:r>
              <a:rPr lang="en-US" sz="2600" dirty="0" err="1">
                <a:latin typeface="Menlo Regular"/>
                <a:cs typeface="Menlo Regular"/>
              </a:rPr>
              <a:t>TableEnvironment</a:t>
            </a:r>
            <a:r>
              <a:rPr lang="en-US" sz="2600" dirty="0">
                <a:latin typeface="Menlo Regular"/>
                <a:cs typeface="Menlo Regular"/>
              </a:rPr>
              <a:t>()</a:t>
            </a:r>
            <a:r>
              <a:rPr lang="en-US" sz="2600" dirty="0" smtClean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endParaRPr lang="en-US" sz="26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Menlo Regular"/>
                <a:cs typeface="Menlo Regular"/>
              </a:rPr>
              <a:t>DataSet</a:t>
            </a:r>
            <a:r>
              <a:rPr lang="en-US" sz="2600" dirty="0" smtClean="0">
                <a:latin typeface="Menlo Regular"/>
                <a:cs typeface="Menlo Regular"/>
              </a:rPr>
              <a:t>&lt;Stock&gt; ds = </a:t>
            </a:r>
            <a:r>
              <a:rPr lang="en-US" sz="2600" dirty="0" err="1" smtClean="0">
                <a:latin typeface="Menlo Regular"/>
                <a:cs typeface="Menlo Regular"/>
              </a:rPr>
              <a:t>tEnv.toDataSet</a:t>
            </a:r>
            <a:r>
              <a:rPr lang="en-US" sz="2600" dirty="0" smtClean="0">
                <a:latin typeface="Menlo Regular"/>
                <a:cs typeface="Menlo Regular"/>
              </a:rPr>
              <a:t>(t, </a:t>
            </a:r>
            <a:r>
              <a:rPr lang="en-US" sz="2600" dirty="0" err="1" smtClean="0">
                <a:latin typeface="Menlo Regular"/>
                <a:cs typeface="Menlo Regular"/>
              </a:rPr>
              <a:t>Stock.class</a:t>
            </a:r>
            <a:r>
              <a:rPr lang="en-US" sz="2600" dirty="0" smtClean="0">
                <a:latin typeface="Menlo Regular"/>
                <a:cs typeface="Menlo Regular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587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433</Words>
  <Application>Microsoft Macintosh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Apache Flink® Training</vt:lpstr>
      <vt:lpstr>Agenda</vt:lpstr>
      <vt:lpstr>Table API</vt:lpstr>
      <vt:lpstr>Table API Overview</vt:lpstr>
      <vt:lpstr>Table API Overview</vt:lpstr>
      <vt:lpstr>Table API Dependency</vt:lpstr>
      <vt:lpstr>Table API Expressions</vt:lpstr>
      <vt:lpstr>DataSet to Table</vt:lpstr>
      <vt:lpstr>Table to DataSet</vt:lpstr>
      <vt:lpstr>Table to DataSet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368</cp:revision>
  <dcterms:created xsi:type="dcterms:W3CDTF">2015-01-22T00:00:06Z</dcterms:created>
  <dcterms:modified xsi:type="dcterms:W3CDTF">2015-06-18T09:27:13Z</dcterms:modified>
</cp:coreProperties>
</file>