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66" r:id="rId17"/>
    <p:sldId id="306" r:id="rId18"/>
    <p:sldId id="307" r:id="rId19"/>
    <p:sldId id="275" r:id="rId20"/>
    <p:sldId id="276" r:id="rId21"/>
    <p:sldId id="335" r:id="rId22"/>
    <p:sldId id="368" r:id="rId23"/>
    <p:sldId id="383" r:id="rId24"/>
    <p:sldId id="384" r:id="rId25"/>
    <p:sldId id="385" r:id="rId26"/>
    <p:sldId id="374" r:id="rId27"/>
    <p:sldId id="286" r:id="rId28"/>
    <p:sldId id="305" r:id="rId29"/>
    <p:sldId id="373" r:id="rId30"/>
    <p:sldId id="375" r:id="rId31"/>
    <p:sldId id="285" r:id="rId32"/>
    <p:sldId id="311" r:id="rId33"/>
    <p:sldId id="287" r:id="rId34"/>
    <p:sldId id="337" r:id="rId35"/>
    <p:sldId id="338" r:id="rId36"/>
    <p:sldId id="380" r:id="rId37"/>
    <p:sldId id="381" r:id="rId38"/>
    <p:sldId id="382" r:id="rId39"/>
    <p:sldId id="364" r:id="rId40"/>
    <p:sldId id="365" r:id="rId41"/>
    <p:sldId id="37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496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Tuple4&lt;&gt;(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Processing</a:t>
            </a:r>
          </a:p>
          <a:p>
            <a:endParaRPr lang="en-US" sz="1400" dirty="0" smtClean="0"/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All examples here in Java for Flink 1.0</a:t>
            </a:r>
          </a:p>
          <a:p>
            <a:endParaRPr lang="en-US" sz="1400" dirty="0" smtClean="0"/>
          </a:p>
          <a:p>
            <a:r>
              <a:rPr lang="en-US" dirty="0" smtClean="0"/>
              <a:t>Documentation available at </a:t>
            </a:r>
          </a:p>
          <a:p>
            <a:pPr marL="0" indent="0" algn="ctr">
              <a:buNone/>
            </a:pPr>
            <a:r>
              <a:rPr lang="en-US" dirty="0" err="1" smtClean="0"/>
              <a:t>flink.apache.org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filtered.print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Transformations: </a:t>
            </a:r>
            <a:r>
              <a:rPr lang="en-US" dirty="0" err="1" smtClean="0"/>
              <a:t>KeyBy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618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DataStream can be organized by a key</a:t>
            </a:r>
          </a:p>
          <a:p>
            <a:pPr lvl="1"/>
            <a:r>
              <a:rPr lang="en-US" dirty="0" smtClean="0"/>
              <a:t>Partitions the data (all elements with the same key are processed by the same operator)</a:t>
            </a:r>
          </a:p>
          <a:p>
            <a:pPr lvl="1"/>
            <a:r>
              <a:rPr lang="en-US" dirty="0" smtClean="0"/>
              <a:t>Certain operators are key-aware</a:t>
            </a:r>
          </a:p>
          <a:p>
            <a:pPr lvl="1"/>
            <a:r>
              <a:rPr lang="en-US" dirty="0" smtClean="0"/>
              <a:t>Operator state can be partitioned by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48639"/>
            <a:ext cx="8229600" cy="133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21242"/>
              </p:ext>
            </p:extLst>
          </p:nvPr>
        </p:nvGraphicFramePr>
        <p:xfrm>
          <a:off x="538449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61072"/>
              </p:ext>
            </p:extLst>
          </p:nvPr>
        </p:nvGraphicFramePr>
        <p:xfrm>
          <a:off x="538449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51102"/>
              </p:ext>
            </p:extLst>
          </p:nvPr>
        </p:nvGraphicFramePr>
        <p:xfrm>
          <a:off x="1561695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63422"/>
              </p:ext>
            </p:extLst>
          </p:nvPr>
        </p:nvGraphicFramePr>
        <p:xfrm>
          <a:off x="3824891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9807"/>
              </p:ext>
            </p:extLst>
          </p:nvPr>
        </p:nvGraphicFramePr>
        <p:xfrm>
          <a:off x="3824891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37079"/>
              </p:ext>
            </p:extLst>
          </p:nvPr>
        </p:nvGraphicFramePr>
        <p:xfrm>
          <a:off x="3824891" y="618185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90365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90904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63703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509446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75334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46955"/>
              </p:ext>
            </p:extLst>
          </p:nvPr>
        </p:nvGraphicFramePr>
        <p:xfrm>
          <a:off x="538449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1244"/>
              </p:ext>
            </p:extLst>
          </p:nvPr>
        </p:nvGraphicFramePr>
        <p:xfrm>
          <a:off x="5871383" y="471823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516672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RichFunctions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sz="2600" dirty="0" err="1" smtClean="0">
                <a:latin typeface="Menlo Regular"/>
                <a:cs typeface="Menlo Regular"/>
              </a:rPr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RuntimeContext</a:t>
            </a:r>
            <a:r>
              <a:rPr lang="en-US" sz="2800" dirty="0" smtClean="0"/>
              <a:t> has useful methods: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getIndexOfThisSubtask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getExecutionConfig</a:t>
            </a:r>
            <a:r>
              <a:rPr lang="en-US" sz="2400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sz="1800" dirty="0" smtClean="0"/>
          </a:p>
          <a:p>
            <a:r>
              <a:rPr lang="en-US" sz="2800" dirty="0" smtClean="0"/>
              <a:t>Hands out partitioned state (later discussed)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getKeyValueState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Sources: Files &amp; Sockets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socketTextStream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 smtClean="0">
                <a:latin typeface="Menlo Regular"/>
                <a:cs typeface="Menlo Regular"/>
              </a:rPr>
              <a:t>readFileStream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path/to/file"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100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latin typeface="Menlo Regular"/>
                <a:cs typeface="Menlo Regular"/>
              </a:rPr>
              <a:t>WatchType.</a:t>
            </a:r>
            <a:r>
              <a:rPr lang="en-US" sz="16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600" dirty="0" smtClean="0">
                <a:latin typeface="Menlo Regular"/>
                <a:cs typeface="Menlo Regular"/>
              </a:rPr>
              <a:t>);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2800" dirty="0" smtClean="0"/>
              <a:t>Custom </a:t>
            </a:r>
            <a:r>
              <a:rPr lang="en-US" sz="2800" dirty="0" err="1" smtClean="0"/>
              <a:t>SourceFunctions</a:t>
            </a:r>
            <a:r>
              <a:rPr lang="en-US" sz="2800" dirty="0" smtClean="0"/>
              <a:t> &amp; Connectors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data stream from custom source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DataStream&lt;&lt;Tuple2&lt;Long, 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stream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addSource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MySourceFunction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600" dirty="0" smtClean="0"/>
              <a:t>Flink has connectors for many stream serving systems</a:t>
            </a:r>
          </a:p>
          <a:p>
            <a:r>
              <a:rPr lang="en-US" sz="2600" dirty="0" smtClean="0"/>
              <a:t>Apache Kafka</a:t>
            </a:r>
          </a:p>
          <a:p>
            <a:r>
              <a:rPr lang="en-US" sz="2600" dirty="0" err="1" smtClean="0"/>
              <a:t>RabbitMQ</a:t>
            </a:r>
            <a:endParaRPr lang="en-US" sz="2600" dirty="0" smtClean="0"/>
          </a:p>
          <a:p>
            <a:r>
              <a:rPr lang="is-IS" sz="2600" dirty="0" smtClean="0"/>
              <a:t>…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text file using </a:t>
            </a:r>
            <a:r>
              <a:rPr lang="en-US" b="1" dirty="0" err="1" smtClean="0">
                <a:latin typeface="Avenir Book"/>
                <a:cs typeface="Avenir Book"/>
              </a:rPr>
              <a:t>toString</a:t>
            </a:r>
            <a:r>
              <a:rPr lang="en-US" b="1" dirty="0" smtClean="0">
                <a:latin typeface="Avenir Book"/>
                <a:cs typeface="Avenir Book"/>
              </a:rPr>
              <a:t>()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stream.writeAsText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CSV file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Print to the standard output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Emit to socket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stream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  .</a:t>
            </a:r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err="1">
                <a:latin typeface="Menlo Regular"/>
                <a:cs typeface="Menlo Regular"/>
              </a:rPr>
              <a:t>host,port,SerializationSchema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Sinks &amp;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Emit data with a custom sink function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stream.addSink</a:t>
            </a:r>
            <a:r>
              <a:rPr lang="en-US" sz="20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MySinkFunction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endParaRPr lang="en-US" sz="20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Several connectors </a:t>
            </a:r>
            <a:endParaRPr lang="en-US" sz="28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Apache Kafka</a:t>
            </a:r>
          </a:p>
          <a:p>
            <a:r>
              <a:rPr lang="en-US" sz="2400" b="1" dirty="0" err="1" smtClean="0">
                <a:latin typeface="Avenir Book"/>
                <a:cs typeface="Avenir Book"/>
              </a:rPr>
              <a:t>Elasticsearch</a:t>
            </a:r>
            <a:endParaRPr lang="en-US" sz="24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Rolling Files (HDFS, S3, </a:t>
            </a:r>
            <a:r>
              <a:rPr lang="is-IS" sz="2400" b="1" dirty="0" smtClean="0">
                <a:latin typeface="Avenir Book"/>
                <a:cs typeface="Avenir Book"/>
              </a:rPr>
              <a:t>…)</a:t>
            </a: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Programs are lazily executed when 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execute()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Fault-</a:t>
            </a:r>
            <a:r>
              <a:rPr lang="en-US" dirty="0" smtClean="0"/>
              <a:t>Tolerance and </a:t>
            </a:r>
            <a:br>
              <a:rPr lang="en-US" dirty="0" smtClean="0"/>
            </a:br>
            <a:r>
              <a:rPr lang="en-US" dirty="0" smtClean="0"/>
              <a:t>Operator 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Flink</a:t>
            </a:r>
            <a:r>
              <a:rPr lang="en-US" sz="1800" dirty="0"/>
              <a:t> </a:t>
            </a:r>
            <a:r>
              <a:rPr lang="en-US" sz="1800" dirty="0" smtClean="0"/>
              <a:t>takes a checkpoint of an application every </a:t>
            </a:r>
            <a:r>
              <a:rPr lang="en-US" sz="1800" i="1" dirty="0" smtClean="0"/>
              <a:t>N</a:t>
            </a:r>
            <a:r>
              <a:rPr lang="en-US" sz="1800" dirty="0" smtClean="0"/>
              <a:t> milliseconds and </a:t>
            </a:r>
            <a:br>
              <a:rPr lang="en-US" sz="1800" dirty="0" smtClean="0"/>
            </a:br>
            <a:r>
              <a:rPr lang="en-US" sz="1800" dirty="0" smtClean="0"/>
              <a:t>rolls back to the </a:t>
            </a:r>
            <a:r>
              <a:rPr lang="en-US" sz="1800" dirty="0" err="1" smtClean="0"/>
              <a:t>checkpointed</a:t>
            </a:r>
            <a:r>
              <a:rPr lang="en-US" sz="1800" dirty="0" smtClean="0"/>
              <a:t> state in case of a failure</a:t>
            </a:r>
          </a:p>
          <a:p>
            <a:endParaRPr lang="en-US" sz="1050" dirty="0" smtClean="0"/>
          </a:p>
          <a:p>
            <a:r>
              <a:rPr lang="en-US" sz="1800" dirty="0" smtClean="0"/>
              <a:t>Enable exactly-once consistency (checkpoint every 5 seconds)</a:t>
            </a:r>
            <a:endParaRPr lang="en-US" sz="11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(5000)</a:t>
            </a:r>
          </a:p>
          <a:p>
            <a:pPr marL="0" lvl="1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800" dirty="0" smtClean="0"/>
              <a:t>Enable at-least-once consistency (for lower latency)</a:t>
            </a: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(5000</a:t>
            </a:r>
            <a:r>
              <a:rPr lang="en-US" sz="1600" dirty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CheckpointingMode.</a:t>
            </a:r>
            <a:r>
              <a:rPr lang="en-US" sz="1600" i="1" dirty="0" err="1">
                <a:latin typeface="Menlo Regular"/>
                <a:cs typeface="Menlo Regular"/>
              </a:rPr>
              <a:t>AT_LEAST_ONCE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  <a:endParaRPr lang="en-US" sz="16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 smtClean="0"/>
              <a:t>Setting the interval to few seconds should be good for most application</a:t>
            </a:r>
          </a:p>
          <a:p>
            <a:endParaRPr lang="en-US" sz="1100" dirty="0"/>
          </a:p>
          <a:p>
            <a:r>
              <a:rPr lang="en-US" sz="1800" dirty="0" smtClean="0"/>
              <a:t>If </a:t>
            </a:r>
            <a:r>
              <a:rPr lang="en-US" sz="1800" dirty="0" err="1" smtClean="0"/>
              <a:t>checkpointing</a:t>
            </a:r>
            <a:r>
              <a:rPr lang="en-US" sz="1800" dirty="0" smtClean="0"/>
              <a:t> is not enabled, no recovery guarantees are provided</a:t>
            </a:r>
          </a:p>
          <a:p>
            <a:endParaRPr lang="en-US" sz="1800" dirty="0" smtClean="0"/>
          </a:p>
          <a:p>
            <a:r>
              <a:rPr lang="en-US" sz="1800" dirty="0" smtClean="0"/>
              <a:t>See documentation for details:</a:t>
            </a:r>
            <a:r>
              <a:rPr lang="en-US" sz="1400" dirty="0">
                <a:hlinkClick r:id="rId2"/>
              </a:rPr>
              <a:t/>
            </a:r>
            <a:br>
              <a:rPr lang="en-US" sz="1400" dirty="0">
                <a:hlinkClick r:id="rId2"/>
              </a:rPr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://ci.apache.org/projects/flink/flink-docs-master/internals/stream_checkpointing.html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All DataStream functions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State is </a:t>
            </a:r>
            <a:r>
              <a:rPr lang="en-US" dirty="0" err="1" smtClean="0"/>
              <a:t>checkpointed</a:t>
            </a:r>
            <a:r>
              <a:rPr lang="en-US" dirty="0" smtClean="0"/>
              <a:t> and recovered </a:t>
            </a:r>
            <a:br>
              <a:rPr lang="en-US" dirty="0" smtClean="0"/>
            </a:br>
            <a:r>
              <a:rPr lang="en-US" dirty="0" smtClean="0"/>
              <a:t>in case of a failure (if </a:t>
            </a:r>
            <a:r>
              <a:rPr lang="en-US" dirty="0" err="1" smtClean="0"/>
              <a:t>checkpointing</a:t>
            </a:r>
            <a:r>
              <a:rPr lang="en-US" dirty="0" smtClean="0"/>
              <a:t> is enabled).</a:t>
            </a:r>
          </a:p>
          <a:p>
            <a:pPr lvl="1"/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define two types of state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Local State</a:t>
            </a:r>
            <a:r>
              <a:rPr lang="en-US" dirty="0" smtClean="0"/>
              <a:t>: Functions can </a:t>
            </a:r>
            <a:r>
              <a:rPr lang="en-US" dirty="0"/>
              <a:t>register local variables to be </a:t>
            </a:r>
            <a:r>
              <a:rPr lang="en-US" dirty="0" err="1" smtClean="0"/>
              <a:t>checkpointed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Key-</a:t>
            </a:r>
            <a:r>
              <a:rPr lang="en-US" i="1" dirty="0"/>
              <a:t>Partitioned </a:t>
            </a:r>
            <a:r>
              <a:rPr lang="en-US" i="1" dirty="0" smtClean="0"/>
              <a:t>State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Functions on </a:t>
            </a:r>
            <a:r>
              <a:rPr lang="en-US" dirty="0"/>
              <a:t>a keyed stream </a:t>
            </a:r>
            <a:r>
              <a:rPr lang="en-US" dirty="0" smtClean="0"/>
              <a:t>can </a:t>
            </a:r>
            <a:r>
              <a:rPr lang="en-US" dirty="0"/>
              <a:t>access and update state </a:t>
            </a:r>
            <a:r>
              <a:rPr lang="en-US" dirty="0" smtClean="0"/>
              <a:t>scoped to </a:t>
            </a:r>
            <a:r>
              <a:rPr lang="en-US" dirty="0"/>
              <a:t>the </a:t>
            </a:r>
            <a:r>
              <a:rPr lang="en-US" dirty="0" smtClean="0"/>
              <a:t>current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342295"/>
            <a:ext cx="8743336" cy="6338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&lt;String, Long&gt;,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cpId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cpTimestamp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state)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state;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8376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Key-Partitioned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DataStream&lt;Tuple2&lt;String, String&gt;&gt;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 Tuple&gt;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aStream.keyBy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(0);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String&gt;,Long&gt; {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ValueState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400050" lvl="1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      			.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getState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Long.class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0L);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(Tuple2&lt;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&gt; value)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 + value.f1.length();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 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028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</a:t>
            </a:r>
            <a:r>
              <a:rPr lang="en-US" sz="1400" dirty="0" smtClean="0">
                <a:latin typeface="Menlo"/>
              </a:rPr>
              <a:t>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compute counts every 5 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print 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env.setStreamTimeCharacteristic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TimeCharacteristic.EventTime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FF000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"0"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key stream by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12677</TotalTime>
  <Words>985</Words>
  <Application>Microsoft Macintosh PowerPoint</Application>
  <PresentationFormat>On-screen Show (4:3)</PresentationFormat>
  <Paragraphs>380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1_Office Theme</vt:lpstr>
      <vt:lpstr>Apache Flink® Training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KeyBy</vt:lpstr>
      <vt:lpstr>Data Shipping Strategies</vt:lpstr>
      <vt:lpstr>Rich Functions</vt:lpstr>
      <vt:lpstr>RichFunctions</vt:lpstr>
      <vt:lpstr>RichFunctions &amp; RuntimeContext</vt:lpstr>
      <vt:lpstr>Data Sources</vt:lpstr>
      <vt:lpstr>Data Sources: Collections</vt:lpstr>
      <vt:lpstr>Data Sources: Files &amp; Sockets</vt:lpstr>
      <vt:lpstr>Custom SourceFunctions &amp; Connectors</vt:lpstr>
      <vt:lpstr>Data Sinks</vt:lpstr>
      <vt:lpstr>Data Sinks</vt:lpstr>
      <vt:lpstr>Custom Sinks &amp; Connectors</vt:lpstr>
      <vt:lpstr>Execution</vt:lpstr>
      <vt:lpstr>Fault-Tolerance and  Operator State </vt:lpstr>
      <vt:lpstr>Fault Tolerance in Flink</vt:lpstr>
      <vt:lpstr>Stateful Functions</vt:lpstr>
      <vt:lpstr>Defining Local State</vt:lpstr>
      <vt:lpstr>Defining Key-Partitioned State</vt:lpstr>
      <vt:lpstr>Best Practices</vt:lpstr>
      <vt:lpstr>Some advice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748</cp:revision>
  <dcterms:created xsi:type="dcterms:W3CDTF">2015-01-22T00:00:06Z</dcterms:created>
  <dcterms:modified xsi:type="dcterms:W3CDTF">2016-03-31T15:20:50Z</dcterms:modified>
</cp:coreProperties>
</file>