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94" r:id="rId4"/>
    <p:sldMasterId id="2147483695" r:id="rId5"/>
    <p:sldMasterId id="2147483696" r:id="rId6"/>
    <p:sldMasterId id="214748369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</p:sldIdLst>
  <p:sldSz cy="6858000" cx="9144000"/>
  <p:notesSz cx="6858000" cy="9144000"/>
  <p:embeddedFontLst>
    <p:embeddedFont>
      <p:font typeface="Helvetica Neue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1" name="Fabian Hueske"/>
  <p:cmAuthor clrIdx="1" id="1" initials="" lastIdx="1" name="David Anderso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.fntdata"/><Relationship Id="rId20" Type="http://schemas.openxmlformats.org/officeDocument/2006/relationships/slide" Target="slides/slide12.xml"/><Relationship Id="rId42" Type="http://schemas.openxmlformats.org/officeDocument/2006/relationships/font" Target="fonts/HelveticaNeue-boldItalic.fntdata"/><Relationship Id="rId41" Type="http://schemas.openxmlformats.org/officeDocument/2006/relationships/font" Target="fonts/HelveticaNeue-italic.fntdata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slide" Target="slides/slide29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39" Type="http://schemas.openxmlformats.org/officeDocument/2006/relationships/font" Target="fonts/HelveticaNeue-regular.fntdata"/><Relationship Id="rId16" Type="http://schemas.openxmlformats.org/officeDocument/2006/relationships/slide" Target="slides/slide8.xml"/><Relationship Id="rId38" Type="http://schemas.openxmlformats.org/officeDocument/2006/relationships/slide" Target="slides/slide30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 dt="2016-11-09T03:01:07.116">
    <p:pos x="6000" y="0"/>
    <p:text>Not sure we should talk about this here. One can easily spend a lot of time on this topic + many questions. Maybe add this to a closing session (if we want one)?</p:text>
  </p:cm>
  <p:cm authorId="1" idx="1" dt="2016-11-09T03:01:07.116">
    <p:pos x="6000" y="100"/>
    <p:text>I had the same thought, but I wasn't sure I wanted to create another presentation for 3 or 4 slides. But yes, the content makes more sense in a wrap-up session.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85511" y="4343235"/>
            <a:ext cx="5487000" cy="41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rIns="81350" tIns="813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1003785" y="685631"/>
            <a:ext cx="4850400" cy="3429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" name="Shape 5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" name="Shape 5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4" name="Shape 5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5" name="Shape 5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4" name="Shape 6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Shape 6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9" name="Shape 6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6" name="Shape 7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5" name="Shape 7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0" name="Shape 7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6" name="Shape 7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7" name="Shape 7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8" name="Shape 7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5" name="Shape 7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6" name="Shape 7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0" name="Shape 8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" name="Shape 4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2.png"/><Relationship Id="rId3" Type="http://schemas.openxmlformats.org/officeDocument/2006/relationships/image" Target="../media/image0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0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0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0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0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03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0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03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03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03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03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rgbClr val="00001E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685800" y="3760267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1371600" y="5240883"/>
            <a:ext cx="6400800" cy="175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560"/>
              </a:spcBef>
              <a:buClr>
                <a:srgbClr val="34AD9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34AD91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flink_squirrel_white_1000.png" id="58" name="Shape 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4357" y="1305832"/>
            <a:ext cx="1829700" cy="182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png" id="59" name="Shape 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8718" y="331587"/>
            <a:ext cx="3695100" cy="5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74637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474375"/>
            <a:ext cx="8229600" cy="46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avatar_emerald_200.png" id="70" name="Shape 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2838" y="382257"/>
            <a:ext cx="498000" cy="49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Shape 71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34AD9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rgbClr val="34AD9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FFFFF"/>
              </a:buClr>
              <a:buFont typeface="Arial"/>
              <a:buNone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34AD91"/>
              </a:buClr>
              <a:buFont typeface="Noto Sans Symbols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34AD9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avatar_emerald_200.png" id="82" name="Shape 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2838" y="382257"/>
            <a:ext cx="498000" cy="49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Shape 83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34AD9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avatar_emerald_200.png" id="91" name="Shape 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2838" y="382257"/>
            <a:ext cx="498000" cy="49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Shape 92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34AD9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34AD9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3" type="body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34AD9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avatar_emerald_200.png"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2838" y="382257"/>
            <a:ext cx="498000" cy="49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Shape 103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34AD9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34AD9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3" name="Shape 1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rgbClr val="34AD91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rgbClr val="34AD9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792288" y="5367337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34AD9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 rot="5400000">
            <a:off x="2246100" y="-314524"/>
            <a:ext cx="4651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 rot="5400000">
            <a:off x="4732350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bg>
      <p:bgPr>
        <a:solidFill>
          <a:srgbClr val="00001E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rgbClr val="34AD9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FFFFF"/>
              </a:buClr>
              <a:buFont typeface="Calibri"/>
              <a:buNone/>
              <a:defRPr b="1" i="0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34AD91"/>
              </a:buClr>
              <a:buFont typeface="Noto Sans Symbols"/>
              <a:buNone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34AD9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74637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474375"/>
            <a:ext cx="8229600" cy="46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avatar_emerald_200.png" id="147" name="Shape 1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2838" y="382257"/>
            <a:ext cx="663900" cy="66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Shape 148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34AD9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1" name="Shape 15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avatar_emerald_200.png" id="154" name="Shape 1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2838" y="382257"/>
            <a:ext cx="663900" cy="66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Shape 155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34AD9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avatar_emerald_200.png" id="163" name="Shape 1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2838" y="382257"/>
            <a:ext cx="663900" cy="66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Shape 164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34AD9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34AD9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3" type="body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34AD9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Shape 17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avatar_emerald_200.png" id="174" name="Shape 1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2838" y="382257"/>
            <a:ext cx="663900" cy="66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Shape 175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34AD9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34AD9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5" name="Shape 18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9" name="Shape 18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rgbClr val="34AD91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rgbClr val="34AD9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1792288" y="5367337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34AD9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 rot="5400000">
            <a:off x="2246100" y="-314524"/>
            <a:ext cx="4651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 rot="5400000">
            <a:off x="4732350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Shape 20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08" name="Shape 208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Subtitle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1812730" y="1151930"/>
            <a:ext cx="55185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1812730" y="3536160"/>
            <a:ext cx="55185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Font typeface="Calibri"/>
              <a:buNone/>
              <a:defRPr b="0" i="0" sz="16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127000" lvl="1" marL="0" marR="0" rtl="0" algn="ctr">
              <a:spcBef>
                <a:spcPts val="0"/>
              </a:spcBef>
              <a:buFont typeface="Calibri"/>
              <a:buNone/>
              <a:defRPr b="0" i="0" sz="16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254000" lvl="2" marL="0" marR="0" rtl="0" algn="ctr">
              <a:spcBef>
                <a:spcPts val="0"/>
              </a:spcBef>
              <a:buFont typeface="Calibri"/>
              <a:buNone/>
              <a:defRPr b="0" i="0" sz="16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381000" lvl="3" marL="0" marR="0" rtl="0" algn="ctr">
              <a:spcBef>
                <a:spcPts val="0"/>
              </a:spcBef>
              <a:buFont typeface="Calibri"/>
              <a:buNone/>
              <a:defRPr b="0" i="0" sz="16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508000" lvl="4" marL="0" marR="0" rtl="0" algn="ctr">
              <a:spcBef>
                <a:spcPts val="0"/>
              </a:spcBef>
              <a:buFont typeface="Calibri"/>
              <a:buNone/>
              <a:defRPr b="0" i="0" sz="16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8440963" y="6324303"/>
            <a:ext cx="327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ctrTitle"/>
          </p:nvPr>
        </p:nvSpPr>
        <p:spPr>
          <a:xfrm>
            <a:off x="685800" y="2130439"/>
            <a:ext cx="7772400" cy="146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Avenir"/>
              <a:buNone/>
              <a:defRPr b="1" i="0" sz="4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1" name="Shape 221"/>
          <p:cNvSpPr txBox="1"/>
          <p:nvPr>
            <p:ph idx="1" type="subTitle"/>
          </p:nvPr>
        </p:nvSpPr>
        <p:spPr>
          <a:xfrm>
            <a:off x="1371600" y="3886200"/>
            <a:ext cx="6400800" cy="17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560"/>
              </a:spcBef>
              <a:buClr>
                <a:srgbClr val="34AD9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34AD91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 rot="5400000">
            <a:off x="4732350" y="2171690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venir"/>
              <a:buNone/>
              <a:defRPr b="1" i="0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 rot="5400000">
            <a:off x="541350" y="190490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" name="Shape 225"/>
          <p:cNvSpPr txBox="1"/>
          <p:nvPr>
            <p:ph idx="10" type="dt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Shape 226"/>
          <p:cNvSpPr txBox="1"/>
          <p:nvPr>
            <p:ph idx="11" type="ftr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457222" y="274651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venir"/>
              <a:buNone/>
              <a:defRPr b="1" i="0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457200" y="1474378"/>
            <a:ext cx="8229600" cy="4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1" name="Shape 231"/>
          <p:cNvSpPr txBox="1"/>
          <p:nvPr>
            <p:ph idx="10" type="dt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Shape 232"/>
          <p:cNvSpPr txBox="1"/>
          <p:nvPr>
            <p:ph idx="11" type="ftr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  <p:cxnSp>
        <p:nvCxnSpPr>
          <p:cNvPr id="234" name="Shape 234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34AD9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vatar_emerald_200.png" id="235" name="Shape 2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3485" y="274653"/>
            <a:ext cx="573300" cy="5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rgbClr val="34AD9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722312" y="4406901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FFFFF"/>
              </a:buClr>
              <a:buFont typeface="Avenir"/>
              <a:buNone/>
              <a:defRPr b="1" i="0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722312" y="2906713"/>
            <a:ext cx="77724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34AD91"/>
              </a:buClr>
              <a:buFont typeface="Noto Sans Symbols"/>
              <a:buNone/>
              <a:defRPr b="0" i="0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34AD9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Shape 239"/>
          <p:cNvSpPr txBox="1"/>
          <p:nvPr>
            <p:ph idx="10" type="dt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  <p:pic>
        <p:nvPicPr>
          <p:cNvPr descr="avatar_white_200.png" id="241" name="Shape 2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3484" y="274653"/>
            <a:ext cx="573300" cy="5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0" type="dt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4" name="Shape 244"/>
          <p:cNvSpPr txBox="1"/>
          <p:nvPr>
            <p:ph idx="11" type="ftr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  <p:pic>
        <p:nvPicPr>
          <p:cNvPr descr="avatar_emerald_200.png" id="246" name="Shape 2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3485" y="274653"/>
            <a:ext cx="573300" cy="5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457200" y="274651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venir"/>
              <a:buNone/>
              <a:defRPr b="1" i="0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9" name="Shape 249"/>
          <p:cNvSpPr txBox="1"/>
          <p:nvPr>
            <p:ph idx="10" type="dt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0" name="Shape 250"/>
          <p:cNvSpPr txBox="1"/>
          <p:nvPr>
            <p:ph idx="11" type="ftr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  <p:cxnSp>
        <p:nvCxnSpPr>
          <p:cNvPr id="252" name="Shape 252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34AD9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vatar_emerald_200.png" id="253" name="Shape 2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3485" y="274653"/>
            <a:ext cx="573300" cy="5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457200" y="274651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venir"/>
              <a:buNone/>
              <a:defRPr b="1" i="0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457200" y="1535113"/>
            <a:ext cx="40401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34AD9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7" name="Shape 257"/>
          <p:cNvSpPr txBox="1"/>
          <p:nvPr>
            <p:ph idx="2" type="body"/>
          </p:nvPr>
        </p:nvSpPr>
        <p:spPr>
          <a:xfrm>
            <a:off x="457200" y="2174874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8" name="Shape 258"/>
          <p:cNvSpPr txBox="1"/>
          <p:nvPr>
            <p:ph idx="3" type="body"/>
          </p:nvPr>
        </p:nvSpPr>
        <p:spPr>
          <a:xfrm>
            <a:off x="4645032" y="1535113"/>
            <a:ext cx="40419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34AD9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9" name="Shape 259"/>
          <p:cNvSpPr txBox="1"/>
          <p:nvPr>
            <p:ph idx="4" type="body"/>
          </p:nvPr>
        </p:nvSpPr>
        <p:spPr>
          <a:xfrm>
            <a:off x="4645032" y="2174874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0" name="Shape 260"/>
          <p:cNvSpPr txBox="1"/>
          <p:nvPr>
            <p:ph idx="10" type="dt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1" name="Shape 261"/>
          <p:cNvSpPr txBox="1"/>
          <p:nvPr>
            <p:ph idx="11" type="ftr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  <p:cxnSp>
        <p:nvCxnSpPr>
          <p:cNvPr id="263" name="Shape 263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34AD9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vatar_emerald_200.png" id="264" name="Shape 2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3485" y="274653"/>
            <a:ext cx="573300" cy="5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457200" y="274651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venir"/>
              <a:buNone/>
              <a:defRPr b="1" i="0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457200" y="1600201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8" name="Shape 268"/>
          <p:cNvSpPr txBox="1"/>
          <p:nvPr>
            <p:ph idx="2" type="body"/>
          </p:nvPr>
        </p:nvSpPr>
        <p:spPr>
          <a:xfrm>
            <a:off x="4648200" y="1600201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0" type="dt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1" type="ftr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" name="Shape 271"/>
          <p:cNvSpPr txBox="1"/>
          <p:nvPr>
            <p:ph idx="12" type="sldNum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  <p:cxnSp>
        <p:nvCxnSpPr>
          <p:cNvPr id="272" name="Shape 272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34AD9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vatar_emerald_200.png" id="273" name="Shape 2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3485" y="274653"/>
            <a:ext cx="573300" cy="5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457218" y="273049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venir"/>
              <a:buNone/>
              <a:defRPr b="1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3575050" y="273065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Shape 277"/>
          <p:cNvSpPr txBox="1"/>
          <p:nvPr>
            <p:ph idx="2" type="body"/>
          </p:nvPr>
        </p:nvSpPr>
        <p:spPr>
          <a:xfrm>
            <a:off x="457218" y="1435104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34AD9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" name="Shape 278"/>
          <p:cNvSpPr txBox="1"/>
          <p:nvPr>
            <p:ph idx="10" type="dt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9" name="Shape 279"/>
          <p:cNvSpPr txBox="1"/>
          <p:nvPr>
            <p:ph idx="11" type="ftr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1792288" y="4800601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venir"/>
              <a:buNone/>
              <a:defRPr b="1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3" name="Shape 283"/>
          <p:cNvSpPr/>
          <p:nvPr>
            <p:ph idx="2" type="pic"/>
          </p:nvPr>
        </p:nvSpPr>
        <p:spPr>
          <a:xfrm>
            <a:off x="1792288" y="612774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rgbClr val="34AD91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560"/>
              </a:spcBef>
              <a:buClr>
                <a:srgbClr val="34AD9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792288" y="5367352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34AD9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" name="Shape 285"/>
          <p:cNvSpPr txBox="1"/>
          <p:nvPr>
            <p:ph idx="10" type="dt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6" name="Shape 286"/>
          <p:cNvSpPr txBox="1"/>
          <p:nvPr>
            <p:ph idx="11" type="ftr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7" name="Shape 287"/>
          <p:cNvSpPr txBox="1"/>
          <p:nvPr>
            <p:ph idx="12" type="sldNum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457200" y="274651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venir"/>
              <a:buNone/>
              <a:defRPr b="1" i="0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 rot="5400000">
            <a:off x="2246250" y="-314671"/>
            <a:ext cx="4651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1" name="Shape 291"/>
          <p:cNvSpPr txBox="1"/>
          <p:nvPr>
            <p:ph idx="10" type="dt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2" name="Shape 292"/>
          <p:cNvSpPr txBox="1"/>
          <p:nvPr>
            <p:ph idx="11" type="ftr"/>
          </p:nvPr>
        </p:nvSpPr>
        <p:spPr>
          <a:xfrm>
            <a:off x="3124200" y="63563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3" name="Shape 293"/>
          <p:cNvSpPr txBox="1"/>
          <p:nvPr>
            <p:ph idx="12" type="sldNum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474375"/>
            <a:ext cx="8229600" cy="46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474375"/>
            <a:ext cx="8229600" cy="46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57200" y="274651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venir"/>
              <a:buNone/>
              <a:defRPr b="1" i="0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457200" y="1474378"/>
            <a:ext cx="8229600" cy="4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" name="Shape 217"/>
          <p:cNvSpPr txBox="1"/>
          <p:nvPr>
            <p:ph idx="10" type="dt"/>
          </p:nvPr>
        </p:nvSpPr>
        <p:spPr>
          <a:xfrm>
            <a:off x="457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0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2.xml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comments" Target="../comments/comment3.xml"/><Relationship Id="rId4" Type="http://schemas.openxmlformats.org/officeDocument/2006/relationships/image" Target="../media/image22.jpg"/><Relationship Id="rId5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comments" Target="../comments/comment4.xml"/><Relationship Id="rId4" Type="http://schemas.openxmlformats.org/officeDocument/2006/relationships/image" Target="../media/image22.jpg"/><Relationship Id="rId5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comments" Target="../comments/comment5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Relationship Id="rId5" Type="http://schemas.openxmlformats.org/officeDocument/2006/relationships/image" Target="../media/image28.png"/><Relationship Id="rId6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Relationship Id="rId5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20" Type="http://schemas.openxmlformats.org/officeDocument/2006/relationships/image" Target="../media/image43.png"/><Relationship Id="rId22" Type="http://schemas.openxmlformats.org/officeDocument/2006/relationships/image" Target="../media/image42.png"/><Relationship Id="rId21" Type="http://schemas.openxmlformats.org/officeDocument/2006/relationships/image" Target="../media/image45.png"/><Relationship Id="rId24" Type="http://schemas.openxmlformats.org/officeDocument/2006/relationships/image" Target="../media/image55.png"/><Relationship Id="rId23" Type="http://schemas.openxmlformats.org/officeDocument/2006/relationships/image" Target="../media/image51.jpg"/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Relationship Id="rId4" Type="http://schemas.openxmlformats.org/officeDocument/2006/relationships/image" Target="../media/image35.png"/><Relationship Id="rId9" Type="http://schemas.openxmlformats.org/officeDocument/2006/relationships/image" Target="../media/image34.png"/><Relationship Id="rId26" Type="http://schemas.openxmlformats.org/officeDocument/2006/relationships/image" Target="../media/image57.png"/><Relationship Id="rId25" Type="http://schemas.openxmlformats.org/officeDocument/2006/relationships/image" Target="../media/image58.png"/><Relationship Id="rId28" Type="http://schemas.openxmlformats.org/officeDocument/2006/relationships/image" Target="../media/image56.png"/><Relationship Id="rId27" Type="http://schemas.openxmlformats.org/officeDocument/2006/relationships/image" Target="../media/image54.png"/><Relationship Id="rId5" Type="http://schemas.openxmlformats.org/officeDocument/2006/relationships/image" Target="../media/image26.png"/><Relationship Id="rId6" Type="http://schemas.openxmlformats.org/officeDocument/2006/relationships/image" Target="../media/image29.png"/><Relationship Id="rId7" Type="http://schemas.openxmlformats.org/officeDocument/2006/relationships/image" Target="../media/image31.png"/><Relationship Id="rId8" Type="http://schemas.openxmlformats.org/officeDocument/2006/relationships/image" Target="../media/image33.png"/><Relationship Id="rId11" Type="http://schemas.openxmlformats.org/officeDocument/2006/relationships/image" Target="../media/image40.png"/><Relationship Id="rId10" Type="http://schemas.openxmlformats.org/officeDocument/2006/relationships/image" Target="../media/image37.png"/><Relationship Id="rId13" Type="http://schemas.openxmlformats.org/officeDocument/2006/relationships/image" Target="../media/image39.png"/><Relationship Id="rId12" Type="http://schemas.openxmlformats.org/officeDocument/2006/relationships/image" Target="../media/image36.png"/><Relationship Id="rId15" Type="http://schemas.openxmlformats.org/officeDocument/2006/relationships/image" Target="../media/image38.png"/><Relationship Id="rId14" Type="http://schemas.openxmlformats.org/officeDocument/2006/relationships/image" Target="../media/image47.png"/><Relationship Id="rId17" Type="http://schemas.openxmlformats.org/officeDocument/2006/relationships/image" Target="../media/image41.png"/><Relationship Id="rId16" Type="http://schemas.openxmlformats.org/officeDocument/2006/relationships/image" Target="../media/image46.png"/><Relationship Id="rId19" Type="http://schemas.openxmlformats.org/officeDocument/2006/relationships/image" Target="../media/image49.jpg"/><Relationship Id="rId18" Type="http://schemas.openxmlformats.org/officeDocument/2006/relationships/image" Target="../media/image4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7.xml"/><Relationship Id="rId3" Type="http://schemas.openxmlformats.org/officeDocument/2006/relationships/comments" Target="../comments/comment6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8.png"/><Relationship Id="rId4" Type="http://schemas.openxmlformats.org/officeDocument/2006/relationships/image" Target="../media/image52.png"/><Relationship Id="rId5" Type="http://schemas.openxmlformats.org/officeDocument/2006/relationships/image" Target="../media/image50.jpg"/><Relationship Id="rId6" Type="http://schemas.openxmlformats.org/officeDocument/2006/relationships/image" Target="../media/image5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08.jpg"/><Relationship Id="rId6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9.png"/><Relationship Id="rId6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Shape 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95" y="3670028"/>
            <a:ext cx="2594400" cy="25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/>
          <p:nvPr/>
        </p:nvSpPr>
        <p:spPr>
          <a:xfrm>
            <a:off x="1357204" y="719535"/>
            <a:ext cx="6429600" cy="19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28550" rIns="28550" tIns="2855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" sz="4400">
                <a:solidFill>
                  <a:schemeClr val="lt1"/>
                </a:solidFill>
              </a:rPr>
              <a:t>Apache Flink® Training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 Overview</a:t>
            </a:r>
          </a:p>
        </p:txBody>
      </p:sp>
      <p:sp>
        <p:nvSpPr>
          <p:cNvPr id="300" name="Shape 300"/>
          <p:cNvSpPr/>
          <p:nvPr/>
        </p:nvSpPr>
        <p:spPr>
          <a:xfrm>
            <a:off x="4301985" y="4275871"/>
            <a:ext cx="43386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50" lIns="28550" rIns="28550" tIns="2855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Apache Flink® Training</a:t>
            </a:r>
            <a:b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" sz="2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</a:p>
        </p:txBody>
      </p:sp>
      <p:pic>
        <p:nvPicPr>
          <p:cNvPr id="301" name="Shape 3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0185" y="4783107"/>
            <a:ext cx="3202199" cy="5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/>
          <p:nvPr/>
        </p:nvSpPr>
        <p:spPr>
          <a:xfrm>
            <a:off x="4870185" y="5475925"/>
            <a:ext cx="3202199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Flink v1.1.3 – 8.11.2016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>
            <p:ph type="title"/>
          </p:nvPr>
        </p:nvSpPr>
        <p:spPr>
          <a:xfrm>
            <a:off x="457222" y="274651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venir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Accurate computation</a:t>
            </a:r>
          </a:p>
        </p:txBody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457200" y="1474378"/>
            <a:ext cx="8229600" cy="4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8666"/>
              <a:buFont typeface="Arial"/>
              <a:buChar char="▪"/>
            </a:pPr>
            <a:r>
              <a:rPr b="0" i="0" lang="en" sz="2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Batch processing is not an accurate computation model for continuous data</a:t>
            </a:r>
          </a:p>
          <a:p>
            <a:pPr indent="-273685" lvl="1" marL="742950" marR="0" rtl="0" algn="l"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Misses the right concepts and primitives</a:t>
            </a:r>
          </a:p>
          <a:p>
            <a:pPr indent="-273685" lvl="1" marL="742950" marR="0" rtl="0" algn="l"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handling, state across batch boundaries</a:t>
            </a:r>
          </a:p>
          <a:p>
            <a:pPr indent="-228600" lvl="8" marL="3886200" marR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97368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92"/>
              </a:spcBef>
              <a:spcAft>
                <a:spcPts val="0"/>
              </a:spcAft>
              <a:buClr>
                <a:srgbClr val="34AD91"/>
              </a:buClr>
              <a:buSzPct val="98666"/>
              <a:buFont typeface="Arial"/>
              <a:buChar char="▪"/>
            </a:pPr>
            <a:r>
              <a:rPr b="0" i="0" lang="en" sz="2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Stateful stream processing a better model</a:t>
            </a:r>
          </a:p>
          <a:p>
            <a:pPr lvl="1" marR="0" rtl="0" algn="l">
              <a:spcBef>
                <a:spcPts val="592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Can achieve high throughput and low latency while robustly delivering accurate results</a:t>
            </a:r>
          </a:p>
          <a:p>
            <a:pPr indent="-273685" lvl="1" marL="742950" marR="0" rtl="0" algn="l">
              <a:spcBef>
                <a:spcPts val="518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Real-time/low-latency is the </a:t>
            </a:r>
            <a:r>
              <a:rPr b="0" i="0" lang="en" sz="2400" u="none" cap="none" strike="noStrike">
                <a:solidFill>
                  <a:srgbClr val="34AD91"/>
                </a:solidFill>
                <a:latin typeface="Arial"/>
                <a:ea typeface="Arial"/>
                <a:cs typeface="Arial"/>
                <a:sym typeface="Arial"/>
              </a:rPr>
              <a:t>icing on the cake</a:t>
            </a:r>
          </a:p>
        </p:txBody>
      </p:sp>
      <p:sp>
        <p:nvSpPr>
          <p:cNvPr id="513" name="Shape 513"/>
          <p:cNvSpPr txBox="1"/>
          <p:nvPr>
            <p:ph idx="12" type="sldNum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"/>
              <a:t>How does Flink execute my application</a:t>
            </a:r>
            <a:r>
              <a:rPr b="1" i="0" lang="en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Shape 5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Shape 5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187" y="285487"/>
            <a:ext cx="8023624" cy="628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Shape 5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187" y="1517024"/>
            <a:ext cx="7833624" cy="52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Shape 531"/>
          <p:cNvSpPr txBox="1"/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Parallelism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" name="Shape 5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00" y="557787"/>
            <a:ext cx="8105775" cy="5838825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Shape 537"/>
          <p:cNvSpPr txBox="1"/>
          <p:nvPr>
            <p:ph idx="4294967295" type="title"/>
          </p:nvPr>
        </p:nvSpPr>
        <p:spPr>
          <a:xfrm>
            <a:off x="457200" y="274674"/>
            <a:ext cx="2723400" cy="202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Distributed Execution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"/>
              <a:t>Deployment Options</a:t>
            </a:r>
          </a:p>
        </p:txBody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Shape 54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/>
          <p:nvPr>
            <p:ph type="title"/>
          </p:nvPr>
        </p:nvSpPr>
        <p:spPr>
          <a:xfrm>
            <a:off x="457200" y="274637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Execution</a:t>
            </a:r>
          </a:p>
        </p:txBody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x="457200" y="1474375"/>
            <a:ext cx="5217600" cy="46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Starts local Flink cluster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processes run in the same JVM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Behaves just like a regular Cluster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/>
              <a:t>Local cluster can be started in your IDE!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Very useful for developing and debugging</a:t>
            </a:r>
          </a:p>
          <a:p>
            <a:pPr indent="-3429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Shape 55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552" name="Shape 552"/>
          <p:cNvGrpSpPr/>
          <p:nvPr/>
        </p:nvGrpSpPr>
        <p:grpSpPr>
          <a:xfrm>
            <a:off x="5603850" y="1631890"/>
            <a:ext cx="3082949" cy="4494274"/>
            <a:chOff x="5603850" y="1631890"/>
            <a:chExt cx="3082949" cy="4494274"/>
          </a:xfrm>
        </p:grpSpPr>
        <p:sp>
          <p:nvSpPr>
            <p:cNvPr id="553" name="Shape 553"/>
            <p:cNvSpPr/>
            <p:nvPr/>
          </p:nvSpPr>
          <p:spPr>
            <a:xfrm>
              <a:off x="5603850" y="1631890"/>
              <a:ext cx="3082949" cy="4494274"/>
            </a:xfrm>
            <a:prstGeom prst="rect">
              <a:avLst/>
            </a:prstGeom>
            <a:solidFill>
              <a:srgbClr val="33AD90"/>
            </a:soli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6398298" y="1861313"/>
              <a:ext cx="1470180" cy="888054"/>
            </a:xfrm>
            <a:prstGeom prst="rect">
              <a:avLst/>
            </a:prstGeom>
            <a:solidFill>
              <a:srgbClr val="33AD90"/>
            </a:soli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Job Manager</a:t>
              </a:r>
            </a:p>
          </p:txBody>
        </p:sp>
        <p:sp>
          <p:nvSpPr>
            <p:cNvPr id="555" name="Shape 555"/>
            <p:cNvSpPr/>
            <p:nvPr/>
          </p:nvSpPr>
          <p:spPr>
            <a:xfrm>
              <a:off x="5818110" y="2955047"/>
              <a:ext cx="1047055" cy="958326"/>
            </a:xfrm>
            <a:prstGeom prst="rect">
              <a:avLst/>
            </a:prstGeom>
            <a:solidFill>
              <a:srgbClr val="33AD90"/>
            </a:soli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Task Manager</a:t>
              </a:r>
            </a:p>
          </p:txBody>
        </p:sp>
        <p:sp>
          <p:nvSpPr>
            <p:cNvPr id="556" name="Shape 556"/>
            <p:cNvSpPr/>
            <p:nvPr/>
          </p:nvSpPr>
          <p:spPr>
            <a:xfrm>
              <a:off x="7408357" y="2955047"/>
              <a:ext cx="1047055" cy="958326"/>
            </a:xfrm>
            <a:prstGeom prst="rect">
              <a:avLst/>
            </a:prstGeom>
            <a:solidFill>
              <a:srgbClr val="33AD90"/>
            </a:soli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Task Manager</a:t>
              </a:r>
            </a:p>
          </p:txBody>
        </p:sp>
        <p:sp>
          <p:nvSpPr>
            <p:cNvPr id="557" name="Shape 557"/>
            <p:cNvSpPr/>
            <p:nvPr/>
          </p:nvSpPr>
          <p:spPr>
            <a:xfrm>
              <a:off x="5818110" y="4102455"/>
              <a:ext cx="1047055" cy="958326"/>
            </a:xfrm>
            <a:prstGeom prst="rect">
              <a:avLst/>
            </a:prstGeom>
            <a:solidFill>
              <a:srgbClr val="33AD90"/>
            </a:soli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Task Manager</a:t>
              </a:r>
            </a:p>
          </p:txBody>
        </p:sp>
        <p:sp>
          <p:nvSpPr>
            <p:cNvPr id="558" name="Shape 558"/>
            <p:cNvSpPr/>
            <p:nvPr/>
          </p:nvSpPr>
          <p:spPr>
            <a:xfrm>
              <a:off x="7408357" y="4102455"/>
              <a:ext cx="1047055" cy="958326"/>
            </a:xfrm>
            <a:prstGeom prst="rect">
              <a:avLst/>
            </a:prstGeom>
            <a:solidFill>
              <a:srgbClr val="33AD90"/>
            </a:soli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Task Manager</a:t>
              </a:r>
            </a:p>
          </p:txBody>
        </p:sp>
        <p:grpSp>
          <p:nvGrpSpPr>
            <p:cNvPr id="559" name="Shape 559"/>
            <p:cNvGrpSpPr/>
            <p:nvPr/>
          </p:nvGrpSpPr>
          <p:grpSpPr>
            <a:xfrm>
              <a:off x="6374998" y="5343917"/>
              <a:ext cx="1493481" cy="720080"/>
              <a:chOff x="6021207" y="5343917"/>
              <a:chExt cx="1493481" cy="720080"/>
            </a:xfrm>
          </p:grpSpPr>
          <p:sp>
            <p:nvSpPr>
              <p:cNvPr id="560" name="Shape 560"/>
              <p:cNvSpPr txBox="1"/>
              <p:nvPr/>
            </p:nvSpPr>
            <p:spPr>
              <a:xfrm>
                <a:off x="6794118" y="5513528"/>
                <a:ext cx="720569" cy="46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JVM</a:t>
                </a:r>
              </a:p>
            </p:txBody>
          </p:sp>
          <p:pic>
            <p:nvPicPr>
              <p:cNvPr descr="C:\Users\warneke\AppData\Local\Microsoft\Windows\Temporary Internet Files\Content.IE5\X8LGV7F5\MCj04348450000[1].png" id="561" name="Shape 56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6021207" y="5343917"/>
                <a:ext cx="843957" cy="7200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/>
          <p:nvPr>
            <p:ph type="title"/>
          </p:nvPr>
        </p:nvSpPr>
        <p:spPr>
          <a:xfrm>
            <a:off x="457200" y="274637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Execution</a:t>
            </a:r>
          </a:p>
        </p:txBody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x="457200" y="2650561"/>
            <a:ext cx="4143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</a:t>
            </a:r>
            <a:r>
              <a:rPr b="0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Job to a remote</a:t>
            </a:r>
            <a:r>
              <a:rPr lang="en"/>
              <a:t>ly running cluster</a:t>
            </a:r>
          </a:p>
          <a:p>
            <a:pPr indent="-3429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</a:t>
            </a:r>
            <a:r>
              <a:rPr b="0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status of a job</a:t>
            </a:r>
          </a:p>
        </p:txBody>
      </p:sp>
      <p:sp>
        <p:nvSpPr>
          <p:cNvPr id="568" name="Shape 56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569" name="Shape 569"/>
          <p:cNvGrpSpPr/>
          <p:nvPr/>
        </p:nvGrpSpPr>
        <p:grpSpPr>
          <a:xfrm>
            <a:off x="1573225" y="1745049"/>
            <a:ext cx="1528591" cy="1017434"/>
            <a:chOff x="3373667" y="1260828"/>
            <a:chExt cx="1528591" cy="1017434"/>
          </a:xfrm>
        </p:grpSpPr>
        <p:sp>
          <p:nvSpPr>
            <p:cNvPr id="570" name="Shape 570"/>
            <p:cNvSpPr/>
            <p:nvPr/>
          </p:nvSpPr>
          <p:spPr>
            <a:xfrm>
              <a:off x="3892423" y="1260828"/>
              <a:ext cx="1009834" cy="621565"/>
            </a:xfrm>
            <a:prstGeom prst="rect">
              <a:avLst/>
            </a:prstGeom>
            <a:solidFill>
              <a:srgbClr val="33AD90"/>
            </a:soli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C:\Users\warneke\AppData\Local\Microsoft\Windows\Temporary Internet Files\Content.IE5\X8LGV7F5\MCj04348450000[1].png" id="571" name="Shape 57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3373667" y="1558182"/>
              <a:ext cx="843957" cy="7200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2" name="Shape 572"/>
            <p:cNvSpPr txBox="1"/>
            <p:nvPr/>
          </p:nvSpPr>
          <p:spPr>
            <a:xfrm>
              <a:off x="4045932" y="1389432"/>
              <a:ext cx="7271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</a:p>
          </p:txBody>
        </p:sp>
      </p:grpSp>
      <p:grpSp>
        <p:nvGrpSpPr>
          <p:cNvPr id="573" name="Shape 573"/>
          <p:cNvGrpSpPr/>
          <p:nvPr/>
        </p:nvGrpSpPr>
        <p:grpSpPr>
          <a:xfrm>
            <a:off x="5372945" y="1389431"/>
            <a:ext cx="3313853" cy="5041491"/>
            <a:chOff x="5202800" y="1084671"/>
            <a:chExt cx="3313853" cy="5041491"/>
          </a:xfrm>
        </p:grpSpPr>
        <p:sp>
          <p:nvSpPr>
            <p:cNvPr id="574" name="Shape 574"/>
            <p:cNvSpPr/>
            <p:nvPr/>
          </p:nvSpPr>
          <p:spPr>
            <a:xfrm>
              <a:off x="5202800" y="1084671"/>
              <a:ext cx="3313853" cy="5041491"/>
            </a:xfrm>
            <a:prstGeom prst="rect">
              <a:avLst/>
            </a:prstGeom>
            <a:solidFill>
              <a:srgbClr val="33AD90"/>
            </a:soli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6228153" y="1222041"/>
              <a:ext cx="1470180" cy="888054"/>
            </a:xfrm>
            <a:prstGeom prst="rect">
              <a:avLst/>
            </a:prstGeom>
            <a:solidFill>
              <a:srgbClr val="33AD90"/>
            </a:soli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Job Manager</a:t>
              </a:r>
            </a:p>
          </p:txBody>
        </p:sp>
        <p:sp>
          <p:nvSpPr>
            <p:cNvPr id="576" name="Shape 576"/>
            <p:cNvSpPr txBox="1"/>
            <p:nvPr/>
          </p:nvSpPr>
          <p:spPr>
            <a:xfrm>
              <a:off x="6466735" y="5593701"/>
              <a:ext cx="106501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Cluster</a:t>
              </a:r>
            </a:p>
          </p:txBody>
        </p:sp>
        <p:grpSp>
          <p:nvGrpSpPr>
            <p:cNvPr id="577" name="Shape 577"/>
            <p:cNvGrpSpPr/>
            <p:nvPr/>
          </p:nvGrpSpPr>
          <p:grpSpPr>
            <a:xfrm>
              <a:off x="5378712" y="4171554"/>
              <a:ext cx="1351831" cy="1411072"/>
              <a:chOff x="5343188" y="3469955"/>
              <a:chExt cx="1351831" cy="1411072"/>
            </a:xfrm>
          </p:grpSpPr>
          <p:sp>
            <p:nvSpPr>
              <p:cNvPr id="578" name="Shape 578"/>
              <p:cNvSpPr/>
              <p:nvPr/>
            </p:nvSpPr>
            <p:spPr>
              <a:xfrm>
                <a:off x="5647964" y="3469955"/>
                <a:ext cx="1047055" cy="958326"/>
              </a:xfrm>
              <a:prstGeom prst="rect">
                <a:avLst/>
              </a:prstGeom>
              <a:solidFill>
                <a:srgbClr val="33AD90"/>
              </a:solidFill>
              <a:ln cap="flat" cmpd="sng" w="9525">
                <a:solidFill>
                  <a:srgbClr val="4A7DBA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39999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Task Manager</a:t>
                </a:r>
              </a:p>
            </p:txBody>
          </p:sp>
          <p:pic>
            <p:nvPicPr>
              <p:cNvPr descr="C:\Users\warneke\AppData\Local\Microsoft\Windows\Temporary Internet Files\Content.IE5\X8LGV7F5\MCj04348450000[1].png" id="579" name="Shape 57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5343188" y="4160948"/>
                <a:ext cx="843957" cy="7200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80" name="Shape 580"/>
            <p:cNvGrpSpPr/>
            <p:nvPr/>
          </p:nvGrpSpPr>
          <p:grpSpPr>
            <a:xfrm>
              <a:off x="5378712" y="2619802"/>
              <a:ext cx="1351831" cy="1411072"/>
              <a:chOff x="5343188" y="3469955"/>
              <a:chExt cx="1351831" cy="1411072"/>
            </a:xfrm>
          </p:grpSpPr>
          <p:sp>
            <p:nvSpPr>
              <p:cNvPr id="581" name="Shape 581"/>
              <p:cNvSpPr/>
              <p:nvPr/>
            </p:nvSpPr>
            <p:spPr>
              <a:xfrm>
                <a:off x="5647964" y="3469955"/>
                <a:ext cx="1047055" cy="958326"/>
              </a:xfrm>
              <a:prstGeom prst="rect">
                <a:avLst/>
              </a:prstGeom>
              <a:solidFill>
                <a:srgbClr val="33AD90"/>
              </a:solidFill>
              <a:ln cap="flat" cmpd="sng" w="9525">
                <a:solidFill>
                  <a:srgbClr val="4A7DBA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39999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Task Manager</a:t>
                </a:r>
              </a:p>
            </p:txBody>
          </p:sp>
          <p:pic>
            <p:nvPicPr>
              <p:cNvPr descr="C:\Users\warneke\AppData\Local\Microsoft\Windows\Temporary Internet Files\Content.IE5\X8LGV7F5\MCj04348450000[1].png" id="582" name="Shape 58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5343188" y="4160948"/>
                <a:ext cx="843957" cy="7200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83" name="Shape 583"/>
            <p:cNvGrpSpPr/>
            <p:nvPr/>
          </p:nvGrpSpPr>
          <p:grpSpPr>
            <a:xfrm>
              <a:off x="6821013" y="2619802"/>
              <a:ext cx="1351831" cy="1411072"/>
              <a:chOff x="5343188" y="3469955"/>
              <a:chExt cx="1351831" cy="1411072"/>
            </a:xfrm>
          </p:grpSpPr>
          <p:sp>
            <p:nvSpPr>
              <p:cNvPr id="584" name="Shape 584"/>
              <p:cNvSpPr/>
              <p:nvPr/>
            </p:nvSpPr>
            <p:spPr>
              <a:xfrm>
                <a:off x="5647964" y="3469955"/>
                <a:ext cx="1047055" cy="958326"/>
              </a:xfrm>
              <a:prstGeom prst="rect">
                <a:avLst/>
              </a:prstGeom>
              <a:solidFill>
                <a:srgbClr val="33AD90"/>
              </a:solidFill>
              <a:ln cap="flat" cmpd="sng" w="9525">
                <a:solidFill>
                  <a:srgbClr val="4A7DBA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39999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Task Manager</a:t>
                </a:r>
              </a:p>
            </p:txBody>
          </p:sp>
          <p:pic>
            <p:nvPicPr>
              <p:cNvPr descr="C:\Users\warneke\AppData\Local\Microsoft\Windows\Temporary Internet Files\Content.IE5\X8LGV7F5\MCj04348450000[1].png" id="585" name="Shape 58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5343188" y="4160948"/>
                <a:ext cx="843957" cy="7200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86" name="Shape 586"/>
            <p:cNvGrpSpPr/>
            <p:nvPr/>
          </p:nvGrpSpPr>
          <p:grpSpPr>
            <a:xfrm>
              <a:off x="6821013" y="4171554"/>
              <a:ext cx="1351831" cy="1411072"/>
              <a:chOff x="5343188" y="3469955"/>
              <a:chExt cx="1351831" cy="1411072"/>
            </a:xfrm>
          </p:grpSpPr>
          <p:sp>
            <p:nvSpPr>
              <p:cNvPr id="587" name="Shape 587"/>
              <p:cNvSpPr/>
              <p:nvPr/>
            </p:nvSpPr>
            <p:spPr>
              <a:xfrm>
                <a:off x="5647964" y="3469955"/>
                <a:ext cx="1047055" cy="958326"/>
              </a:xfrm>
              <a:prstGeom prst="rect">
                <a:avLst/>
              </a:prstGeom>
              <a:solidFill>
                <a:srgbClr val="33AD90"/>
              </a:solidFill>
              <a:ln cap="flat" cmpd="sng" w="9525">
                <a:solidFill>
                  <a:srgbClr val="4A7DBA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39999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Task Manager</a:t>
                </a:r>
              </a:p>
            </p:txBody>
          </p:sp>
          <p:pic>
            <p:nvPicPr>
              <p:cNvPr descr="C:\Users\warneke\AppData\Local\Microsoft\Windows\Temporary Internet Files\Content.IE5\X8LGV7F5\MCj04348450000[1].png" id="588" name="Shape 58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5343188" y="4160948"/>
                <a:ext cx="843957" cy="7200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C:\Users\warneke\AppData\Local\Microsoft\Windows\Temporary Internet Files\Content.IE5\X8LGV7F5\MCj04348450000[1].png" id="589" name="Shape 58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5806174" y="1750056"/>
              <a:ext cx="843957" cy="72008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0" name="Shape 590"/>
          <p:cNvGrpSpPr/>
          <p:nvPr/>
        </p:nvGrpSpPr>
        <p:grpSpPr>
          <a:xfrm>
            <a:off x="3301966" y="2075538"/>
            <a:ext cx="2552190" cy="369332"/>
            <a:chOff x="3060849" y="1906799"/>
            <a:chExt cx="3049212" cy="369332"/>
          </a:xfrm>
        </p:grpSpPr>
        <p:cxnSp>
          <p:nvCxnSpPr>
            <p:cNvPr id="591" name="Shape 591"/>
            <p:cNvCxnSpPr/>
            <p:nvPr/>
          </p:nvCxnSpPr>
          <p:spPr>
            <a:xfrm>
              <a:off x="3060849" y="1906800"/>
              <a:ext cx="3049212" cy="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lg" w="lg" type="stealth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592" name="Shape 592"/>
            <p:cNvSpPr txBox="1"/>
            <p:nvPr/>
          </p:nvSpPr>
          <p:spPr>
            <a:xfrm>
              <a:off x="3830701" y="1906799"/>
              <a:ext cx="11983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Submit job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doop-logo.jpg" id="597" name="Shape 5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62008" y="6447310"/>
            <a:ext cx="1750799" cy="4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Shape 598"/>
          <p:cNvSpPr txBox="1"/>
          <p:nvPr>
            <p:ph type="title"/>
          </p:nvPr>
        </p:nvSpPr>
        <p:spPr>
          <a:xfrm>
            <a:off x="457200" y="274637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YARN</a:t>
            </a:r>
            <a:r>
              <a:rPr lang="en"/>
              <a:t> Session Mode</a:t>
            </a:r>
            <a:r>
              <a:rPr b="0" i="0" lang="e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  <p:sp>
        <p:nvSpPr>
          <p:cNvPr id="599" name="Shape 599"/>
          <p:cNvSpPr txBox="1"/>
          <p:nvPr>
            <p:ph idx="1" type="body"/>
          </p:nvPr>
        </p:nvSpPr>
        <p:spPr>
          <a:xfrm>
            <a:off x="457200" y="1474375"/>
            <a:ext cx="4289700" cy="46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/>
              <a:t>Starts a Flink cluster in YARN containers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Multi-user scenario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 sharing</a:t>
            </a:r>
          </a:p>
          <a:p>
            <a:pPr indent="-3429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to setup</a:t>
            </a:r>
          </a:p>
        </p:txBody>
      </p:sp>
      <p:sp>
        <p:nvSpPr>
          <p:cNvPr id="600" name="Shape 60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601" name="Shape 601"/>
          <p:cNvGrpSpPr/>
          <p:nvPr/>
        </p:nvGrpSpPr>
        <p:grpSpPr>
          <a:xfrm>
            <a:off x="2071267" y="5254157"/>
            <a:ext cx="1576767" cy="1059028"/>
            <a:chOff x="3325490" y="1232986"/>
            <a:chExt cx="1576767" cy="1059028"/>
          </a:xfrm>
        </p:grpSpPr>
        <p:sp>
          <p:nvSpPr>
            <p:cNvPr id="602" name="Shape 602"/>
            <p:cNvSpPr/>
            <p:nvPr/>
          </p:nvSpPr>
          <p:spPr>
            <a:xfrm>
              <a:off x="3879057" y="1232986"/>
              <a:ext cx="1023200" cy="698988"/>
            </a:xfrm>
            <a:prstGeom prst="rect">
              <a:avLst/>
            </a:prstGeom>
            <a:solidFill>
              <a:srgbClr val="33AD90"/>
            </a:soli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C:\Users\warneke\AppData\Local\Microsoft\Windows\Temporary Internet Files\Content.IE5\X8LGV7F5\MCj04348450000[1].png" id="603" name="Shape 60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3325490" y="1571934"/>
              <a:ext cx="843957" cy="7200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4" name="Shape 604"/>
            <p:cNvSpPr txBox="1"/>
            <p:nvPr/>
          </p:nvSpPr>
          <p:spPr>
            <a:xfrm>
              <a:off x="4045932" y="1389432"/>
              <a:ext cx="7271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</a:p>
          </p:txBody>
        </p:sp>
      </p:grpSp>
      <p:sp>
        <p:nvSpPr>
          <p:cNvPr id="605" name="Shape 605"/>
          <p:cNvSpPr/>
          <p:nvPr/>
        </p:nvSpPr>
        <p:spPr>
          <a:xfrm>
            <a:off x="4822330" y="1554095"/>
            <a:ext cx="3864600" cy="4876800"/>
          </a:xfrm>
          <a:prstGeom prst="rect">
            <a:avLst/>
          </a:prstGeom>
          <a:gradFill>
            <a:gsLst>
              <a:gs pos="0">
                <a:srgbClr val="FFC44F"/>
              </a:gs>
              <a:gs pos="75000">
                <a:srgbClr val="FFC44F"/>
              </a:gs>
              <a:gs pos="100000">
                <a:srgbClr val="FFFF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6" name="Shape 606"/>
          <p:cNvGrpSpPr/>
          <p:nvPr/>
        </p:nvGrpSpPr>
        <p:grpSpPr>
          <a:xfrm>
            <a:off x="4822329" y="2836539"/>
            <a:ext cx="1860734" cy="1506788"/>
            <a:chOff x="4692465" y="2889080"/>
            <a:chExt cx="1860734" cy="1506788"/>
          </a:xfrm>
        </p:grpSpPr>
        <p:grpSp>
          <p:nvGrpSpPr>
            <p:cNvPr id="607" name="Shape 607"/>
            <p:cNvGrpSpPr/>
            <p:nvPr/>
          </p:nvGrpSpPr>
          <p:grpSpPr>
            <a:xfrm>
              <a:off x="4692465" y="2889080"/>
              <a:ext cx="1860734" cy="1506788"/>
              <a:chOff x="5576049" y="1909316"/>
              <a:chExt cx="2710231" cy="2363396"/>
            </a:xfrm>
          </p:grpSpPr>
          <p:grpSp>
            <p:nvGrpSpPr>
              <p:cNvPr id="608" name="Shape 608"/>
              <p:cNvGrpSpPr/>
              <p:nvPr/>
            </p:nvGrpSpPr>
            <p:grpSpPr>
              <a:xfrm>
                <a:off x="5576049" y="1909316"/>
                <a:ext cx="2710231" cy="2363396"/>
                <a:chOff x="5576049" y="1909316"/>
                <a:chExt cx="2710231" cy="2363396"/>
              </a:xfrm>
            </p:grpSpPr>
            <p:sp>
              <p:nvSpPr>
                <p:cNvPr id="609" name="Shape 609"/>
                <p:cNvSpPr/>
                <p:nvPr/>
              </p:nvSpPr>
              <p:spPr>
                <a:xfrm>
                  <a:off x="6039014" y="1909316"/>
                  <a:ext cx="2247267" cy="2003356"/>
                </a:xfrm>
                <a:prstGeom prst="rect">
                  <a:avLst/>
                </a:prstGeom>
                <a:solidFill>
                  <a:srgbClr val="FFC44F"/>
                </a:solidFill>
                <a:ln cap="flat" cmpd="sng" w="9525">
                  <a:solidFill>
                    <a:srgbClr val="4A7DBA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39999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descr="C:\Users\warneke\AppData\Local\Microsoft\Windows\Temporary Internet Files\Content.IE5\X8LGV7F5\MCj04348450000[1].png" id="610" name="Shape 610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 flipH="1">
                  <a:off x="5576049" y="3552632"/>
                  <a:ext cx="843957" cy="7200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11" name="Shape 611"/>
              <p:cNvSpPr txBox="1"/>
              <p:nvPr/>
            </p:nvSpPr>
            <p:spPr>
              <a:xfrm>
                <a:off x="6268828" y="1990559"/>
                <a:ext cx="1907540" cy="4827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"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 Manager</a:t>
                </a:r>
              </a:p>
            </p:txBody>
          </p:sp>
        </p:grpSp>
        <p:sp>
          <p:nvSpPr>
            <p:cNvPr id="612" name="Shape 612"/>
            <p:cNvSpPr/>
            <p:nvPr/>
          </p:nvSpPr>
          <p:spPr>
            <a:xfrm>
              <a:off x="5203623" y="3360571"/>
              <a:ext cx="1178940" cy="576208"/>
            </a:xfrm>
            <a:prstGeom prst="rect">
              <a:avLst/>
            </a:prstGeom>
            <a:solidFill>
              <a:srgbClr val="33AD90"/>
            </a:soli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Job Manager</a:t>
              </a:r>
            </a:p>
          </p:txBody>
        </p:sp>
      </p:grpSp>
      <p:sp>
        <p:nvSpPr>
          <p:cNvPr id="613" name="Shape 613"/>
          <p:cNvSpPr txBox="1"/>
          <p:nvPr/>
        </p:nvSpPr>
        <p:spPr>
          <a:xfrm>
            <a:off x="5937426" y="6013216"/>
            <a:ext cx="182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YARN Cluster</a:t>
            </a:r>
          </a:p>
        </p:txBody>
      </p:sp>
      <p:grpSp>
        <p:nvGrpSpPr>
          <p:cNvPr id="614" name="Shape 614"/>
          <p:cNvGrpSpPr/>
          <p:nvPr/>
        </p:nvGrpSpPr>
        <p:grpSpPr>
          <a:xfrm>
            <a:off x="5203623" y="1752061"/>
            <a:ext cx="2699151" cy="1028051"/>
            <a:chOff x="5515447" y="1909316"/>
            <a:chExt cx="2699151" cy="1028051"/>
          </a:xfrm>
        </p:grpSpPr>
        <p:grpSp>
          <p:nvGrpSpPr>
            <p:cNvPr id="615" name="Shape 615"/>
            <p:cNvGrpSpPr/>
            <p:nvPr/>
          </p:nvGrpSpPr>
          <p:grpSpPr>
            <a:xfrm>
              <a:off x="5515447" y="1909316"/>
              <a:ext cx="2699151" cy="1028051"/>
              <a:chOff x="5515447" y="1909316"/>
              <a:chExt cx="2699151" cy="1028051"/>
            </a:xfrm>
          </p:grpSpPr>
          <p:sp>
            <p:nvSpPr>
              <p:cNvPr id="616" name="Shape 616"/>
              <p:cNvSpPr/>
              <p:nvPr/>
            </p:nvSpPr>
            <p:spPr>
              <a:xfrm>
                <a:off x="6039014" y="1909316"/>
                <a:ext cx="2175584" cy="586116"/>
              </a:xfrm>
              <a:prstGeom prst="rect">
                <a:avLst/>
              </a:prstGeom>
              <a:solidFill>
                <a:srgbClr val="FFC44F"/>
              </a:solidFill>
              <a:ln cap="flat" cmpd="sng" w="9525">
                <a:solidFill>
                  <a:srgbClr val="4A7DBA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39999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C:\Users\warneke\AppData\Local\Microsoft\Windows\Temporary Internet Files\Content.IE5\X8LGV7F5\MCj04348450000[1].png" id="617" name="Shape 61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5515447" y="2217288"/>
                <a:ext cx="843957" cy="7200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8" name="Shape 618"/>
            <p:cNvSpPr txBox="1"/>
            <p:nvPr/>
          </p:nvSpPr>
          <p:spPr>
            <a:xfrm>
              <a:off x="6157671" y="1990558"/>
              <a:ext cx="19470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Resource Manager</a:t>
              </a:r>
            </a:p>
          </p:txBody>
        </p:sp>
      </p:grpSp>
      <p:grpSp>
        <p:nvGrpSpPr>
          <p:cNvPr id="619" name="Shape 619"/>
          <p:cNvGrpSpPr/>
          <p:nvPr/>
        </p:nvGrpSpPr>
        <p:grpSpPr>
          <a:xfrm>
            <a:off x="4746868" y="4506427"/>
            <a:ext cx="1860735" cy="1506788"/>
            <a:chOff x="4692466" y="2889080"/>
            <a:chExt cx="1860735" cy="1506788"/>
          </a:xfrm>
        </p:grpSpPr>
        <p:grpSp>
          <p:nvGrpSpPr>
            <p:cNvPr id="620" name="Shape 620"/>
            <p:cNvGrpSpPr/>
            <p:nvPr/>
          </p:nvGrpSpPr>
          <p:grpSpPr>
            <a:xfrm>
              <a:off x="4692466" y="2889080"/>
              <a:ext cx="1860735" cy="1506788"/>
              <a:chOff x="5576049" y="1909316"/>
              <a:chExt cx="2710231" cy="2363397"/>
            </a:xfrm>
          </p:grpSpPr>
          <p:grpSp>
            <p:nvGrpSpPr>
              <p:cNvPr id="621" name="Shape 621"/>
              <p:cNvGrpSpPr/>
              <p:nvPr/>
            </p:nvGrpSpPr>
            <p:grpSpPr>
              <a:xfrm>
                <a:off x="5576049" y="1909316"/>
                <a:ext cx="2710231" cy="2363397"/>
                <a:chOff x="5576049" y="1909316"/>
                <a:chExt cx="2710231" cy="2363397"/>
              </a:xfrm>
            </p:grpSpPr>
            <p:sp>
              <p:nvSpPr>
                <p:cNvPr id="622" name="Shape 622"/>
                <p:cNvSpPr/>
                <p:nvPr/>
              </p:nvSpPr>
              <p:spPr>
                <a:xfrm>
                  <a:off x="6039014" y="1909316"/>
                  <a:ext cx="2247267" cy="2003356"/>
                </a:xfrm>
                <a:prstGeom prst="rect">
                  <a:avLst/>
                </a:prstGeom>
                <a:solidFill>
                  <a:srgbClr val="FFC44F"/>
                </a:solidFill>
                <a:ln cap="flat" cmpd="sng" w="9525">
                  <a:solidFill>
                    <a:srgbClr val="4A7DBA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39999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descr="C:\Users\warneke\AppData\Local\Microsoft\Windows\Temporary Internet Files\Content.IE5\X8LGV7F5\MCj04348450000[1].png" id="623" name="Shape 623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 flipH="1">
                  <a:off x="5576049" y="3552632"/>
                  <a:ext cx="843957" cy="7200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24" name="Shape 624"/>
              <p:cNvSpPr txBox="1"/>
              <p:nvPr/>
            </p:nvSpPr>
            <p:spPr>
              <a:xfrm>
                <a:off x="6268828" y="1990559"/>
                <a:ext cx="1907540" cy="4827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"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 Manager</a:t>
                </a:r>
              </a:p>
            </p:txBody>
          </p:sp>
        </p:grpSp>
        <p:sp>
          <p:nvSpPr>
            <p:cNvPr id="625" name="Shape 625"/>
            <p:cNvSpPr/>
            <p:nvPr/>
          </p:nvSpPr>
          <p:spPr>
            <a:xfrm>
              <a:off x="5203623" y="3360571"/>
              <a:ext cx="1178940" cy="576208"/>
            </a:xfrm>
            <a:prstGeom prst="rect">
              <a:avLst/>
            </a:prstGeom>
            <a:solidFill>
              <a:srgbClr val="33AD90"/>
            </a:soli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Task Manager</a:t>
              </a:r>
            </a:p>
          </p:txBody>
        </p:sp>
      </p:grpSp>
      <p:grpSp>
        <p:nvGrpSpPr>
          <p:cNvPr id="626" name="Shape 626"/>
          <p:cNvGrpSpPr/>
          <p:nvPr/>
        </p:nvGrpSpPr>
        <p:grpSpPr>
          <a:xfrm>
            <a:off x="6634294" y="2836539"/>
            <a:ext cx="1860735" cy="1506788"/>
            <a:chOff x="4692466" y="2889080"/>
            <a:chExt cx="1860735" cy="1506788"/>
          </a:xfrm>
        </p:grpSpPr>
        <p:grpSp>
          <p:nvGrpSpPr>
            <p:cNvPr id="627" name="Shape 627"/>
            <p:cNvGrpSpPr/>
            <p:nvPr/>
          </p:nvGrpSpPr>
          <p:grpSpPr>
            <a:xfrm>
              <a:off x="4692466" y="2889080"/>
              <a:ext cx="1860735" cy="1506788"/>
              <a:chOff x="5576049" y="1909316"/>
              <a:chExt cx="2710231" cy="2363397"/>
            </a:xfrm>
          </p:grpSpPr>
          <p:grpSp>
            <p:nvGrpSpPr>
              <p:cNvPr id="628" name="Shape 628"/>
              <p:cNvGrpSpPr/>
              <p:nvPr/>
            </p:nvGrpSpPr>
            <p:grpSpPr>
              <a:xfrm>
                <a:off x="5576049" y="1909316"/>
                <a:ext cx="2710231" cy="2363397"/>
                <a:chOff x="5576049" y="1909316"/>
                <a:chExt cx="2710231" cy="2363397"/>
              </a:xfrm>
            </p:grpSpPr>
            <p:sp>
              <p:nvSpPr>
                <p:cNvPr id="629" name="Shape 629"/>
                <p:cNvSpPr/>
                <p:nvPr/>
              </p:nvSpPr>
              <p:spPr>
                <a:xfrm>
                  <a:off x="6039014" y="1909316"/>
                  <a:ext cx="2247267" cy="2003356"/>
                </a:xfrm>
                <a:prstGeom prst="rect">
                  <a:avLst/>
                </a:prstGeom>
                <a:solidFill>
                  <a:srgbClr val="FFC44F"/>
                </a:solidFill>
                <a:ln cap="flat" cmpd="sng" w="9525">
                  <a:solidFill>
                    <a:srgbClr val="4A7DBA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39999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descr="C:\Users\warneke\AppData\Local\Microsoft\Windows\Temporary Internet Files\Content.IE5\X8LGV7F5\MCj04348450000[1].png" id="630" name="Shape 630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 flipH="1">
                  <a:off x="5576049" y="3552632"/>
                  <a:ext cx="843957" cy="7200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31" name="Shape 631"/>
              <p:cNvSpPr txBox="1"/>
              <p:nvPr/>
            </p:nvSpPr>
            <p:spPr>
              <a:xfrm>
                <a:off x="6268828" y="1990559"/>
                <a:ext cx="1907540" cy="4827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"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 Manager</a:t>
                </a:r>
              </a:p>
            </p:txBody>
          </p:sp>
        </p:grpSp>
        <p:sp>
          <p:nvSpPr>
            <p:cNvPr id="632" name="Shape 632"/>
            <p:cNvSpPr/>
            <p:nvPr/>
          </p:nvSpPr>
          <p:spPr>
            <a:xfrm>
              <a:off x="5203623" y="3360571"/>
              <a:ext cx="1178940" cy="576208"/>
            </a:xfrm>
            <a:prstGeom prst="rect">
              <a:avLst/>
            </a:prstGeom>
            <a:solidFill>
              <a:srgbClr val="33AD90"/>
            </a:soli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Task Manager</a:t>
              </a:r>
            </a:p>
          </p:txBody>
        </p:sp>
      </p:grpSp>
      <p:grpSp>
        <p:nvGrpSpPr>
          <p:cNvPr id="633" name="Shape 633"/>
          <p:cNvGrpSpPr/>
          <p:nvPr/>
        </p:nvGrpSpPr>
        <p:grpSpPr>
          <a:xfrm>
            <a:off x="6634294" y="4554698"/>
            <a:ext cx="1860735" cy="1506788"/>
            <a:chOff x="4692466" y="2889080"/>
            <a:chExt cx="1860735" cy="1506788"/>
          </a:xfrm>
        </p:grpSpPr>
        <p:grpSp>
          <p:nvGrpSpPr>
            <p:cNvPr id="634" name="Shape 634"/>
            <p:cNvGrpSpPr/>
            <p:nvPr/>
          </p:nvGrpSpPr>
          <p:grpSpPr>
            <a:xfrm>
              <a:off x="4692466" y="2889080"/>
              <a:ext cx="1860735" cy="1506788"/>
              <a:chOff x="5576049" y="1909316"/>
              <a:chExt cx="2710231" cy="2363397"/>
            </a:xfrm>
          </p:grpSpPr>
          <p:grpSp>
            <p:nvGrpSpPr>
              <p:cNvPr id="635" name="Shape 635"/>
              <p:cNvGrpSpPr/>
              <p:nvPr/>
            </p:nvGrpSpPr>
            <p:grpSpPr>
              <a:xfrm>
                <a:off x="5576049" y="1909316"/>
                <a:ext cx="2710231" cy="2363397"/>
                <a:chOff x="5576049" y="1909316"/>
                <a:chExt cx="2710231" cy="2363397"/>
              </a:xfrm>
            </p:grpSpPr>
            <p:sp>
              <p:nvSpPr>
                <p:cNvPr id="636" name="Shape 636"/>
                <p:cNvSpPr/>
                <p:nvPr/>
              </p:nvSpPr>
              <p:spPr>
                <a:xfrm>
                  <a:off x="6039014" y="1909316"/>
                  <a:ext cx="2247267" cy="2003356"/>
                </a:xfrm>
                <a:prstGeom prst="rect">
                  <a:avLst/>
                </a:prstGeom>
                <a:solidFill>
                  <a:srgbClr val="FFC44F"/>
                </a:solidFill>
                <a:ln cap="flat" cmpd="sng" w="9525">
                  <a:solidFill>
                    <a:srgbClr val="4A7DBA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39999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descr="C:\Users\warneke\AppData\Local\Microsoft\Windows\Temporary Internet Files\Content.IE5\X8LGV7F5\MCj04348450000[1].png" id="637" name="Shape 637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 flipH="1">
                  <a:off x="5576049" y="3552632"/>
                  <a:ext cx="843957" cy="7200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38" name="Shape 638"/>
              <p:cNvSpPr txBox="1"/>
              <p:nvPr/>
            </p:nvSpPr>
            <p:spPr>
              <a:xfrm>
                <a:off x="6268828" y="1990559"/>
                <a:ext cx="1907540" cy="4827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"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 Manager</a:t>
                </a:r>
              </a:p>
            </p:txBody>
          </p:sp>
        </p:grpSp>
        <p:sp>
          <p:nvSpPr>
            <p:cNvPr id="639" name="Shape 639"/>
            <p:cNvSpPr/>
            <p:nvPr/>
          </p:nvSpPr>
          <p:spPr>
            <a:xfrm>
              <a:off x="5203623" y="3360571"/>
              <a:ext cx="1178940" cy="576208"/>
            </a:xfrm>
            <a:prstGeom prst="rect">
              <a:avLst/>
            </a:prstGeom>
            <a:solidFill>
              <a:srgbClr val="92CCDC"/>
            </a:soli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Other Application</a:t>
              </a:r>
            </a:p>
          </p:txBody>
        </p:sp>
      </p:grpSp>
      <p:cxnSp>
        <p:nvCxnSpPr>
          <p:cNvPr id="640" name="Shape 640"/>
          <p:cNvCxnSpPr/>
          <p:nvPr/>
        </p:nvCxnSpPr>
        <p:spPr>
          <a:xfrm flipH="1" rot="10800000">
            <a:off x="3518853" y="2442257"/>
            <a:ext cx="1814700" cy="28119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41" name="Shape 641"/>
          <p:cNvCxnSpPr/>
          <p:nvPr/>
        </p:nvCxnSpPr>
        <p:spPr>
          <a:xfrm flipH="1" rot="10800000">
            <a:off x="3648035" y="4343203"/>
            <a:ext cx="1289700" cy="1067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doop-logo.jpg" id="646" name="Shape 6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62008" y="6447310"/>
            <a:ext cx="1750799" cy="4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Shape 647"/>
          <p:cNvSpPr txBox="1"/>
          <p:nvPr>
            <p:ph type="title"/>
          </p:nvPr>
        </p:nvSpPr>
        <p:spPr>
          <a:xfrm>
            <a:off x="457200" y="274637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YARN</a:t>
            </a:r>
            <a:r>
              <a:rPr lang="en"/>
              <a:t> Job Mode</a:t>
            </a:r>
            <a:r>
              <a:rPr b="0" i="0" lang="e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  <p:sp>
        <p:nvSpPr>
          <p:cNvPr id="648" name="Shape 648"/>
          <p:cNvSpPr txBox="1"/>
          <p:nvPr>
            <p:ph idx="1" type="body"/>
          </p:nvPr>
        </p:nvSpPr>
        <p:spPr>
          <a:xfrm>
            <a:off x="457200" y="1474375"/>
            <a:ext cx="4289700" cy="2811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/>
              <a:t>Brings up a Flink cluster in YARN to run a single job</a:t>
            </a:r>
          </a:p>
          <a:p>
            <a:pPr indent="-3429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/>
              <a:t>Better isolation than session mode</a:t>
            </a:r>
          </a:p>
        </p:txBody>
      </p:sp>
      <p:sp>
        <p:nvSpPr>
          <p:cNvPr id="649" name="Shape 64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650" name="Shape 650"/>
          <p:cNvGrpSpPr/>
          <p:nvPr/>
        </p:nvGrpSpPr>
        <p:grpSpPr>
          <a:xfrm>
            <a:off x="2071325" y="5254157"/>
            <a:ext cx="1576808" cy="1058948"/>
            <a:chOff x="3325548" y="1232986"/>
            <a:chExt cx="1576808" cy="1058948"/>
          </a:xfrm>
        </p:grpSpPr>
        <p:sp>
          <p:nvSpPr>
            <p:cNvPr id="651" name="Shape 651"/>
            <p:cNvSpPr/>
            <p:nvPr/>
          </p:nvSpPr>
          <p:spPr>
            <a:xfrm>
              <a:off x="3879057" y="1232986"/>
              <a:ext cx="1023300" cy="699000"/>
            </a:xfrm>
            <a:prstGeom prst="rect">
              <a:avLst/>
            </a:prstGeom>
            <a:solidFill>
              <a:srgbClr val="33AD90"/>
            </a:soli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C:\Users\warneke\AppData\Local\Microsoft\Windows\Temporary Internet Files\Content.IE5\X8LGV7F5\MCj04348450000[1].png" id="652" name="Shape 65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3325548" y="1571934"/>
              <a:ext cx="843900" cy="7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3" name="Shape 653"/>
            <p:cNvSpPr txBox="1"/>
            <p:nvPr/>
          </p:nvSpPr>
          <p:spPr>
            <a:xfrm>
              <a:off x="4045932" y="1389432"/>
              <a:ext cx="727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</a:p>
          </p:txBody>
        </p:sp>
      </p:grpSp>
      <p:sp>
        <p:nvSpPr>
          <p:cNvPr id="654" name="Shape 654"/>
          <p:cNvSpPr/>
          <p:nvPr/>
        </p:nvSpPr>
        <p:spPr>
          <a:xfrm>
            <a:off x="4822330" y="1554095"/>
            <a:ext cx="3864600" cy="4876800"/>
          </a:xfrm>
          <a:prstGeom prst="rect">
            <a:avLst/>
          </a:prstGeom>
          <a:gradFill>
            <a:gsLst>
              <a:gs pos="0">
                <a:srgbClr val="FFC44F"/>
              </a:gs>
              <a:gs pos="75000">
                <a:srgbClr val="FFC44F"/>
              </a:gs>
              <a:gs pos="100000">
                <a:srgbClr val="FFFF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5" name="Shape 655"/>
          <p:cNvGrpSpPr/>
          <p:nvPr/>
        </p:nvGrpSpPr>
        <p:grpSpPr>
          <a:xfrm>
            <a:off x="4822597" y="2836630"/>
            <a:ext cx="1860827" cy="1506850"/>
            <a:chOff x="4692733" y="2889171"/>
            <a:chExt cx="1860827" cy="1506850"/>
          </a:xfrm>
        </p:grpSpPr>
        <p:grpSp>
          <p:nvGrpSpPr>
            <p:cNvPr id="656" name="Shape 656"/>
            <p:cNvGrpSpPr/>
            <p:nvPr/>
          </p:nvGrpSpPr>
          <p:grpSpPr>
            <a:xfrm>
              <a:off x="4692733" y="2889171"/>
              <a:ext cx="1860827" cy="1506850"/>
              <a:chOff x="5576107" y="1909316"/>
              <a:chExt cx="2710206" cy="2363316"/>
            </a:xfrm>
          </p:grpSpPr>
          <p:grpSp>
            <p:nvGrpSpPr>
              <p:cNvPr id="657" name="Shape 657"/>
              <p:cNvGrpSpPr/>
              <p:nvPr/>
            </p:nvGrpSpPr>
            <p:grpSpPr>
              <a:xfrm>
                <a:off x="5576107" y="1909316"/>
                <a:ext cx="2710206" cy="2363316"/>
                <a:chOff x="5576107" y="1909316"/>
                <a:chExt cx="2710206" cy="2363316"/>
              </a:xfrm>
            </p:grpSpPr>
            <p:sp>
              <p:nvSpPr>
                <p:cNvPr id="658" name="Shape 658"/>
                <p:cNvSpPr/>
                <p:nvPr/>
              </p:nvSpPr>
              <p:spPr>
                <a:xfrm>
                  <a:off x="6039014" y="1909316"/>
                  <a:ext cx="2247300" cy="2003399"/>
                </a:xfrm>
                <a:prstGeom prst="rect">
                  <a:avLst/>
                </a:prstGeom>
                <a:solidFill>
                  <a:srgbClr val="FFC44F"/>
                </a:solidFill>
                <a:ln cap="flat" cmpd="sng" w="9525">
                  <a:solidFill>
                    <a:srgbClr val="4A7DBA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39999" rotWithShape="0" dir="5400000" dist="23000">
                    <a:srgbClr val="000000">
                      <a:alpha val="34900"/>
                    </a:srgbClr>
                  </a:outerShdw>
                </a:effectLst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descr="C:\Users\warneke\AppData\Local\Microsoft\Windows\Temporary Internet Files\Content.IE5\X8LGV7F5\MCj04348450000[1].png" id="659" name="Shape 659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 flipH="1">
                  <a:off x="5576107" y="3552632"/>
                  <a:ext cx="8439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60" name="Shape 660"/>
              <p:cNvSpPr txBox="1"/>
              <p:nvPr/>
            </p:nvSpPr>
            <p:spPr>
              <a:xfrm>
                <a:off x="6268828" y="1990559"/>
                <a:ext cx="1907400" cy="48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"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 Manager</a:t>
                </a:r>
              </a:p>
            </p:txBody>
          </p:sp>
        </p:grpSp>
        <p:sp>
          <p:nvSpPr>
            <p:cNvPr id="661" name="Shape 661"/>
            <p:cNvSpPr/>
            <p:nvPr/>
          </p:nvSpPr>
          <p:spPr>
            <a:xfrm>
              <a:off x="5203623" y="3360571"/>
              <a:ext cx="1179000" cy="576300"/>
            </a:xfrm>
            <a:prstGeom prst="rect">
              <a:avLst/>
            </a:prstGeom>
            <a:solidFill>
              <a:srgbClr val="33AD90"/>
            </a:soli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Job Manager</a:t>
              </a:r>
            </a:p>
          </p:txBody>
        </p:sp>
      </p:grpSp>
      <p:sp>
        <p:nvSpPr>
          <p:cNvPr id="662" name="Shape 662"/>
          <p:cNvSpPr txBox="1"/>
          <p:nvPr/>
        </p:nvSpPr>
        <p:spPr>
          <a:xfrm>
            <a:off x="5937426" y="6013216"/>
            <a:ext cx="182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YARN Cluster</a:t>
            </a:r>
          </a:p>
        </p:txBody>
      </p:sp>
      <p:grpSp>
        <p:nvGrpSpPr>
          <p:cNvPr id="663" name="Shape 663"/>
          <p:cNvGrpSpPr/>
          <p:nvPr/>
        </p:nvGrpSpPr>
        <p:grpSpPr>
          <a:xfrm>
            <a:off x="5203681" y="1752061"/>
            <a:ext cx="2699108" cy="1027971"/>
            <a:chOff x="5515505" y="1909316"/>
            <a:chExt cx="2699108" cy="1027971"/>
          </a:xfrm>
        </p:grpSpPr>
        <p:grpSp>
          <p:nvGrpSpPr>
            <p:cNvPr id="664" name="Shape 664"/>
            <p:cNvGrpSpPr/>
            <p:nvPr/>
          </p:nvGrpSpPr>
          <p:grpSpPr>
            <a:xfrm>
              <a:off x="5515505" y="1909316"/>
              <a:ext cx="2699108" cy="1027971"/>
              <a:chOff x="5515505" y="1909316"/>
              <a:chExt cx="2699108" cy="1027971"/>
            </a:xfrm>
          </p:grpSpPr>
          <p:sp>
            <p:nvSpPr>
              <p:cNvPr id="665" name="Shape 665"/>
              <p:cNvSpPr/>
              <p:nvPr/>
            </p:nvSpPr>
            <p:spPr>
              <a:xfrm>
                <a:off x="6039014" y="1909316"/>
                <a:ext cx="2175600" cy="586200"/>
              </a:xfrm>
              <a:prstGeom prst="rect">
                <a:avLst/>
              </a:prstGeom>
              <a:solidFill>
                <a:srgbClr val="FFC44F"/>
              </a:solidFill>
              <a:ln cap="flat" cmpd="sng" w="9525">
                <a:solidFill>
                  <a:srgbClr val="4A7DBA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39999" rotWithShape="0" dir="5400000" dist="23000">
                  <a:srgbClr val="000000">
                    <a:alpha val="34900"/>
                  </a:srgbClr>
                </a:outerShdw>
              </a:effectLst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C:\Users\warneke\AppData\Local\Microsoft\Windows\Temporary Internet Files\Content.IE5\X8LGV7F5\MCj04348450000[1].png" id="666" name="Shape 66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5515505" y="2217288"/>
                <a:ext cx="843900" cy="72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67" name="Shape 667"/>
            <p:cNvSpPr txBox="1"/>
            <p:nvPr/>
          </p:nvSpPr>
          <p:spPr>
            <a:xfrm>
              <a:off x="6157671" y="1990558"/>
              <a:ext cx="1947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Resource Manager</a:t>
              </a:r>
            </a:p>
          </p:txBody>
        </p:sp>
      </p:grpSp>
      <p:grpSp>
        <p:nvGrpSpPr>
          <p:cNvPr id="668" name="Shape 668"/>
          <p:cNvGrpSpPr/>
          <p:nvPr/>
        </p:nvGrpSpPr>
        <p:grpSpPr>
          <a:xfrm>
            <a:off x="4747134" y="4506518"/>
            <a:ext cx="1860828" cy="1506850"/>
            <a:chOff x="4692732" y="2889171"/>
            <a:chExt cx="1860828" cy="1506850"/>
          </a:xfrm>
        </p:grpSpPr>
        <p:grpSp>
          <p:nvGrpSpPr>
            <p:cNvPr id="669" name="Shape 669"/>
            <p:cNvGrpSpPr/>
            <p:nvPr/>
          </p:nvGrpSpPr>
          <p:grpSpPr>
            <a:xfrm>
              <a:off x="4692732" y="2889171"/>
              <a:ext cx="1860828" cy="1506850"/>
              <a:chOff x="5576107" y="1909316"/>
              <a:chExt cx="2710207" cy="2363316"/>
            </a:xfrm>
          </p:grpSpPr>
          <p:grpSp>
            <p:nvGrpSpPr>
              <p:cNvPr id="670" name="Shape 670"/>
              <p:cNvGrpSpPr/>
              <p:nvPr/>
            </p:nvGrpSpPr>
            <p:grpSpPr>
              <a:xfrm>
                <a:off x="5576107" y="1909316"/>
                <a:ext cx="2710207" cy="2363316"/>
                <a:chOff x="5576107" y="1909316"/>
                <a:chExt cx="2710207" cy="2363316"/>
              </a:xfrm>
            </p:grpSpPr>
            <p:sp>
              <p:nvSpPr>
                <p:cNvPr id="671" name="Shape 671"/>
                <p:cNvSpPr/>
                <p:nvPr/>
              </p:nvSpPr>
              <p:spPr>
                <a:xfrm>
                  <a:off x="6039014" y="1909316"/>
                  <a:ext cx="2247300" cy="2003399"/>
                </a:xfrm>
                <a:prstGeom prst="rect">
                  <a:avLst/>
                </a:prstGeom>
                <a:solidFill>
                  <a:srgbClr val="FFC44F"/>
                </a:solidFill>
                <a:ln cap="flat" cmpd="sng" w="9525">
                  <a:solidFill>
                    <a:srgbClr val="4A7DBA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39999" rotWithShape="0" dir="5400000" dist="23000">
                    <a:srgbClr val="000000">
                      <a:alpha val="34900"/>
                    </a:srgbClr>
                  </a:outerShdw>
                </a:effectLst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descr="C:\Users\warneke\AppData\Local\Microsoft\Windows\Temporary Internet Files\Content.IE5\X8LGV7F5\MCj04348450000[1].png" id="672" name="Shape 672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 flipH="1">
                  <a:off x="5576107" y="3552632"/>
                  <a:ext cx="8439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73" name="Shape 673"/>
              <p:cNvSpPr txBox="1"/>
              <p:nvPr/>
            </p:nvSpPr>
            <p:spPr>
              <a:xfrm>
                <a:off x="6268828" y="1990559"/>
                <a:ext cx="1907400" cy="48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"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 Manager</a:t>
                </a:r>
              </a:p>
            </p:txBody>
          </p:sp>
        </p:grpSp>
        <p:sp>
          <p:nvSpPr>
            <p:cNvPr id="674" name="Shape 674"/>
            <p:cNvSpPr/>
            <p:nvPr/>
          </p:nvSpPr>
          <p:spPr>
            <a:xfrm>
              <a:off x="5203623" y="3360571"/>
              <a:ext cx="1179000" cy="576300"/>
            </a:xfrm>
            <a:prstGeom prst="rect">
              <a:avLst/>
            </a:prstGeom>
            <a:solidFill>
              <a:srgbClr val="33AD90"/>
            </a:soli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Task Manager</a:t>
              </a:r>
            </a:p>
          </p:txBody>
        </p:sp>
      </p:grpSp>
      <p:grpSp>
        <p:nvGrpSpPr>
          <p:cNvPr id="675" name="Shape 675"/>
          <p:cNvGrpSpPr/>
          <p:nvPr/>
        </p:nvGrpSpPr>
        <p:grpSpPr>
          <a:xfrm>
            <a:off x="6634560" y="2836630"/>
            <a:ext cx="1860828" cy="1506850"/>
            <a:chOff x="4692732" y="2889171"/>
            <a:chExt cx="1860828" cy="1506850"/>
          </a:xfrm>
        </p:grpSpPr>
        <p:grpSp>
          <p:nvGrpSpPr>
            <p:cNvPr id="676" name="Shape 676"/>
            <p:cNvGrpSpPr/>
            <p:nvPr/>
          </p:nvGrpSpPr>
          <p:grpSpPr>
            <a:xfrm>
              <a:off x="4692732" y="2889171"/>
              <a:ext cx="1860828" cy="1506850"/>
              <a:chOff x="5576107" y="1909316"/>
              <a:chExt cx="2710207" cy="2363316"/>
            </a:xfrm>
          </p:grpSpPr>
          <p:grpSp>
            <p:nvGrpSpPr>
              <p:cNvPr id="677" name="Shape 677"/>
              <p:cNvGrpSpPr/>
              <p:nvPr/>
            </p:nvGrpSpPr>
            <p:grpSpPr>
              <a:xfrm>
                <a:off x="5576107" y="1909316"/>
                <a:ext cx="2710207" cy="2363316"/>
                <a:chOff x="5576107" y="1909316"/>
                <a:chExt cx="2710207" cy="2363316"/>
              </a:xfrm>
            </p:grpSpPr>
            <p:sp>
              <p:nvSpPr>
                <p:cNvPr id="678" name="Shape 678"/>
                <p:cNvSpPr/>
                <p:nvPr/>
              </p:nvSpPr>
              <p:spPr>
                <a:xfrm>
                  <a:off x="6039014" y="1909316"/>
                  <a:ext cx="2247300" cy="2003399"/>
                </a:xfrm>
                <a:prstGeom prst="rect">
                  <a:avLst/>
                </a:prstGeom>
                <a:solidFill>
                  <a:srgbClr val="FFC44F"/>
                </a:solidFill>
                <a:ln cap="flat" cmpd="sng" w="9525">
                  <a:solidFill>
                    <a:srgbClr val="4A7DBA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39999" rotWithShape="0" dir="5400000" dist="23000">
                    <a:srgbClr val="000000">
                      <a:alpha val="34900"/>
                    </a:srgbClr>
                  </a:outerShdw>
                </a:effectLst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descr="C:\Users\warneke\AppData\Local\Microsoft\Windows\Temporary Internet Files\Content.IE5\X8LGV7F5\MCj04348450000[1].png" id="679" name="Shape 679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 flipH="1">
                  <a:off x="5576107" y="3552632"/>
                  <a:ext cx="8439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80" name="Shape 680"/>
              <p:cNvSpPr txBox="1"/>
              <p:nvPr/>
            </p:nvSpPr>
            <p:spPr>
              <a:xfrm>
                <a:off x="6268828" y="1990559"/>
                <a:ext cx="1907400" cy="48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"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 Manager</a:t>
                </a:r>
              </a:p>
            </p:txBody>
          </p:sp>
        </p:grpSp>
        <p:sp>
          <p:nvSpPr>
            <p:cNvPr id="681" name="Shape 681"/>
            <p:cNvSpPr/>
            <p:nvPr/>
          </p:nvSpPr>
          <p:spPr>
            <a:xfrm>
              <a:off x="5203623" y="3360571"/>
              <a:ext cx="1179000" cy="576300"/>
            </a:xfrm>
            <a:prstGeom prst="rect">
              <a:avLst/>
            </a:prstGeom>
            <a:solidFill>
              <a:srgbClr val="33AD90"/>
            </a:soli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Task Manager</a:t>
              </a:r>
            </a:p>
          </p:txBody>
        </p:sp>
      </p:grpSp>
      <p:grpSp>
        <p:nvGrpSpPr>
          <p:cNvPr id="682" name="Shape 682"/>
          <p:cNvGrpSpPr/>
          <p:nvPr/>
        </p:nvGrpSpPr>
        <p:grpSpPr>
          <a:xfrm>
            <a:off x="6634560" y="4554789"/>
            <a:ext cx="1860828" cy="1506850"/>
            <a:chOff x="4692732" y="2889171"/>
            <a:chExt cx="1860828" cy="1506850"/>
          </a:xfrm>
        </p:grpSpPr>
        <p:grpSp>
          <p:nvGrpSpPr>
            <p:cNvPr id="683" name="Shape 683"/>
            <p:cNvGrpSpPr/>
            <p:nvPr/>
          </p:nvGrpSpPr>
          <p:grpSpPr>
            <a:xfrm>
              <a:off x="4692732" y="2889171"/>
              <a:ext cx="1860828" cy="1506850"/>
              <a:chOff x="5576107" y="1909316"/>
              <a:chExt cx="2710207" cy="2363316"/>
            </a:xfrm>
          </p:grpSpPr>
          <p:grpSp>
            <p:nvGrpSpPr>
              <p:cNvPr id="684" name="Shape 684"/>
              <p:cNvGrpSpPr/>
              <p:nvPr/>
            </p:nvGrpSpPr>
            <p:grpSpPr>
              <a:xfrm>
                <a:off x="5576107" y="1909316"/>
                <a:ext cx="2710207" cy="2363316"/>
                <a:chOff x="5576107" y="1909316"/>
                <a:chExt cx="2710207" cy="2363316"/>
              </a:xfrm>
            </p:grpSpPr>
            <p:sp>
              <p:nvSpPr>
                <p:cNvPr id="685" name="Shape 685"/>
                <p:cNvSpPr/>
                <p:nvPr/>
              </p:nvSpPr>
              <p:spPr>
                <a:xfrm>
                  <a:off x="6039014" y="1909316"/>
                  <a:ext cx="2247300" cy="2003399"/>
                </a:xfrm>
                <a:prstGeom prst="rect">
                  <a:avLst/>
                </a:prstGeom>
                <a:solidFill>
                  <a:srgbClr val="FFC44F"/>
                </a:solidFill>
                <a:ln cap="flat" cmpd="sng" w="9525">
                  <a:solidFill>
                    <a:srgbClr val="4A7DBA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39999" rotWithShape="0" dir="5400000" dist="23000">
                    <a:srgbClr val="000000">
                      <a:alpha val="34900"/>
                    </a:srgbClr>
                  </a:outerShdw>
                </a:effectLst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2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descr="C:\Users\warneke\AppData\Local\Microsoft\Windows\Temporary Internet Files\Content.IE5\X8LGV7F5\MCj04348450000[1].png" id="686" name="Shape 686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 flipH="1">
                  <a:off x="5576107" y="3552632"/>
                  <a:ext cx="8439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87" name="Shape 687"/>
              <p:cNvSpPr txBox="1"/>
              <p:nvPr/>
            </p:nvSpPr>
            <p:spPr>
              <a:xfrm>
                <a:off x="6268828" y="1990559"/>
                <a:ext cx="1907400" cy="48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"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 Manager</a:t>
                </a:r>
              </a:p>
            </p:txBody>
          </p:sp>
        </p:grpSp>
        <p:sp>
          <p:nvSpPr>
            <p:cNvPr id="688" name="Shape 688"/>
            <p:cNvSpPr/>
            <p:nvPr/>
          </p:nvSpPr>
          <p:spPr>
            <a:xfrm>
              <a:off x="5203623" y="3360571"/>
              <a:ext cx="1179000" cy="576300"/>
            </a:xfrm>
            <a:prstGeom prst="rect">
              <a:avLst/>
            </a:prstGeom>
            <a:solidFill>
              <a:srgbClr val="92CCDC"/>
            </a:soli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Other Application</a:t>
              </a:r>
            </a:p>
          </p:txBody>
        </p:sp>
      </p:grpSp>
      <p:cxnSp>
        <p:nvCxnSpPr>
          <p:cNvPr id="689" name="Shape 689"/>
          <p:cNvCxnSpPr/>
          <p:nvPr/>
        </p:nvCxnSpPr>
        <p:spPr>
          <a:xfrm flipH="1" rot="10800000">
            <a:off x="3518853" y="2442257"/>
            <a:ext cx="1814700" cy="28119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690" name="Shape 690"/>
          <p:cNvCxnSpPr/>
          <p:nvPr/>
        </p:nvCxnSpPr>
        <p:spPr>
          <a:xfrm flipH="1" rot="10800000">
            <a:off x="3648035" y="4343203"/>
            <a:ext cx="1289700" cy="1067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Flink?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Shape 30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/>
          <p:nvPr>
            <p:ph type="title"/>
          </p:nvPr>
        </p:nvSpPr>
        <p:spPr>
          <a:xfrm>
            <a:off x="457200" y="274637"/>
            <a:ext cx="7474800" cy="89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Deployment Options</a:t>
            </a:r>
          </a:p>
        </p:txBody>
      </p:sp>
      <p:sp>
        <p:nvSpPr>
          <p:cNvPr id="696" name="Shape 696"/>
          <p:cNvSpPr txBox="1"/>
          <p:nvPr>
            <p:ph idx="1" type="body"/>
          </p:nvPr>
        </p:nvSpPr>
        <p:spPr>
          <a:xfrm>
            <a:off x="457200" y="1474375"/>
            <a:ext cx="8229600" cy="465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Amazon Elastic MapReduce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Available in EMR 5.1.0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Google Compute Engine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Available via bdutil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Apache Mesos</a:t>
            </a:r>
          </a:p>
          <a:p>
            <a:pPr indent="-228600" lvl="1" marL="914400">
              <a:lnSpc>
                <a:spcPct val="150000"/>
              </a:lnSpc>
              <a:spcBef>
                <a:spcPts val="0"/>
              </a:spcBef>
            </a:pPr>
            <a:r>
              <a:rPr lang="en"/>
              <a:t>Coming in Flink 1.2.0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/>
          <p:nvPr>
            <p:ph type="title"/>
          </p:nvPr>
        </p:nvSpPr>
        <p:spPr>
          <a:xfrm>
            <a:off x="722312" y="4406901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FFFF"/>
              </a:buClr>
              <a:buSzPct val="25000"/>
              <a:buFont typeface="Avenir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Flink in the real world</a:t>
            </a:r>
          </a:p>
        </p:txBody>
      </p:sp>
      <p:sp>
        <p:nvSpPr>
          <p:cNvPr id="702" name="Shape 702"/>
          <p:cNvSpPr txBox="1"/>
          <p:nvPr>
            <p:ph idx="1" type="body"/>
          </p:nvPr>
        </p:nvSpPr>
        <p:spPr>
          <a:xfrm>
            <a:off x="722312" y="2906713"/>
            <a:ext cx="77724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03" name="Shape 703"/>
          <p:cNvSpPr txBox="1"/>
          <p:nvPr>
            <p:ph idx="12" type="sldNum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 txBox="1"/>
          <p:nvPr>
            <p:ph type="title"/>
          </p:nvPr>
        </p:nvSpPr>
        <p:spPr>
          <a:xfrm>
            <a:off x="457222" y="274651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venir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Flink community</a:t>
            </a:r>
          </a:p>
        </p:txBody>
      </p:sp>
      <p:sp>
        <p:nvSpPr>
          <p:cNvPr id="709" name="Shape 709"/>
          <p:cNvSpPr txBox="1"/>
          <p:nvPr>
            <p:ph idx="1" type="body"/>
          </p:nvPr>
        </p:nvSpPr>
        <p:spPr>
          <a:xfrm>
            <a:off x="457200" y="1474378"/>
            <a:ext cx="8229600" cy="16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7777"/>
              <a:buFont typeface="Arial"/>
              <a:buChar char="▪"/>
            </a:pPr>
            <a:r>
              <a:rPr b="0" i="0" lang="en" sz="17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240 contributors, 95 contributors in Flink 1.1</a:t>
            </a:r>
          </a:p>
          <a:p>
            <a:pPr indent="-228600" lvl="7" marL="342900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34AD91"/>
              </a:buClr>
              <a:buSzPct val="97777"/>
              <a:buFont typeface="Arial"/>
              <a:buChar char="▪"/>
            </a:pPr>
            <a:r>
              <a:rPr b="0" i="0" lang="en" sz="17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 meetups around the world with &gt; 15,000 members</a:t>
            </a:r>
          </a:p>
          <a:p>
            <a:pPr indent="-228600" lvl="5" marL="251460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34AD91"/>
              </a:buClr>
              <a:buSzPct val="97777"/>
              <a:buFont typeface="Arial"/>
              <a:buChar char="▪"/>
            </a:pPr>
            <a:r>
              <a:rPr b="0" i="0" lang="en" sz="17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2x-3x growth in 2015, similar in 2016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52"/>
              </a:spcBef>
              <a:buClr>
                <a:srgbClr val="34AD91"/>
              </a:buClr>
              <a:buSzPct val="97777"/>
              <a:buFont typeface="Noto Sans Symbols"/>
              <a:buNone/>
            </a:pPr>
            <a:r>
              <a:t/>
            </a:r>
            <a:endParaRPr b="0" i="0" sz="176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Shape 710"/>
          <p:cNvSpPr txBox="1"/>
          <p:nvPr>
            <p:ph idx="12" type="sldNum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  <p:pic>
        <p:nvPicPr>
          <p:cNvPr id="711" name="Shape 7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22" y="3549773"/>
            <a:ext cx="3749400" cy="28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Shape 7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1092" y="3379652"/>
            <a:ext cx="3459900" cy="29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/>
          <p:nvPr>
            <p:ph type="title"/>
          </p:nvPr>
        </p:nvSpPr>
        <p:spPr>
          <a:xfrm>
            <a:off x="457222" y="274651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venir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Powered by Flink</a:t>
            </a:r>
          </a:p>
        </p:txBody>
      </p:sp>
      <p:sp>
        <p:nvSpPr>
          <p:cNvPr id="718" name="Shape 718"/>
          <p:cNvSpPr txBox="1"/>
          <p:nvPr>
            <p:ph idx="12" type="sldNum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  <p:pic>
        <p:nvPicPr>
          <p:cNvPr id="719" name="Shape 7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1428" y="1715426"/>
            <a:ext cx="2471700" cy="6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Shape 720"/>
          <p:cNvSpPr/>
          <p:nvPr/>
        </p:nvSpPr>
        <p:spPr>
          <a:xfrm>
            <a:off x="457222" y="2404378"/>
            <a:ext cx="41040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Zalando, one of the largest ecommerce companies in Europe, uses Flink for real-time business process monitoring. </a:t>
            </a:r>
          </a:p>
        </p:txBody>
      </p:sp>
      <p:pic>
        <p:nvPicPr>
          <p:cNvPr id="721" name="Shape 7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11396" y="1308701"/>
            <a:ext cx="1135200" cy="10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Shape 722"/>
          <p:cNvSpPr/>
          <p:nvPr/>
        </p:nvSpPr>
        <p:spPr>
          <a:xfrm>
            <a:off x="4507337" y="2404378"/>
            <a:ext cx="4179599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King, the creators of Candy Crush Saga, uses Flink to provide data science teams with real-time analytics.</a:t>
            </a:r>
          </a:p>
        </p:txBody>
      </p:sp>
      <p:pic>
        <p:nvPicPr>
          <p:cNvPr id="723" name="Shape 7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45496" y="3512374"/>
            <a:ext cx="971400" cy="971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Shape 724"/>
          <p:cNvSpPr/>
          <p:nvPr/>
        </p:nvSpPr>
        <p:spPr>
          <a:xfrm>
            <a:off x="4445166" y="4730090"/>
            <a:ext cx="44331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Bouygues Telecom uses Flink for real-time event processing over billions of Kafka messages per day. </a:t>
            </a:r>
          </a:p>
        </p:txBody>
      </p:sp>
      <p:pic>
        <p:nvPicPr>
          <p:cNvPr id="725" name="Shape 7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98550" y="3714569"/>
            <a:ext cx="18963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Shape 726"/>
          <p:cNvSpPr/>
          <p:nvPr/>
        </p:nvSpPr>
        <p:spPr>
          <a:xfrm>
            <a:off x="330365" y="4790045"/>
            <a:ext cx="41148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Alibaba, the world's largest retailer, built a Flink-based system (Blink) to optimize search rankings in real time. </a:t>
            </a:r>
          </a:p>
        </p:txBody>
      </p:sp>
      <p:sp>
        <p:nvSpPr>
          <p:cNvPr id="727" name="Shape 727"/>
          <p:cNvSpPr txBox="1"/>
          <p:nvPr/>
        </p:nvSpPr>
        <p:spPr>
          <a:xfrm>
            <a:off x="361300" y="6110130"/>
            <a:ext cx="56382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See more at flink.apache.org/poweredby.html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/>
          <p:nvPr>
            <p:ph idx="12" type="sldNum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  <p:pic>
        <p:nvPicPr>
          <p:cNvPr id="733" name="Shape 7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450" y="1361350"/>
            <a:ext cx="7373100" cy="47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res.png" id="738" name="Shape 7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341" y="1150653"/>
            <a:ext cx="2226600" cy="1252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res.png" id="739" name="Shape 7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8357" y="2853676"/>
            <a:ext cx="1372500" cy="121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res.png" id="740" name="Shape 7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3341" y="4840156"/>
            <a:ext cx="2177400" cy="9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Shape 741"/>
          <p:cNvSpPr txBox="1"/>
          <p:nvPr/>
        </p:nvSpPr>
        <p:spPr>
          <a:xfrm>
            <a:off x="3175000" y="4840156"/>
            <a:ext cx="55119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34AD91"/>
                </a:solidFill>
                <a:latin typeface="Avenir"/>
                <a:ea typeface="Avenir"/>
                <a:cs typeface="Avenir"/>
                <a:sym typeface="Avenir"/>
              </a:rPr>
              <a:t>30</a:t>
            </a: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Flink applications </a:t>
            </a:r>
            <a:r>
              <a:rPr lang="en" sz="1800">
                <a:solidFill>
                  <a:srgbClr val="34AD91"/>
                </a:solidFill>
                <a:latin typeface="Avenir"/>
                <a:ea typeface="Avenir"/>
                <a:cs typeface="Avenir"/>
                <a:sym typeface="Avenir"/>
              </a:rPr>
              <a:t>in production for more than one year</a:t>
            </a: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. 10 billion events (2TB) processed daily</a:t>
            </a:r>
          </a:p>
        </p:txBody>
      </p:sp>
      <p:sp>
        <p:nvSpPr>
          <p:cNvPr id="742" name="Shape 742"/>
          <p:cNvSpPr txBox="1"/>
          <p:nvPr/>
        </p:nvSpPr>
        <p:spPr>
          <a:xfrm>
            <a:off x="3175000" y="2853676"/>
            <a:ext cx="55119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Complex jobs of </a:t>
            </a:r>
            <a:r>
              <a:rPr lang="en" sz="1800">
                <a:solidFill>
                  <a:srgbClr val="34AD91"/>
                </a:solidFill>
                <a:latin typeface="Avenir"/>
                <a:ea typeface="Avenir"/>
                <a:cs typeface="Avenir"/>
                <a:sym typeface="Avenir"/>
              </a:rPr>
              <a:t>&gt; 30 operators</a:t>
            </a: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running 24/7, processing 30 billion events daily, maintaining </a:t>
            </a:r>
            <a:r>
              <a:rPr lang="en" sz="1800">
                <a:solidFill>
                  <a:srgbClr val="34AD91"/>
                </a:solidFill>
                <a:latin typeface="Avenir"/>
                <a:ea typeface="Avenir"/>
                <a:cs typeface="Avenir"/>
                <a:sym typeface="Avenir"/>
              </a:rPr>
              <a:t>state of 100s of GB with exactly-once guarantees</a:t>
            </a:r>
          </a:p>
        </p:txBody>
      </p:sp>
      <p:sp>
        <p:nvSpPr>
          <p:cNvPr id="743" name="Shape 743"/>
          <p:cNvSpPr txBox="1"/>
          <p:nvPr/>
        </p:nvSpPr>
        <p:spPr>
          <a:xfrm>
            <a:off x="3175000" y="1150653"/>
            <a:ext cx="55119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Largest job has &gt; 20 operators, runs on &gt; </a:t>
            </a:r>
            <a:r>
              <a:rPr lang="en" sz="1800">
                <a:solidFill>
                  <a:srgbClr val="34AD91"/>
                </a:solidFill>
                <a:latin typeface="Avenir"/>
                <a:ea typeface="Avenir"/>
                <a:cs typeface="Avenir"/>
                <a:sym typeface="Avenir"/>
              </a:rPr>
              <a:t>5000 vCores in 1000-node cluster</a:t>
            </a: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, processes millions of events per second</a:t>
            </a:r>
          </a:p>
        </p:txBody>
      </p:sp>
      <p:sp>
        <p:nvSpPr>
          <p:cNvPr id="744" name="Shape 744"/>
          <p:cNvSpPr txBox="1"/>
          <p:nvPr>
            <p:ph idx="12" type="sldNum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mgm-tp-web.png" id="749" name="Shape 7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4644" y="5809016"/>
            <a:ext cx="1206000" cy="62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res.png" id="750" name="Shape 7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7052" y="2993742"/>
            <a:ext cx="1524299" cy="389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res.png" id="751" name="Shape 7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7052" y="3797064"/>
            <a:ext cx="1474499" cy="82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res.png" id="752" name="Shape 7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44217" y="1656101"/>
            <a:ext cx="870600" cy="77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res.png" id="753" name="Shape 7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80358" y="3934506"/>
            <a:ext cx="1389900" cy="576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res.png" id="754" name="Shape 75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61165" y="2819930"/>
            <a:ext cx="1396200" cy="595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res.png" id="755" name="Shape 75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901632" y="3921581"/>
            <a:ext cx="1478400" cy="682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res.png" id="756" name="Shape 75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52864" y="2915157"/>
            <a:ext cx="1127400" cy="46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res.png" id="757" name="Shape 75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383129" y="1660081"/>
            <a:ext cx="1303800" cy="905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res.png" id="758" name="Shape 75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484465" y="3843655"/>
            <a:ext cx="1266600" cy="783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res.png" id="759" name="Shape 75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27052" y="2078967"/>
            <a:ext cx="1701300" cy="34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res.png" id="760" name="Shape 76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665191" y="1821594"/>
            <a:ext cx="1345799" cy="62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res.png" id="761" name="Shape 76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685742" y="1660081"/>
            <a:ext cx="731400" cy="791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res.png" id="762" name="Shape 76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162926" y="1821594"/>
            <a:ext cx="1229100" cy="62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res.png" id="763" name="Shape 76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21575" y="4915528"/>
            <a:ext cx="1479900" cy="474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res.png" id="764" name="Shape 76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104421" y="5809016"/>
            <a:ext cx="1127400" cy="591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res.jpg" id="765" name="Shape 76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879846" y="5101393"/>
            <a:ext cx="1802400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res.png" id="766" name="Shape 766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5891667" y="4969214"/>
            <a:ext cx="868200" cy="538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res.png" id="767" name="Shape 767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2504116" y="4915528"/>
            <a:ext cx="1247099" cy="668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res.png" id="768" name="Shape 768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5643976" y="3921581"/>
            <a:ext cx="1147200" cy="57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res.jpg" id="769" name="Shape 769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5682105" y="2659698"/>
            <a:ext cx="1304999" cy="668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aDS_Logo_Angepasst_150x60.png" id="770" name="Shape 770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5948301" y="5920830"/>
            <a:ext cx="811500" cy="432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res.png" id="771" name="Shape 771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1448195" y="5685176"/>
            <a:ext cx="614100" cy="753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res.png" id="772" name="Shape 772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4010944" y="2765811"/>
            <a:ext cx="1446600" cy="61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res.png" id="773" name="Shape 773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7051471" y="4972398"/>
            <a:ext cx="822300" cy="417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S4-colori_piccola.png" id="774" name="Shape 774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4333101" y="5809016"/>
            <a:ext cx="1349100" cy="5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Shape 775"/>
          <p:cNvSpPr txBox="1"/>
          <p:nvPr>
            <p:ph type="title"/>
          </p:nvPr>
        </p:nvSpPr>
        <p:spPr>
          <a:xfrm>
            <a:off x="457222" y="274651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venir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Flink Forward 2016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 txBox="1"/>
          <p:nvPr>
            <p:ph type="title"/>
          </p:nvPr>
        </p:nvSpPr>
        <p:spPr>
          <a:xfrm>
            <a:off x="722312" y="4406901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FFFF"/>
              </a:buClr>
              <a:buSzPct val="25000"/>
              <a:buFont typeface="Avenir"/>
              <a:buNone/>
            </a:pPr>
            <a:r>
              <a:rPr i="0" lang="en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Current work in Flink</a:t>
            </a:r>
          </a:p>
        </p:txBody>
      </p:sp>
      <p:sp>
        <p:nvSpPr>
          <p:cNvPr id="781" name="Shape 781"/>
          <p:cNvSpPr txBox="1"/>
          <p:nvPr>
            <p:ph idx="1" type="body"/>
          </p:nvPr>
        </p:nvSpPr>
        <p:spPr>
          <a:xfrm>
            <a:off x="722312" y="2906713"/>
            <a:ext cx="77724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82" name="Shape 782"/>
          <p:cNvSpPr txBox="1"/>
          <p:nvPr>
            <p:ph idx="12" type="sldNum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 txBox="1"/>
          <p:nvPr>
            <p:ph type="title"/>
          </p:nvPr>
        </p:nvSpPr>
        <p:spPr>
          <a:xfrm>
            <a:off x="457200" y="274651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venir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Flink 1.1</a:t>
            </a:r>
          </a:p>
        </p:txBody>
      </p:sp>
      <p:sp>
        <p:nvSpPr>
          <p:cNvPr id="788" name="Shape 788"/>
          <p:cNvSpPr txBox="1"/>
          <p:nvPr>
            <p:ph idx="12" type="sldNum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  <p:sp>
        <p:nvSpPr>
          <p:cNvPr id="789" name="Shape 789"/>
          <p:cNvSpPr txBox="1"/>
          <p:nvPr/>
        </p:nvSpPr>
        <p:spPr>
          <a:xfrm>
            <a:off x="812833" y="3475337"/>
            <a:ext cx="12690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Connectors</a:t>
            </a:r>
          </a:p>
        </p:txBody>
      </p:sp>
      <p:sp>
        <p:nvSpPr>
          <p:cNvPr id="790" name="Shape 790"/>
          <p:cNvSpPr txBox="1"/>
          <p:nvPr/>
        </p:nvSpPr>
        <p:spPr>
          <a:xfrm>
            <a:off x="2139350" y="3311189"/>
            <a:ext cx="8526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Metric</a:t>
            </a:r>
            <a:b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System</a:t>
            </a:r>
          </a:p>
        </p:txBody>
      </p:sp>
      <p:sp>
        <p:nvSpPr>
          <p:cNvPr id="791" name="Shape 791"/>
          <p:cNvSpPr txBox="1"/>
          <p:nvPr/>
        </p:nvSpPr>
        <p:spPr>
          <a:xfrm>
            <a:off x="3205036" y="3468788"/>
            <a:ext cx="14157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(Stream) SQL</a:t>
            </a:r>
          </a:p>
        </p:txBody>
      </p:sp>
      <p:sp>
        <p:nvSpPr>
          <p:cNvPr id="792" name="Shape 792"/>
          <p:cNvSpPr txBox="1"/>
          <p:nvPr/>
        </p:nvSpPr>
        <p:spPr>
          <a:xfrm>
            <a:off x="4849355" y="3475337"/>
            <a:ext cx="1745999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Session Windows</a:t>
            </a:r>
          </a:p>
        </p:txBody>
      </p:sp>
      <p:sp>
        <p:nvSpPr>
          <p:cNvPr id="793" name="Shape 793"/>
          <p:cNvSpPr txBox="1"/>
          <p:nvPr/>
        </p:nvSpPr>
        <p:spPr>
          <a:xfrm>
            <a:off x="6809728" y="3304640"/>
            <a:ext cx="15636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Library</a:t>
            </a:r>
            <a:b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enhancements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/>
          <p:nvPr>
            <p:ph type="title"/>
          </p:nvPr>
        </p:nvSpPr>
        <p:spPr>
          <a:xfrm>
            <a:off x="457200" y="274651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venir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Flink 1.1 + ongoing development</a:t>
            </a:r>
          </a:p>
        </p:txBody>
      </p:sp>
      <p:sp>
        <p:nvSpPr>
          <p:cNvPr id="799" name="Shape 799"/>
          <p:cNvSpPr txBox="1"/>
          <p:nvPr>
            <p:ph idx="12" type="sldNum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  <p:sp>
        <p:nvSpPr>
          <p:cNvPr id="800" name="Shape 800"/>
          <p:cNvSpPr txBox="1"/>
          <p:nvPr/>
        </p:nvSpPr>
        <p:spPr>
          <a:xfrm>
            <a:off x="412783" y="5394977"/>
            <a:ext cx="12690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Connectors</a:t>
            </a:r>
          </a:p>
        </p:txBody>
      </p:sp>
      <p:sp>
        <p:nvSpPr>
          <p:cNvPr id="801" name="Shape 801"/>
          <p:cNvSpPr txBox="1"/>
          <p:nvPr/>
        </p:nvSpPr>
        <p:spPr>
          <a:xfrm>
            <a:off x="6508112" y="5886523"/>
            <a:ext cx="17460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Session Windows</a:t>
            </a:r>
          </a:p>
        </p:txBody>
      </p:sp>
      <p:sp>
        <p:nvSpPr>
          <p:cNvPr id="802" name="Shape 802"/>
          <p:cNvSpPr txBox="1"/>
          <p:nvPr/>
        </p:nvSpPr>
        <p:spPr>
          <a:xfrm>
            <a:off x="4397023" y="5993210"/>
            <a:ext cx="14157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(Stream) SQL</a:t>
            </a:r>
          </a:p>
        </p:txBody>
      </p:sp>
      <p:sp>
        <p:nvSpPr>
          <p:cNvPr id="803" name="Shape 803"/>
          <p:cNvSpPr txBox="1"/>
          <p:nvPr/>
        </p:nvSpPr>
        <p:spPr>
          <a:xfrm>
            <a:off x="7201614" y="3907262"/>
            <a:ext cx="15636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Library</a:t>
            </a:r>
            <a:b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enhancements</a:t>
            </a:r>
          </a:p>
        </p:txBody>
      </p:sp>
      <p:sp>
        <p:nvSpPr>
          <p:cNvPr id="804" name="Shape 804"/>
          <p:cNvSpPr txBox="1"/>
          <p:nvPr/>
        </p:nvSpPr>
        <p:spPr>
          <a:xfrm>
            <a:off x="3625251" y="1415418"/>
            <a:ext cx="8526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Metric</a:t>
            </a:r>
            <a:b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System</a:t>
            </a:r>
          </a:p>
        </p:txBody>
      </p:sp>
      <p:sp>
        <p:nvSpPr>
          <p:cNvPr id="805" name="Shape 805"/>
          <p:cNvSpPr/>
          <p:nvPr/>
        </p:nvSpPr>
        <p:spPr>
          <a:xfrm>
            <a:off x="3772321" y="2463477"/>
            <a:ext cx="1449600" cy="954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Operations</a:t>
            </a:r>
          </a:p>
        </p:txBody>
      </p:sp>
      <p:sp>
        <p:nvSpPr>
          <p:cNvPr id="806" name="Shape 806"/>
          <p:cNvSpPr/>
          <p:nvPr/>
        </p:nvSpPr>
        <p:spPr>
          <a:xfrm>
            <a:off x="1675852" y="4218777"/>
            <a:ext cx="1449600" cy="954000"/>
          </a:xfrm>
          <a:prstGeom prst="roundRect">
            <a:avLst>
              <a:gd fmla="val 16667" name="adj"/>
            </a:avLst>
          </a:prstGeom>
          <a:solidFill>
            <a:srgbClr val="34AC9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Ecosystem</a:t>
            </a:r>
          </a:p>
        </p:txBody>
      </p:sp>
      <p:sp>
        <p:nvSpPr>
          <p:cNvPr id="807" name="Shape 807"/>
          <p:cNvSpPr/>
          <p:nvPr/>
        </p:nvSpPr>
        <p:spPr>
          <a:xfrm>
            <a:off x="5758578" y="4210038"/>
            <a:ext cx="1449600" cy="954000"/>
          </a:xfrm>
          <a:prstGeom prst="roundRect">
            <a:avLst>
              <a:gd fmla="val 16667" name="adj"/>
            </a:avLst>
          </a:prstGeom>
          <a:solidFill>
            <a:srgbClr val="CD86CB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Application</a:t>
            </a:r>
            <a:b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Features</a:t>
            </a:r>
          </a:p>
        </p:txBody>
      </p:sp>
      <p:sp>
        <p:nvSpPr>
          <p:cNvPr id="808" name="Shape 808"/>
          <p:cNvSpPr txBox="1"/>
          <p:nvPr/>
        </p:nvSpPr>
        <p:spPr>
          <a:xfrm>
            <a:off x="4669055" y="1376661"/>
            <a:ext cx="13422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Metrics &amp;</a:t>
            </a:r>
            <a:b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Visualization</a:t>
            </a:r>
          </a:p>
        </p:txBody>
      </p:sp>
      <p:sp>
        <p:nvSpPr>
          <p:cNvPr id="809" name="Shape 809"/>
          <p:cNvSpPr txBox="1"/>
          <p:nvPr/>
        </p:nvSpPr>
        <p:spPr>
          <a:xfrm>
            <a:off x="1724099" y="1435835"/>
            <a:ext cx="17349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Dynamic Scaling</a:t>
            </a:r>
          </a:p>
        </p:txBody>
      </p:sp>
      <p:sp>
        <p:nvSpPr>
          <p:cNvPr id="810" name="Shape 810"/>
          <p:cNvSpPr txBox="1"/>
          <p:nvPr/>
        </p:nvSpPr>
        <p:spPr>
          <a:xfrm>
            <a:off x="2017308" y="2102886"/>
            <a:ext cx="14028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Savepoint</a:t>
            </a:r>
            <a:b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compatibility</a:t>
            </a:r>
          </a:p>
        </p:txBody>
      </p:sp>
      <p:sp>
        <p:nvSpPr>
          <p:cNvPr id="811" name="Shape 811"/>
          <p:cNvSpPr txBox="1"/>
          <p:nvPr/>
        </p:nvSpPr>
        <p:spPr>
          <a:xfrm>
            <a:off x="7539795" y="2364771"/>
            <a:ext cx="14286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Checkpoints</a:t>
            </a:r>
            <a:b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to savepoints</a:t>
            </a:r>
          </a:p>
        </p:txBody>
      </p:sp>
      <p:sp>
        <p:nvSpPr>
          <p:cNvPr id="812" name="Shape 812"/>
          <p:cNvSpPr txBox="1"/>
          <p:nvPr/>
        </p:nvSpPr>
        <p:spPr>
          <a:xfrm>
            <a:off x="855020" y="5987665"/>
            <a:ext cx="17748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More connectors</a:t>
            </a:r>
          </a:p>
        </p:txBody>
      </p:sp>
      <p:sp>
        <p:nvSpPr>
          <p:cNvPr id="813" name="Shape 813"/>
          <p:cNvSpPr txBox="1"/>
          <p:nvPr/>
        </p:nvSpPr>
        <p:spPr>
          <a:xfrm>
            <a:off x="3053263" y="5866641"/>
            <a:ext cx="13005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Stream SQL</a:t>
            </a:r>
            <a:b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Windows</a:t>
            </a:r>
          </a:p>
        </p:txBody>
      </p:sp>
      <p:sp>
        <p:nvSpPr>
          <p:cNvPr id="814" name="Shape 814"/>
          <p:cNvSpPr txBox="1"/>
          <p:nvPr/>
        </p:nvSpPr>
        <p:spPr>
          <a:xfrm>
            <a:off x="5692610" y="2602684"/>
            <a:ext cx="13968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Large state</a:t>
            </a:r>
            <a:b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Maintenance</a:t>
            </a:r>
          </a:p>
        </p:txBody>
      </p:sp>
      <p:sp>
        <p:nvSpPr>
          <p:cNvPr id="815" name="Shape 815"/>
          <p:cNvSpPr txBox="1"/>
          <p:nvPr/>
        </p:nvSpPr>
        <p:spPr>
          <a:xfrm>
            <a:off x="401309" y="1816551"/>
            <a:ext cx="13647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Fine grained</a:t>
            </a:r>
            <a:b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recovery</a:t>
            </a:r>
          </a:p>
        </p:txBody>
      </p:sp>
      <p:sp>
        <p:nvSpPr>
          <p:cNvPr id="816" name="Shape 816"/>
          <p:cNvSpPr txBox="1"/>
          <p:nvPr/>
        </p:nvSpPr>
        <p:spPr>
          <a:xfrm>
            <a:off x="7215497" y="5104046"/>
            <a:ext cx="16785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Side in-/outputs</a:t>
            </a:r>
          </a:p>
        </p:txBody>
      </p:sp>
      <p:sp>
        <p:nvSpPr>
          <p:cNvPr id="817" name="Shape 817"/>
          <p:cNvSpPr txBox="1"/>
          <p:nvPr/>
        </p:nvSpPr>
        <p:spPr>
          <a:xfrm>
            <a:off x="3924094" y="5363234"/>
            <a:ext cx="14028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Window DSL</a:t>
            </a:r>
          </a:p>
        </p:txBody>
      </p:sp>
      <p:sp>
        <p:nvSpPr>
          <p:cNvPr id="818" name="Shape 818"/>
          <p:cNvSpPr/>
          <p:nvPr/>
        </p:nvSpPr>
        <p:spPr>
          <a:xfrm>
            <a:off x="3728796" y="4230818"/>
            <a:ext cx="1449600" cy="954000"/>
          </a:xfrm>
          <a:prstGeom prst="roundRect">
            <a:avLst>
              <a:gd fmla="val 16667" name="adj"/>
            </a:avLst>
          </a:prstGeom>
          <a:solidFill>
            <a:srgbClr val="E4EAF4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Broader</a:t>
            </a:r>
            <a:b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Audience</a:t>
            </a:r>
          </a:p>
        </p:txBody>
      </p:sp>
      <p:sp>
        <p:nvSpPr>
          <p:cNvPr id="819" name="Shape 819"/>
          <p:cNvSpPr txBox="1"/>
          <p:nvPr/>
        </p:nvSpPr>
        <p:spPr>
          <a:xfrm>
            <a:off x="2584683" y="3137757"/>
            <a:ext cx="9300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Security</a:t>
            </a:r>
          </a:p>
        </p:txBody>
      </p:sp>
      <p:sp>
        <p:nvSpPr>
          <p:cNvPr id="820" name="Shape 820"/>
          <p:cNvSpPr txBox="1"/>
          <p:nvPr/>
        </p:nvSpPr>
        <p:spPr>
          <a:xfrm>
            <a:off x="573991" y="4297113"/>
            <a:ext cx="9927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Mesos &amp;</a:t>
            </a:r>
            <a:b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others</a:t>
            </a:r>
          </a:p>
        </p:txBody>
      </p:sp>
      <p:sp>
        <p:nvSpPr>
          <p:cNvPr id="821" name="Shape 821"/>
          <p:cNvSpPr txBox="1"/>
          <p:nvPr/>
        </p:nvSpPr>
        <p:spPr>
          <a:xfrm>
            <a:off x="6248805" y="1563146"/>
            <a:ext cx="1918799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Dynamic Resource</a:t>
            </a:r>
            <a:b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Management</a:t>
            </a:r>
          </a:p>
        </p:txBody>
      </p:sp>
      <p:sp>
        <p:nvSpPr>
          <p:cNvPr id="822" name="Shape 822"/>
          <p:cNvSpPr txBox="1"/>
          <p:nvPr/>
        </p:nvSpPr>
        <p:spPr>
          <a:xfrm>
            <a:off x="628712" y="3040001"/>
            <a:ext cx="15561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Authentication</a:t>
            </a:r>
          </a:p>
        </p:txBody>
      </p:sp>
      <p:cxnSp>
        <p:nvCxnSpPr>
          <p:cNvPr id="823" name="Shape 823"/>
          <p:cNvCxnSpPr/>
          <p:nvPr/>
        </p:nvCxnSpPr>
        <p:spPr>
          <a:xfrm flipH="1">
            <a:off x="2701876" y="4264444"/>
            <a:ext cx="897600" cy="234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824" name="Shape 824"/>
          <p:cNvCxnSpPr/>
          <p:nvPr/>
        </p:nvCxnSpPr>
        <p:spPr>
          <a:xfrm>
            <a:off x="5246203" y="4230817"/>
            <a:ext cx="860700" cy="244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825" name="Shape 825"/>
          <p:cNvCxnSpPr/>
          <p:nvPr/>
        </p:nvCxnSpPr>
        <p:spPr>
          <a:xfrm>
            <a:off x="524750" y="3618311"/>
            <a:ext cx="3230700" cy="28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826" name="Shape 826"/>
          <p:cNvCxnSpPr/>
          <p:nvPr/>
        </p:nvCxnSpPr>
        <p:spPr>
          <a:xfrm flipH="1">
            <a:off x="5159578" y="3615291"/>
            <a:ext cx="3247800" cy="291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827" name="Shape 827"/>
          <p:cNvSpPr txBox="1"/>
          <p:nvPr/>
        </p:nvSpPr>
        <p:spPr>
          <a:xfrm>
            <a:off x="5676523" y="5394977"/>
            <a:ext cx="16614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Queryable State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15" name="Shape 315"/>
          <p:cNvSpPr txBox="1"/>
          <p:nvPr/>
        </p:nvSpPr>
        <p:spPr>
          <a:xfrm>
            <a:off x="2493358" y="2694817"/>
            <a:ext cx="3924300" cy="1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b="0" i="1" lang="en" sz="28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stream processor </a:t>
            </a: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b="0" i="1" lang="en" sz="28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many applications</a:t>
            </a:r>
          </a:p>
        </p:txBody>
      </p:sp>
      <p:grpSp>
        <p:nvGrpSpPr>
          <p:cNvPr id="316" name="Shape 316"/>
          <p:cNvGrpSpPr/>
          <p:nvPr/>
        </p:nvGrpSpPr>
        <p:grpSpPr>
          <a:xfrm>
            <a:off x="1160233" y="4292180"/>
            <a:ext cx="6809397" cy="1182079"/>
            <a:chOff x="511495" y="4413017"/>
            <a:chExt cx="6809397" cy="1182079"/>
          </a:xfrm>
        </p:grpSpPr>
        <p:sp>
          <p:nvSpPr>
            <p:cNvPr id="317" name="Shape 317"/>
            <p:cNvSpPr/>
            <p:nvPr/>
          </p:nvSpPr>
          <p:spPr>
            <a:xfrm>
              <a:off x="511495" y="4413017"/>
              <a:ext cx="6809397" cy="1182079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4047757" y="4546553"/>
              <a:ext cx="31357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0" i="0" lang="en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Streaming dataflow runtime</a:t>
              </a:r>
            </a:p>
          </p:txBody>
        </p:sp>
        <p:sp>
          <p:nvSpPr>
            <p:cNvPr id="319" name="Shape 319"/>
            <p:cNvSpPr/>
            <p:nvPr/>
          </p:nvSpPr>
          <p:spPr>
            <a:xfrm>
              <a:off x="698318" y="4934132"/>
              <a:ext cx="233698" cy="204563"/>
            </a:xfrm>
            <a:prstGeom prst="ellipse">
              <a:avLst/>
            </a:prstGeom>
            <a:solidFill>
              <a:srgbClr val="FEBE12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1359637" y="4934132"/>
              <a:ext cx="233698" cy="204563"/>
            </a:xfrm>
            <a:prstGeom prst="ellipse">
              <a:avLst/>
            </a:prstGeom>
            <a:solidFill>
              <a:srgbClr val="FEBE12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1" name="Shape 321"/>
            <p:cNvCxnSpPr>
              <a:stCxn id="319" idx="6"/>
              <a:endCxn id="320" idx="2"/>
            </p:cNvCxnSpPr>
            <p:nvPr/>
          </p:nvCxnSpPr>
          <p:spPr>
            <a:xfrm>
              <a:off x="932017" y="5036414"/>
              <a:ext cx="4275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322" name="Shape 322"/>
            <p:cNvSpPr/>
            <p:nvPr/>
          </p:nvSpPr>
          <p:spPr>
            <a:xfrm>
              <a:off x="698318" y="4546553"/>
              <a:ext cx="233698" cy="204563"/>
            </a:xfrm>
            <a:prstGeom prst="ellipse">
              <a:avLst/>
            </a:prstGeom>
            <a:solidFill>
              <a:srgbClr val="FEBE12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3" name="Shape 323"/>
            <p:cNvCxnSpPr>
              <a:stCxn id="322" idx="6"/>
              <a:endCxn id="324" idx="2"/>
            </p:cNvCxnSpPr>
            <p:nvPr/>
          </p:nvCxnSpPr>
          <p:spPr>
            <a:xfrm>
              <a:off x="932017" y="4648835"/>
              <a:ext cx="4275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324" name="Shape 324"/>
            <p:cNvSpPr/>
            <p:nvPr/>
          </p:nvSpPr>
          <p:spPr>
            <a:xfrm>
              <a:off x="1359638" y="4546553"/>
              <a:ext cx="233698" cy="204563"/>
            </a:xfrm>
            <a:prstGeom prst="ellipse">
              <a:avLst/>
            </a:prstGeom>
            <a:solidFill>
              <a:srgbClr val="FEBE12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5" name="Shape 325"/>
            <p:cNvCxnSpPr>
              <a:stCxn id="326" idx="6"/>
              <a:endCxn id="327" idx="2"/>
            </p:cNvCxnSpPr>
            <p:nvPr/>
          </p:nvCxnSpPr>
          <p:spPr>
            <a:xfrm>
              <a:off x="2629894" y="5353849"/>
              <a:ext cx="282000" cy="39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328" name="Shape 328"/>
            <p:cNvSpPr/>
            <p:nvPr/>
          </p:nvSpPr>
          <p:spPr>
            <a:xfrm>
              <a:off x="698318" y="5253825"/>
              <a:ext cx="233698" cy="204563"/>
            </a:xfrm>
            <a:prstGeom prst="ellipse">
              <a:avLst/>
            </a:prstGeom>
            <a:solidFill>
              <a:srgbClr val="FEBE12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1359637" y="5253825"/>
              <a:ext cx="233698" cy="204563"/>
            </a:xfrm>
            <a:prstGeom prst="ellipse">
              <a:avLst/>
            </a:prstGeom>
            <a:solidFill>
              <a:srgbClr val="FEBE12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0" name="Shape 330"/>
            <p:cNvCxnSpPr>
              <a:stCxn id="328" idx="6"/>
              <a:endCxn id="329" idx="2"/>
            </p:cNvCxnSpPr>
            <p:nvPr/>
          </p:nvCxnSpPr>
          <p:spPr>
            <a:xfrm>
              <a:off x="932017" y="5356106"/>
              <a:ext cx="4275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331" name="Shape 331"/>
            <p:cNvSpPr/>
            <p:nvPr/>
          </p:nvSpPr>
          <p:spPr>
            <a:xfrm>
              <a:off x="2393289" y="4936312"/>
              <a:ext cx="233698" cy="204563"/>
            </a:xfrm>
            <a:prstGeom prst="ellipse">
              <a:avLst/>
            </a:prstGeom>
            <a:solidFill>
              <a:srgbClr val="FEBE12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2396196" y="5251567"/>
              <a:ext cx="233698" cy="204563"/>
            </a:xfrm>
            <a:prstGeom prst="ellipse">
              <a:avLst/>
            </a:prstGeom>
            <a:solidFill>
              <a:srgbClr val="FEBE12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2" name="Shape 332"/>
            <p:cNvCxnSpPr>
              <a:stCxn id="331" idx="6"/>
              <a:endCxn id="333" idx="2"/>
            </p:cNvCxnSpPr>
            <p:nvPr/>
          </p:nvCxnSpPr>
          <p:spPr>
            <a:xfrm flipH="1" rot="10800000">
              <a:off x="2626987" y="5036493"/>
              <a:ext cx="284700" cy="2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34" name="Shape 334"/>
            <p:cNvCxnSpPr>
              <a:stCxn id="320" idx="6"/>
              <a:endCxn id="331" idx="2"/>
            </p:cNvCxnSpPr>
            <p:nvPr/>
          </p:nvCxnSpPr>
          <p:spPr>
            <a:xfrm>
              <a:off x="1593335" y="5036414"/>
              <a:ext cx="800100" cy="2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35" name="Shape 335"/>
            <p:cNvCxnSpPr>
              <a:stCxn id="329" idx="6"/>
              <a:endCxn id="326" idx="2"/>
            </p:cNvCxnSpPr>
            <p:nvPr/>
          </p:nvCxnSpPr>
          <p:spPr>
            <a:xfrm flipH="1" rot="10800000">
              <a:off x="1593335" y="5353706"/>
              <a:ext cx="802800" cy="2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36" name="Shape 336"/>
            <p:cNvCxnSpPr>
              <a:stCxn id="320" idx="6"/>
              <a:endCxn id="326" idx="2"/>
            </p:cNvCxnSpPr>
            <p:nvPr/>
          </p:nvCxnSpPr>
          <p:spPr>
            <a:xfrm>
              <a:off x="1593335" y="5036414"/>
              <a:ext cx="802800" cy="317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37" name="Shape 337"/>
            <p:cNvCxnSpPr>
              <a:stCxn id="329" idx="7"/>
              <a:endCxn id="331" idx="3"/>
            </p:cNvCxnSpPr>
            <p:nvPr/>
          </p:nvCxnSpPr>
          <p:spPr>
            <a:xfrm flipH="1" rot="10800000">
              <a:off x="1559111" y="5110982"/>
              <a:ext cx="868500" cy="1728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338" name="Shape 338"/>
            <p:cNvSpPr/>
            <p:nvPr/>
          </p:nvSpPr>
          <p:spPr>
            <a:xfrm>
              <a:off x="3573105" y="5255403"/>
              <a:ext cx="233698" cy="204563"/>
            </a:xfrm>
            <a:prstGeom prst="ellipse">
              <a:avLst/>
            </a:prstGeom>
            <a:solidFill>
              <a:srgbClr val="FEBE12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2911786" y="5255405"/>
              <a:ext cx="233698" cy="204563"/>
            </a:xfrm>
            <a:prstGeom prst="ellipse">
              <a:avLst/>
            </a:prstGeom>
            <a:solidFill>
              <a:srgbClr val="FEBE12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9" name="Shape 339"/>
            <p:cNvCxnSpPr>
              <a:stCxn id="327" idx="6"/>
              <a:endCxn id="338" idx="2"/>
            </p:cNvCxnSpPr>
            <p:nvPr/>
          </p:nvCxnSpPr>
          <p:spPr>
            <a:xfrm>
              <a:off x="3145484" y="5357686"/>
              <a:ext cx="4275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340" name="Shape 340"/>
            <p:cNvSpPr/>
            <p:nvPr/>
          </p:nvSpPr>
          <p:spPr>
            <a:xfrm>
              <a:off x="3573105" y="4934132"/>
              <a:ext cx="233698" cy="204563"/>
            </a:xfrm>
            <a:prstGeom prst="ellipse">
              <a:avLst/>
            </a:prstGeom>
            <a:solidFill>
              <a:srgbClr val="FEBE12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2911786" y="4934135"/>
              <a:ext cx="233698" cy="204563"/>
            </a:xfrm>
            <a:prstGeom prst="ellipse">
              <a:avLst/>
            </a:prstGeom>
            <a:solidFill>
              <a:srgbClr val="FEBE12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1" name="Shape 341"/>
            <p:cNvCxnSpPr>
              <a:stCxn id="333" idx="6"/>
              <a:endCxn id="340" idx="2"/>
            </p:cNvCxnSpPr>
            <p:nvPr/>
          </p:nvCxnSpPr>
          <p:spPr>
            <a:xfrm>
              <a:off x="3145484" y="5036416"/>
              <a:ext cx="4275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42" name="Shape 342"/>
            <p:cNvCxnSpPr>
              <a:stCxn id="333" idx="5"/>
              <a:endCxn id="338" idx="1"/>
            </p:cNvCxnSpPr>
            <p:nvPr/>
          </p:nvCxnSpPr>
          <p:spPr>
            <a:xfrm>
              <a:off x="3111260" y="5108740"/>
              <a:ext cx="496200" cy="176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43" name="Shape 343"/>
            <p:cNvCxnSpPr>
              <a:stCxn id="327" idx="7"/>
              <a:endCxn id="340" idx="3"/>
            </p:cNvCxnSpPr>
            <p:nvPr/>
          </p:nvCxnSpPr>
          <p:spPr>
            <a:xfrm flipH="1" rot="10800000">
              <a:off x="3111260" y="5108662"/>
              <a:ext cx="496200" cy="176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44" name="Shape 344"/>
            <p:cNvCxnSpPr>
              <a:stCxn id="324" idx="6"/>
            </p:cNvCxnSpPr>
            <p:nvPr/>
          </p:nvCxnSpPr>
          <p:spPr>
            <a:xfrm>
              <a:off x="1593336" y="4648835"/>
              <a:ext cx="919799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45" name="Shape 345"/>
            <p:cNvCxnSpPr>
              <a:endCxn id="333" idx="1"/>
            </p:cNvCxnSpPr>
            <p:nvPr/>
          </p:nvCxnSpPr>
          <p:spPr>
            <a:xfrm>
              <a:off x="2525411" y="4648792"/>
              <a:ext cx="420600" cy="3153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</p:cxnSp>
      </p:grpSp>
      <p:pic>
        <p:nvPicPr>
          <p:cNvPr descr="flink_squirrel_500.png" id="346" name="Shape 3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1144" y="700241"/>
            <a:ext cx="1230600" cy="12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Shape 347"/>
          <p:cNvSpPr txBox="1"/>
          <p:nvPr/>
        </p:nvSpPr>
        <p:spPr>
          <a:xfrm>
            <a:off x="3339649" y="2046500"/>
            <a:ext cx="213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Apache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Flink</a:t>
            </a:r>
            <a:r>
              <a:rPr lang="en" sz="2400"/>
              <a:t>®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 txBox="1"/>
          <p:nvPr>
            <p:ph type="title"/>
          </p:nvPr>
        </p:nvSpPr>
        <p:spPr>
          <a:xfrm>
            <a:off x="457222" y="274651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venir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Request/response applications</a:t>
            </a:r>
          </a:p>
        </p:txBody>
      </p:sp>
      <p:sp>
        <p:nvSpPr>
          <p:cNvPr id="833" name="Shape 833"/>
          <p:cNvSpPr txBox="1"/>
          <p:nvPr>
            <p:ph idx="1" type="body"/>
          </p:nvPr>
        </p:nvSpPr>
        <p:spPr>
          <a:xfrm>
            <a:off x="457200" y="1474378"/>
            <a:ext cx="8229600" cy="25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740"/>
              <a:buFont typeface="Arial"/>
              <a:buChar char="▪"/>
            </a:pPr>
            <a:r>
              <a:rPr b="0" i="0" lang="en" sz="2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Queryable state: query Flink state directly instead of pushing results in a database</a:t>
            </a:r>
          </a:p>
          <a:p>
            <a:pPr indent="-228600" lvl="8" marL="38862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buClr>
                <a:srgbClr val="34AD91"/>
              </a:buClr>
              <a:buSzPct val="100740"/>
              <a:buFont typeface="Arial"/>
              <a:buChar char="▪"/>
            </a:pPr>
            <a:r>
              <a:rPr b="0" i="0" lang="en" sz="2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 state support and query API coming in Flink</a:t>
            </a:r>
          </a:p>
        </p:txBody>
      </p:sp>
      <p:sp>
        <p:nvSpPr>
          <p:cNvPr id="834" name="Shape 834"/>
          <p:cNvSpPr txBox="1"/>
          <p:nvPr>
            <p:ph idx="12" type="sldNum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  <p:sp>
        <p:nvSpPr>
          <p:cNvPr id="835" name="Shape 835"/>
          <p:cNvSpPr/>
          <p:nvPr/>
        </p:nvSpPr>
        <p:spPr>
          <a:xfrm rot="5400000">
            <a:off x="1189971" y="3705959"/>
            <a:ext cx="720900" cy="1805400"/>
          </a:xfrm>
          <a:prstGeom prst="can">
            <a:avLst>
              <a:gd fmla="val 25000" name="adj"/>
            </a:avLst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hortonworks.com/wp-content/uploads/2014/08/kafka-logo-wide.png" id="836" name="Shape 8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500" y="4248209"/>
            <a:ext cx="986399" cy="6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Shape 837"/>
          <p:cNvSpPr/>
          <p:nvPr/>
        </p:nvSpPr>
        <p:spPr>
          <a:xfrm>
            <a:off x="3119342" y="4189102"/>
            <a:ext cx="1267799" cy="839100"/>
          </a:xfrm>
          <a:prstGeom prst="rect">
            <a:avLst/>
          </a:prstGeom>
          <a:solidFill>
            <a:srgbClr val="2DA07E"/>
          </a:solidFill>
          <a:ln cap="flat" cmpd="sng" w="9525">
            <a:solidFill>
              <a:srgbClr val="2DA07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838" name="Shape 838"/>
          <p:cNvCxnSpPr>
            <a:stCxn id="835" idx="1"/>
            <a:endCxn id="837" idx="1"/>
          </p:cNvCxnSpPr>
          <p:nvPr/>
        </p:nvCxnSpPr>
        <p:spPr>
          <a:xfrm>
            <a:off x="2453121" y="4608659"/>
            <a:ext cx="6663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id="839" name="Shape 8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3788" y="4261372"/>
            <a:ext cx="486000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Shape 840"/>
          <p:cNvSpPr/>
          <p:nvPr/>
        </p:nvSpPr>
        <p:spPr>
          <a:xfrm>
            <a:off x="4086958" y="4774959"/>
            <a:ext cx="507900" cy="550500"/>
          </a:xfrm>
          <a:prstGeom prst="can">
            <a:avLst>
              <a:gd fmla="val 25000" name="adj"/>
            </a:avLst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Shape 841"/>
          <p:cNvSpPr/>
          <p:nvPr/>
        </p:nvSpPr>
        <p:spPr>
          <a:xfrm>
            <a:off x="5149483" y="4671496"/>
            <a:ext cx="1412700" cy="720000"/>
          </a:xfrm>
          <a:prstGeom prst="can">
            <a:avLst>
              <a:gd fmla="val 25000" name="adj"/>
            </a:avLst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2" name="Shape 842"/>
          <p:cNvCxnSpPr>
            <a:stCxn id="840" idx="4"/>
            <a:endCxn id="841" idx="2"/>
          </p:cNvCxnSpPr>
          <p:nvPr/>
        </p:nvCxnSpPr>
        <p:spPr>
          <a:xfrm flipH="1" rot="10800000">
            <a:off x="4594858" y="5031609"/>
            <a:ext cx="554700" cy="1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descr="http://s3.thinkaurelius.com/docs/titan/0.5.4/images/hdfs-logo.jpg" id="843" name="Shape 8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19718" y="4233624"/>
            <a:ext cx="838500" cy="3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Shape 8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27642" y="4189102"/>
            <a:ext cx="434700" cy="38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5" name="Shape 845"/>
          <p:cNvCxnSpPr>
            <a:endCxn id="841" idx="4"/>
          </p:cNvCxnSpPr>
          <p:nvPr/>
        </p:nvCxnSpPr>
        <p:spPr>
          <a:xfrm rot="10800000">
            <a:off x="6562183" y="5031496"/>
            <a:ext cx="3465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846" name="Shape 846"/>
          <p:cNvSpPr txBox="1"/>
          <p:nvPr/>
        </p:nvSpPr>
        <p:spPr>
          <a:xfrm>
            <a:off x="6908748" y="4812609"/>
            <a:ext cx="8328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queries</a:t>
            </a:r>
          </a:p>
        </p:txBody>
      </p:sp>
      <p:cxnSp>
        <p:nvCxnSpPr>
          <p:cNvPr id="847" name="Shape 847"/>
          <p:cNvCxnSpPr>
            <a:endCxn id="840" idx="3"/>
          </p:cNvCxnSpPr>
          <p:nvPr/>
        </p:nvCxnSpPr>
        <p:spPr>
          <a:xfrm rot="10800000">
            <a:off x="4340908" y="5325459"/>
            <a:ext cx="0" cy="640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848" name="Shape 848"/>
          <p:cNvCxnSpPr/>
          <p:nvPr/>
        </p:nvCxnSpPr>
        <p:spPr>
          <a:xfrm rot="10800000">
            <a:off x="4341027" y="5966159"/>
            <a:ext cx="2984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Shape 849"/>
          <p:cNvCxnSpPr>
            <a:stCxn id="846" idx="2"/>
          </p:cNvCxnSpPr>
          <p:nvPr/>
        </p:nvCxnSpPr>
        <p:spPr>
          <a:xfrm>
            <a:off x="7325148" y="5223009"/>
            <a:ext cx="0" cy="743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457222" y="274651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venir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" sz="3959"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" sz="39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istributed) streaming</a:t>
            </a: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4064001" y="1474378"/>
            <a:ext cx="4622699" cy="4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▪"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Computations on never-ending “streams” of data records (“events”)</a:t>
            </a:r>
          </a:p>
          <a:p>
            <a:pPr indent="-2286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stream processor distributes the computation in a cluster</a:t>
            </a:r>
          </a:p>
        </p:txBody>
      </p:sp>
      <p:sp>
        <p:nvSpPr>
          <p:cNvPr id="354" name="Shape 354"/>
          <p:cNvSpPr txBox="1"/>
          <p:nvPr>
            <p:ph idx="12" type="sldNum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  <p:sp>
        <p:nvSpPr>
          <p:cNvPr id="355" name="Shape 355"/>
          <p:cNvSpPr/>
          <p:nvPr/>
        </p:nvSpPr>
        <p:spPr>
          <a:xfrm>
            <a:off x="1613938" y="1762202"/>
            <a:ext cx="726900" cy="709200"/>
          </a:xfrm>
          <a:prstGeom prst="ellipse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Your code</a:t>
            </a:r>
          </a:p>
        </p:txBody>
      </p:sp>
      <p:cxnSp>
        <p:nvCxnSpPr>
          <p:cNvPr id="356" name="Shape 356"/>
          <p:cNvCxnSpPr>
            <a:endCxn id="355" idx="2"/>
          </p:cNvCxnSpPr>
          <p:nvPr/>
        </p:nvCxnSpPr>
        <p:spPr>
          <a:xfrm>
            <a:off x="482038" y="2116802"/>
            <a:ext cx="1131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57" name="Shape 357"/>
          <p:cNvCxnSpPr/>
          <p:nvPr/>
        </p:nvCxnSpPr>
        <p:spPr>
          <a:xfrm>
            <a:off x="2340678" y="2116871"/>
            <a:ext cx="1131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58" name="Shape 358"/>
          <p:cNvSpPr/>
          <p:nvPr/>
        </p:nvSpPr>
        <p:spPr>
          <a:xfrm>
            <a:off x="899360" y="1683947"/>
            <a:ext cx="157800" cy="3495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2766697" y="1683947"/>
            <a:ext cx="157800" cy="3495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1156723" y="1678050"/>
            <a:ext cx="157800" cy="3495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632216" y="1678050"/>
            <a:ext cx="157800" cy="3495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2519313" y="1678050"/>
            <a:ext cx="157800" cy="3495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3022191" y="1678050"/>
            <a:ext cx="157800" cy="3495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2093202" y="3205093"/>
            <a:ext cx="640500" cy="634200"/>
          </a:xfrm>
          <a:prstGeom prst="ellipse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Your code</a:t>
            </a:r>
          </a:p>
        </p:txBody>
      </p:sp>
      <p:cxnSp>
        <p:nvCxnSpPr>
          <p:cNvPr id="365" name="Shape 365"/>
          <p:cNvCxnSpPr>
            <a:endCxn id="364" idx="2"/>
          </p:cNvCxnSpPr>
          <p:nvPr/>
        </p:nvCxnSpPr>
        <p:spPr>
          <a:xfrm>
            <a:off x="1126602" y="3522193"/>
            <a:ext cx="966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66" name="Shape 366"/>
          <p:cNvCxnSpPr/>
          <p:nvPr/>
        </p:nvCxnSpPr>
        <p:spPr>
          <a:xfrm>
            <a:off x="2733775" y="3522273"/>
            <a:ext cx="966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67" name="Shape 367"/>
          <p:cNvSpPr/>
          <p:nvPr/>
        </p:nvSpPr>
        <p:spPr>
          <a:xfrm>
            <a:off x="3097622" y="3135099"/>
            <a:ext cx="134700" cy="3126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2886341" y="3129825"/>
            <a:ext cx="134700" cy="312599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3315831" y="3129825"/>
            <a:ext cx="134700" cy="312599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2093202" y="4092078"/>
            <a:ext cx="640500" cy="634200"/>
          </a:xfrm>
          <a:prstGeom prst="ellipse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Your code</a:t>
            </a:r>
          </a:p>
        </p:txBody>
      </p:sp>
      <p:cxnSp>
        <p:nvCxnSpPr>
          <p:cNvPr id="371" name="Shape 371"/>
          <p:cNvCxnSpPr>
            <a:endCxn id="370" idx="2"/>
          </p:cNvCxnSpPr>
          <p:nvPr/>
        </p:nvCxnSpPr>
        <p:spPr>
          <a:xfrm>
            <a:off x="1126602" y="4409178"/>
            <a:ext cx="966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72" name="Shape 372"/>
          <p:cNvCxnSpPr/>
          <p:nvPr/>
        </p:nvCxnSpPr>
        <p:spPr>
          <a:xfrm>
            <a:off x="2733775" y="4409258"/>
            <a:ext cx="966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73" name="Shape 373"/>
          <p:cNvSpPr/>
          <p:nvPr/>
        </p:nvSpPr>
        <p:spPr>
          <a:xfrm>
            <a:off x="3097622" y="4022084"/>
            <a:ext cx="134700" cy="3126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2886341" y="4016810"/>
            <a:ext cx="134700" cy="3126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3315831" y="4016810"/>
            <a:ext cx="134700" cy="3126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2093202" y="4962414"/>
            <a:ext cx="640500" cy="634200"/>
          </a:xfrm>
          <a:prstGeom prst="ellipse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Your code</a:t>
            </a:r>
          </a:p>
        </p:txBody>
      </p:sp>
      <p:cxnSp>
        <p:nvCxnSpPr>
          <p:cNvPr id="377" name="Shape 377"/>
          <p:cNvCxnSpPr>
            <a:endCxn id="376" idx="2"/>
          </p:cNvCxnSpPr>
          <p:nvPr/>
        </p:nvCxnSpPr>
        <p:spPr>
          <a:xfrm>
            <a:off x="1126602" y="5279514"/>
            <a:ext cx="966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78" name="Shape 378"/>
          <p:cNvCxnSpPr/>
          <p:nvPr/>
        </p:nvCxnSpPr>
        <p:spPr>
          <a:xfrm>
            <a:off x="2733775" y="5279593"/>
            <a:ext cx="966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79" name="Shape 379"/>
          <p:cNvSpPr/>
          <p:nvPr/>
        </p:nvSpPr>
        <p:spPr>
          <a:xfrm>
            <a:off x="3097622" y="4892419"/>
            <a:ext cx="134700" cy="3126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2886341" y="4887145"/>
            <a:ext cx="134700" cy="3126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3315831" y="4887145"/>
            <a:ext cx="134700" cy="3126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82" name="Shape 382"/>
          <p:cNvCxnSpPr>
            <a:endCxn id="370" idx="1"/>
          </p:cNvCxnSpPr>
          <p:nvPr/>
        </p:nvCxnSpPr>
        <p:spPr>
          <a:xfrm>
            <a:off x="1126801" y="3522255"/>
            <a:ext cx="1060199" cy="66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83" name="Shape 383"/>
          <p:cNvCxnSpPr>
            <a:endCxn id="376" idx="0"/>
          </p:cNvCxnSpPr>
          <p:nvPr/>
        </p:nvCxnSpPr>
        <p:spPr>
          <a:xfrm>
            <a:off x="1126752" y="3522114"/>
            <a:ext cx="1286700" cy="1440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84" name="Shape 384"/>
          <p:cNvCxnSpPr>
            <a:endCxn id="364" idx="3"/>
          </p:cNvCxnSpPr>
          <p:nvPr/>
        </p:nvCxnSpPr>
        <p:spPr>
          <a:xfrm flipH="1" rot="10800000">
            <a:off x="1126801" y="3746417"/>
            <a:ext cx="1060199" cy="66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85" name="Shape 385"/>
          <p:cNvCxnSpPr>
            <a:endCxn id="376" idx="1"/>
          </p:cNvCxnSpPr>
          <p:nvPr/>
        </p:nvCxnSpPr>
        <p:spPr>
          <a:xfrm>
            <a:off x="1126801" y="4409090"/>
            <a:ext cx="1060199" cy="646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86" name="Shape 386"/>
          <p:cNvCxnSpPr>
            <a:endCxn id="370" idx="3"/>
          </p:cNvCxnSpPr>
          <p:nvPr/>
        </p:nvCxnSpPr>
        <p:spPr>
          <a:xfrm flipH="1" rot="10800000">
            <a:off x="1126801" y="4633402"/>
            <a:ext cx="1060199" cy="646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87" name="Shape 387"/>
          <p:cNvCxnSpPr>
            <a:endCxn id="364" idx="4"/>
          </p:cNvCxnSpPr>
          <p:nvPr/>
        </p:nvCxnSpPr>
        <p:spPr>
          <a:xfrm flipH="1" rot="10800000">
            <a:off x="1126752" y="3839293"/>
            <a:ext cx="1286700" cy="1440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88" name="Shape 388"/>
          <p:cNvSpPr/>
          <p:nvPr/>
        </p:nvSpPr>
        <p:spPr>
          <a:xfrm>
            <a:off x="685382" y="3371351"/>
            <a:ext cx="134699" cy="3126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905187" y="3366077"/>
            <a:ext cx="134700" cy="3126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457225" y="3366077"/>
            <a:ext cx="134700" cy="3126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685382" y="4258337"/>
            <a:ext cx="134699" cy="3126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905187" y="4253062"/>
            <a:ext cx="134700" cy="3126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457225" y="4253062"/>
            <a:ext cx="134700" cy="3126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685382" y="5128673"/>
            <a:ext cx="134699" cy="3126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905187" y="5123398"/>
            <a:ext cx="134700" cy="3126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457225" y="5123398"/>
            <a:ext cx="134700" cy="3126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x="457222" y="274651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venir"/>
              <a:buNone/>
            </a:pPr>
            <a:r>
              <a:rPr b="0" lang="en" sz="3959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" sz="39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tateful streaming</a:t>
            </a:r>
          </a:p>
        </p:txBody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3267363" y="1474377"/>
            <a:ext cx="5419500" cy="5121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3655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833"/>
              <a:buFont typeface="Arial"/>
              <a:buChar char="▪"/>
            </a:pPr>
            <a:r>
              <a:rPr b="0" i="0" lang="en" sz="24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 </a:t>
            </a:r>
            <a:r>
              <a:rPr b="0" i="1" lang="en" sz="24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" sz="24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</a:t>
            </a:r>
          </a:p>
          <a:p>
            <a:pPr indent="-27940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34AD91"/>
              </a:buClr>
              <a:buSzPct val="98571"/>
              <a:buFont typeface="Arial"/>
              <a:buChar char="•"/>
            </a:pPr>
            <a:r>
              <a:rPr b="0" i="0" lang="en" sz="20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counters, windows of past events, state machines, trained ML models</a:t>
            </a:r>
          </a:p>
          <a:p>
            <a:pPr indent="-228600" lvl="6" marL="29718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7692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342900" marR="0" rtl="0" algn="l">
              <a:lnSpc>
                <a:spcPct val="80000"/>
              </a:lnSpc>
              <a:spcBef>
                <a:spcPts val="504"/>
              </a:spcBef>
              <a:spcAft>
                <a:spcPts val="0"/>
              </a:spcAft>
              <a:buClr>
                <a:srgbClr val="34AD91"/>
              </a:buClr>
              <a:buSzPct val="100833"/>
              <a:buFont typeface="Arial"/>
              <a:buChar char="▪"/>
            </a:pPr>
            <a:r>
              <a:rPr b="0" i="0" lang="en" sz="24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depend on history of stream</a:t>
            </a:r>
          </a:p>
          <a:p>
            <a:pPr indent="-228600" lvl="5" marL="25146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7692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342900" marR="0" rtl="0" algn="l">
              <a:lnSpc>
                <a:spcPct val="80000"/>
              </a:lnSpc>
              <a:spcBef>
                <a:spcPts val="504"/>
              </a:spcBef>
              <a:spcAft>
                <a:spcPts val="0"/>
              </a:spcAft>
              <a:buClr>
                <a:srgbClr val="34AD91"/>
              </a:buClr>
              <a:buSzPct val="100833"/>
              <a:buFont typeface="Arial"/>
              <a:buChar char="▪"/>
            </a:pPr>
            <a:r>
              <a:rPr b="0" i="0" lang="en" sz="24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stateful stream processor </a:t>
            </a:r>
            <a:r>
              <a:rPr lang="en" sz="2420">
                <a:latin typeface="Arial"/>
                <a:ea typeface="Arial"/>
                <a:cs typeface="Arial"/>
                <a:sym typeface="Arial"/>
              </a:rPr>
              <a:t>provides</a:t>
            </a:r>
            <a:r>
              <a:rPr b="0" i="0" lang="en" sz="24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tools to manage state</a:t>
            </a:r>
          </a:p>
          <a:p>
            <a:pPr indent="-279400" lvl="1" marL="742950" marR="0" rtl="0" algn="l">
              <a:lnSpc>
                <a:spcPct val="80000"/>
              </a:lnSpc>
              <a:spcBef>
                <a:spcPts val="434"/>
              </a:spcBef>
              <a:buClr>
                <a:srgbClr val="34AD91"/>
              </a:buClr>
              <a:buSzPct val="98571"/>
              <a:buFont typeface="Arial"/>
              <a:buChar char="•"/>
            </a:pPr>
            <a:r>
              <a:rPr b="0" i="0" lang="en" sz="207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Recover, roll back, version, upgrade, etc.</a:t>
            </a:r>
          </a:p>
        </p:txBody>
      </p:sp>
      <p:sp>
        <p:nvSpPr>
          <p:cNvPr id="403" name="Shape 403"/>
          <p:cNvSpPr txBox="1"/>
          <p:nvPr>
            <p:ph idx="12" type="sldNum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  <p:sp>
        <p:nvSpPr>
          <p:cNvPr id="404" name="Shape 404"/>
          <p:cNvSpPr/>
          <p:nvPr/>
        </p:nvSpPr>
        <p:spPr>
          <a:xfrm>
            <a:off x="1428875" y="2724847"/>
            <a:ext cx="640500" cy="681300"/>
          </a:xfrm>
          <a:prstGeom prst="ellipse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Your code</a:t>
            </a:r>
          </a:p>
        </p:txBody>
      </p:sp>
      <p:cxnSp>
        <p:nvCxnSpPr>
          <p:cNvPr id="405" name="Shape 405"/>
          <p:cNvCxnSpPr>
            <a:endCxn id="404" idx="2"/>
          </p:cNvCxnSpPr>
          <p:nvPr/>
        </p:nvCxnSpPr>
        <p:spPr>
          <a:xfrm>
            <a:off x="462275" y="3065497"/>
            <a:ext cx="966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06" name="Shape 406"/>
          <p:cNvCxnSpPr/>
          <p:nvPr/>
        </p:nvCxnSpPr>
        <p:spPr>
          <a:xfrm>
            <a:off x="2069449" y="3065539"/>
            <a:ext cx="966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07" name="Shape 407"/>
          <p:cNvSpPr/>
          <p:nvPr/>
        </p:nvSpPr>
        <p:spPr>
          <a:xfrm>
            <a:off x="838470" y="2649664"/>
            <a:ext cx="134700" cy="3357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2433297" y="2649664"/>
            <a:ext cx="134700" cy="3357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9" name="Shape 409"/>
          <p:cNvSpPr/>
          <p:nvPr/>
        </p:nvSpPr>
        <p:spPr>
          <a:xfrm>
            <a:off x="1058275" y="2643999"/>
            <a:ext cx="134700" cy="3357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0" name="Shape 410"/>
          <p:cNvSpPr/>
          <p:nvPr/>
        </p:nvSpPr>
        <p:spPr>
          <a:xfrm>
            <a:off x="610312" y="2643999"/>
            <a:ext cx="134700" cy="3357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2222015" y="2643999"/>
            <a:ext cx="134700" cy="3357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2651506" y="2643999"/>
            <a:ext cx="134700" cy="3357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1123364" y="4103830"/>
            <a:ext cx="1233600" cy="516300"/>
          </a:xfrm>
          <a:prstGeom prst="can">
            <a:avLst>
              <a:gd fmla="val 25000" name="adj"/>
            </a:avLst>
          </a:prstGeom>
          <a:solidFill>
            <a:srgbClr val="FDB212"/>
          </a:solidFill>
          <a:ln cap="flat" cmpd="sng" w="9525">
            <a:solidFill>
              <a:srgbClr val="FDB21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state</a:t>
            </a:r>
          </a:p>
        </p:txBody>
      </p:sp>
      <p:cxnSp>
        <p:nvCxnSpPr>
          <p:cNvPr id="414" name="Shape 414"/>
          <p:cNvCxnSpPr>
            <a:endCxn id="413" idx="1"/>
          </p:cNvCxnSpPr>
          <p:nvPr/>
        </p:nvCxnSpPr>
        <p:spPr>
          <a:xfrm>
            <a:off x="1740164" y="3414430"/>
            <a:ext cx="0" cy="68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415" name="Shape 415"/>
          <p:cNvSpPr/>
          <p:nvPr/>
        </p:nvSpPr>
        <p:spPr>
          <a:xfrm>
            <a:off x="1513946" y="3559742"/>
            <a:ext cx="134700" cy="3357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1832037" y="3559742"/>
            <a:ext cx="134700" cy="3357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type="title"/>
          </p:nvPr>
        </p:nvSpPr>
        <p:spPr>
          <a:xfrm>
            <a:off x="457222" y="274651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venir"/>
              <a:buNone/>
            </a:pPr>
            <a:r>
              <a:rPr b="0" lang="en" sz="3959"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" sz="39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vent-time streaming</a:t>
            </a:r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3371273" y="1474377"/>
            <a:ext cx="5315399" cy="5183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1818"/>
              <a:buFont typeface="Arial"/>
              <a:buChar char="▪"/>
            </a:pPr>
            <a:r>
              <a:rPr b="0" i="0" lang="en" sz="2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records associated with timestamps (time series data)</a:t>
            </a:r>
          </a:p>
          <a:p>
            <a:pPr indent="-228600" lvl="5" marL="25146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34AD91"/>
              </a:buClr>
              <a:buSzPct val="101818"/>
              <a:buFont typeface="Arial"/>
              <a:buChar char="▪"/>
            </a:pPr>
            <a:r>
              <a:rPr b="0" i="0" lang="en" sz="2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Processing depends on timestamps</a:t>
            </a:r>
          </a:p>
          <a:p>
            <a:pPr indent="-228600" lvl="6" marL="29718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34AD91"/>
              </a:buClr>
              <a:buSzPct val="101818"/>
              <a:buFont typeface="Arial"/>
              <a:buChar char="▪"/>
            </a:pPr>
            <a:r>
              <a:rPr b="0" i="0" lang="en" sz="2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event-time stream processor gives you the tools to reason about time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34AD91"/>
              </a:buClr>
              <a:buSzPct val="98000"/>
              <a:buFont typeface="Arial"/>
              <a:buChar char="•"/>
            </a:pPr>
            <a:r>
              <a:rPr b="0" i="0" lang="en" sz="1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handle streams that are out of order</a:t>
            </a:r>
          </a:p>
          <a:p>
            <a:pPr indent="0" lvl="0" marL="45720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buClr>
                <a:srgbClr val="34AD91"/>
              </a:buClr>
              <a:buSzPct val="101818"/>
              <a:buFont typeface="Noto Sans Symbols"/>
              <a:buNone/>
            </a:pPr>
            <a:r>
              <a:t/>
            </a:r>
            <a:endParaRPr b="0" i="0" sz="22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Shape 423"/>
          <p:cNvSpPr txBox="1"/>
          <p:nvPr>
            <p:ph idx="12" type="sldNum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  <p:sp>
        <p:nvSpPr>
          <p:cNvPr id="424" name="Shape 424"/>
          <p:cNvSpPr/>
          <p:nvPr/>
        </p:nvSpPr>
        <p:spPr>
          <a:xfrm>
            <a:off x="1428874" y="2691979"/>
            <a:ext cx="640500" cy="690600"/>
          </a:xfrm>
          <a:prstGeom prst="ellipse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Your code</a:t>
            </a:r>
          </a:p>
        </p:txBody>
      </p:sp>
      <p:cxnSp>
        <p:nvCxnSpPr>
          <p:cNvPr id="425" name="Shape 425"/>
          <p:cNvCxnSpPr>
            <a:endCxn id="424" idx="2"/>
          </p:cNvCxnSpPr>
          <p:nvPr/>
        </p:nvCxnSpPr>
        <p:spPr>
          <a:xfrm>
            <a:off x="462274" y="3037279"/>
            <a:ext cx="966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26" name="Shape 426"/>
          <p:cNvCxnSpPr/>
          <p:nvPr/>
        </p:nvCxnSpPr>
        <p:spPr>
          <a:xfrm>
            <a:off x="2069447" y="3037258"/>
            <a:ext cx="966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27" name="Shape 427"/>
          <p:cNvSpPr/>
          <p:nvPr/>
        </p:nvSpPr>
        <p:spPr>
          <a:xfrm>
            <a:off x="965475" y="2615784"/>
            <a:ext cx="134700" cy="3402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2200470" y="2604301"/>
            <a:ext cx="134700" cy="3402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1185280" y="2610043"/>
            <a:ext cx="134700" cy="3402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737317" y="2610043"/>
            <a:ext cx="134699" cy="3402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2684214" y="2604311"/>
            <a:ext cx="134700" cy="3906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1123363" y="4089529"/>
            <a:ext cx="1233600" cy="523200"/>
          </a:xfrm>
          <a:prstGeom prst="can">
            <a:avLst>
              <a:gd fmla="val 25000" name="adj"/>
            </a:avLst>
          </a:prstGeom>
          <a:solidFill>
            <a:srgbClr val="FDB212"/>
          </a:solidFill>
          <a:ln cap="flat" cmpd="sng" w="9525">
            <a:solidFill>
              <a:srgbClr val="FDB21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state</a:t>
            </a:r>
          </a:p>
        </p:txBody>
      </p:sp>
      <p:cxnSp>
        <p:nvCxnSpPr>
          <p:cNvPr id="433" name="Shape 433"/>
          <p:cNvCxnSpPr>
            <a:endCxn id="432" idx="1"/>
          </p:cNvCxnSpPr>
          <p:nvPr/>
        </p:nvCxnSpPr>
        <p:spPr>
          <a:xfrm>
            <a:off x="1740163" y="3390829"/>
            <a:ext cx="0" cy="69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434" name="Shape 434"/>
          <p:cNvSpPr/>
          <p:nvPr/>
        </p:nvSpPr>
        <p:spPr>
          <a:xfrm>
            <a:off x="1513944" y="3538116"/>
            <a:ext cx="134700" cy="3402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1832035" y="3538116"/>
            <a:ext cx="134700" cy="34020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6" name="Shape 436"/>
          <p:cNvSpPr txBox="1"/>
          <p:nvPr/>
        </p:nvSpPr>
        <p:spPr>
          <a:xfrm>
            <a:off x="640778" y="2192985"/>
            <a:ext cx="3573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1" lang="en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t3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893091" y="2188754"/>
            <a:ext cx="3573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1" lang="en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t1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1104178" y="2184524"/>
            <a:ext cx="3573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1" lang="en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t2</a:t>
            </a:r>
          </a:p>
        </p:txBody>
      </p:sp>
      <p:sp>
        <p:nvSpPr>
          <p:cNvPr id="439" name="Shape 439"/>
          <p:cNvSpPr/>
          <p:nvPr/>
        </p:nvSpPr>
        <p:spPr>
          <a:xfrm>
            <a:off x="528413" y="2604301"/>
            <a:ext cx="134700" cy="340200"/>
          </a:xfrm>
          <a:prstGeom prst="rect">
            <a:avLst/>
          </a:prstGeom>
          <a:solidFill>
            <a:srgbClr val="2DA07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431875" y="2186395"/>
            <a:ext cx="3573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1" lang="en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t4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2017903" y="2211163"/>
            <a:ext cx="5430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1" lang="en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t1-t2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2508027" y="2192985"/>
            <a:ext cx="5430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1" lang="en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t3-t4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idx="12" type="sldNum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</a:p>
        </p:txBody>
      </p:sp>
      <p:sp>
        <p:nvSpPr>
          <p:cNvPr id="448" name="Shape 448"/>
          <p:cNvSpPr/>
          <p:nvPr/>
        </p:nvSpPr>
        <p:spPr>
          <a:xfrm rot="5400000">
            <a:off x="2036323" y="2226941"/>
            <a:ext cx="720900" cy="2387100"/>
          </a:xfrm>
          <a:prstGeom prst="can">
            <a:avLst>
              <a:gd fmla="val 25000" name="adj"/>
            </a:avLst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179742" y="2266337"/>
            <a:ext cx="547200" cy="479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179742" y="3180969"/>
            <a:ext cx="547200" cy="479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1" name="Shape 451"/>
          <p:cNvCxnSpPr>
            <a:stCxn id="449" idx="3"/>
          </p:cNvCxnSpPr>
          <p:nvPr/>
        </p:nvCxnSpPr>
        <p:spPr>
          <a:xfrm>
            <a:off x="726942" y="2505887"/>
            <a:ext cx="476100" cy="740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52" name="Shape 452"/>
          <p:cNvCxnSpPr>
            <a:stCxn id="450" idx="3"/>
          </p:cNvCxnSpPr>
          <p:nvPr/>
        </p:nvCxnSpPr>
        <p:spPr>
          <a:xfrm>
            <a:off x="726942" y="3420519"/>
            <a:ext cx="4437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53" name="Shape 453"/>
          <p:cNvSpPr/>
          <p:nvPr/>
        </p:nvSpPr>
        <p:spPr>
          <a:xfrm>
            <a:off x="179742" y="3935365"/>
            <a:ext cx="547200" cy="479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4" name="Shape 454"/>
          <p:cNvCxnSpPr>
            <a:stCxn id="453" idx="3"/>
          </p:cNvCxnSpPr>
          <p:nvPr/>
        </p:nvCxnSpPr>
        <p:spPr>
          <a:xfrm flipH="1" rot="10800000">
            <a:off x="726942" y="3647815"/>
            <a:ext cx="476100" cy="527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55" name="Shape 455"/>
          <p:cNvSpPr/>
          <p:nvPr/>
        </p:nvSpPr>
        <p:spPr>
          <a:xfrm>
            <a:off x="4407242" y="1193123"/>
            <a:ext cx="1274100" cy="759600"/>
          </a:xfrm>
          <a:prstGeom prst="can">
            <a:avLst>
              <a:gd fmla="val 25000" name="adj"/>
            </a:avLst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4407242" y="3266429"/>
            <a:ext cx="1274100" cy="759600"/>
          </a:xfrm>
          <a:prstGeom prst="can">
            <a:avLst>
              <a:gd fmla="val 25000" name="adj"/>
            </a:avLst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4407242" y="5355178"/>
            <a:ext cx="1274100" cy="759600"/>
          </a:xfrm>
          <a:prstGeom prst="can">
            <a:avLst>
              <a:gd fmla="val 25000" name="adj"/>
            </a:avLst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8" name="Shape 4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8830" y="2708789"/>
            <a:ext cx="375900" cy="3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Shape 459"/>
          <p:cNvSpPr/>
          <p:nvPr/>
        </p:nvSpPr>
        <p:spPr>
          <a:xfrm>
            <a:off x="4318333" y="539004"/>
            <a:ext cx="1420800" cy="152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4318333" y="2627129"/>
            <a:ext cx="1420800" cy="152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4318333" y="4715878"/>
            <a:ext cx="1420800" cy="152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2" name="Shape 462"/>
          <p:cNvCxnSpPr>
            <a:stCxn id="448" idx="1"/>
            <a:endCxn id="460" idx="1"/>
          </p:cNvCxnSpPr>
          <p:nvPr/>
        </p:nvCxnSpPr>
        <p:spPr>
          <a:xfrm flipH="1" rot="10800000">
            <a:off x="3590323" y="3387191"/>
            <a:ext cx="728100" cy="33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63" name="Shape 463"/>
          <p:cNvCxnSpPr>
            <a:stCxn id="448" idx="1"/>
            <a:endCxn id="459" idx="1"/>
          </p:cNvCxnSpPr>
          <p:nvPr/>
        </p:nvCxnSpPr>
        <p:spPr>
          <a:xfrm flipH="1" rot="10800000">
            <a:off x="3590323" y="1299191"/>
            <a:ext cx="728100" cy="2121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64" name="Shape 464"/>
          <p:cNvCxnSpPr>
            <a:stCxn id="448" idx="1"/>
            <a:endCxn id="461" idx="1"/>
          </p:cNvCxnSpPr>
          <p:nvPr/>
        </p:nvCxnSpPr>
        <p:spPr>
          <a:xfrm>
            <a:off x="3590323" y="3420491"/>
            <a:ext cx="728100" cy="2055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65" name="Shape 465"/>
          <p:cNvSpPr txBox="1"/>
          <p:nvPr/>
        </p:nvSpPr>
        <p:spPr>
          <a:xfrm>
            <a:off x="4407242" y="3524996"/>
            <a:ext cx="12741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app state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4407242" y="5595440"/>
            <a:ext cx="12741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app state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4407242" y="1421601"/>
            <a:ext cx="12741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app state</a:t>
            </a:r>
          </a:p>
        </p:txBody>
      </p:sp>
      <p:pic>
        <p:nvPicPr>
          <p:cNvPr id="468" name="Shape 4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8830" y="618796"/>
            <a:ext cx="375900" cy="37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Shape 4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3212" y="4775622"/>
            <a:ext cx="375900" cy="375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hortonworks.com/wp-content/uploads/2014/08/kafka-logo-wide.png" id="470" name="Shape 4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5511" y="3157557"/>
            <a:ext cx="750300" cy="5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Shape 471"/>
          <p:cNvSpPr txBox="1"/>
          <p:nvPr/>
        </p:nvSpPr>
        <p:spPr>
          <a:xfrm>
            <a:off x="1203267" y="3210167"/>
            <a:ext cx="12741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event log</a:t>
            </a:r>
          </a:p>
        </p:txBody>
      </p:sp>
      <p:pic>
        <p:nvPicPr>
          <p:cNvPr descr="http://s3.thinkaurelius.com/docs/titan/0.5.4/images/hdfs-logo.jpg" id="472" name="Shape 4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1240" y="705700"/>
            <a:ext cx="1008000" cy="4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/>
          <p:nvPr/>
        </p:nvSpPr>
        <p:spPr>
          <a:xfrm>
            <a:off x="6553200" y="1193123"/>
            <a:ext cx="1274100" cy="759600"/>
          </a:xfrm>
          <a:prstGeom prst="can">
            <a:avLst>
              <a:gd fmla="val 25000" name="adj"/>
            </a:avLst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4" name="Shape 474"/>
          <p:cNvCxnSpPr>
            <a:endCxn id="473" idx="2"/>
          </p:cNvCxnSpPr>
          <p:nvPr/>
        </p:nvCxnSpPr>
        <p:spPr>
          <a:xfrm>
            <a:off x="5739000" y="1572923"/>
            <a:ext cx="814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id="475" name="Shape 47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92592" y="2768996"/>
            <a:ext cx="434700" cy="3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Shape 476"/>
          <p:cNvSpPr/>
          <p:nvPr/>
        </p:nvSpPr>
        <p:spPr>
          <a:xfrm>
            <a:off x="6495142" y="3268067"/>
            <a:ext cx="1274100" cy="759600"/>
          </a:xfrm>
          <a:prstGeom prst="can">
            <a:avLst>
              <a:gd fmla="val 25000" name="adj"/>
            </a:avLst>
          </a:prstGeom>
          <a:solidFill>
            <a:srgbClr val="FDB21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7" name="Shape 477"/>
          <p:cNvCxnSpPr>
            <a:endCxn id="476" idx="2"/>
          </p:cNvCxnSpPr>
          <p:nvPr/>
        </p:nvCxnSpPr>
        <p:spPr>
          <a:xfrm flipH="1" rot="10800000">
            <a:off x="5739142" y="3647867"/>
            <a:ext cx="756000" cy="12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78" name="Shape 478"/>
          <p:cNvCxnSpPr/>
          <p:nvPr/>
        </p:nvCxnSpPr>
        <p:spPr>
          <a:xfrm rot="10800000">
            <a:off x="2423297" y="3780990"/>
            <a:ext cx="0" cy="2141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79" name="Shape 479"/>
          <p:cNvCxnSpPr/>
          <p:nvPr/>
        </p:nvCxnSpPr>
        <p:spPr>
          <a:xfrm rot="10800000">
            <a:off x="2423233" y="5922092"/>
            <a:ext cx="18951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Shape 480"/>
          <p:cNvCxnSpPr>
            <a:endCxn id="466" idx="3"/>
          </p:cNvCxnSpPr>
          <p:nvPr/>
        </p:nvCxnSpPr>
        <p:spPr>
          <a:xfrm rot="10800000">
            <a:off x="5681342" y="5800640"/>
            <a:ext cx="813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81" name="Shape 481"/>
          <p:cNvSpPr/>
          <p:nvPr/>
        </p:nvSpPr>
        <p:spPr>
          <a:xfrm>
            <a:off x="6501355" y="5382641"/>
            <a:ext cx="1267799" cy="839100"/>
          </a:xfrm>
          <a:prstGeom prst="rect">
            <a:avLst/>
          </a:prstGeom>
          <a:solidFill>
            <a:srgbClr val="2DA07E"/>
          </a:solidFill>
          <a:ln cap="flat" cmpd="sng" w="9525">
            <a:solidFill>
              <a:srgbClr val="2DA07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Query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service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type="title"/>
          </p:nvPr>
        </p:nvSpPr>
        <p:spPr>
          <a:xfrm>
            <a:off x="457200" y="274637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3000"/>
              <a:t>Native support for various workloads</a:t>
            </a:r>
          </a:p>
        </p:txBody>
      </p:sp>
      <p:sp>
        <p:nvSpPr>
          <p:cNvPr id="487" name="Shape 48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88" name="Shape 488"/>
          <p:cNvSpPr/>
          <p:nvPr/>
        </p:nvSpPr>
        <p:spPr>
          <a:xfrm>
            <a:off x="3518853" y="4863600"/>
            <a:ext cx="1725300" cy="604500"/>
          </a:xfrm>
          <a:prstGeom prst="rect">
            <a:avLst/>
          </a:prstGeom>
          <a:solidFill>
            <a:srgbClr val="34AD9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Flink</a:t>
            </a:r>
          </a:p>
        </p:txBody>
      </p:sp>
      <p:pic>
        <p:nvPicPr>
          <p:cNvPr id="489" name="Shape 4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0261" y="1758941"/>
            <a:ext cx="2613900" cy="13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Shape 490"/>
          <p:cNvPicPr preferRelativeResize="0"/>
          <p:nvPr/>
        </p:nvPicPr>
        <p:blipFill rotWithShape="1">
          <a:blip r:embed="rId4">
            <a:alphaModFix/>
          </a:blip>
          <a:srcRect b="20703" l="2030" r="7823" t="24916"/>
          <a:stretch/>
        </p:blipFill>
        <p:spPr>
          <a:xfrm>
            <a:off x="5795857" y="1979178"/>
            <a:ext cx="2647800" cy="118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raw.githubusercontent.com/apache/flink/8db66cefc0810f8621e2042dbf073768db591284/docs/img/gelly-example-graph.png" id="491" name="Shape 4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32391" y="3855026"/>
            <a:ext cx="2354400" cy="146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-driven windowing semantics" id="492" name="Shape 49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5850" y="3152125"/>
            <a:ext cx="3865500" cy="81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3" name="Shape 493"/>
          <p:cNvCxnSpPr/>
          <p:nvPr/>
        </p:nvCxnSpPr>
        <p:spPr>
          <a:xfrm>
            <a:off x="3015258" y="3928646"/>
            <a:ext cx="561300" cy="730200"/>
          </a:xfrm>
          <a:prstGeom prst="straightConnector1">
            <a:avLst/>
          </a:prstGeom>
          <a:noFill/>
          <a:ln cap="flat" cmpd="sng" w="38100">
            <a:solidFill>
              <a:srgbClr val="2DA07E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94" name="Shape 494"/>
          <p:cNvCxnSpPr/>
          <p:nvPr/>
        </p:nvCxnSpPr>
        <p:spPr>
          <a:xfrm>
            <a:off x="4408275" y="3276325"/>
            <a:ext cx="10800" cy="1275000"/>
          </a:xfrm>
          <a:prstGeom prst="straightConnector1">
            <a:avLst/>
          </a:prstGeom>
          <a:noFill/>
          <a:ln cap="flat" cmpd="sng" w="38100">
            <a:solidFill>
              <a:srgbClr val="2DA07E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95" name="Shape 495"/>
          <p:cNvCxnSpPr/>
          <p:nvPr/>
        </p:nvCxnSpPr>
        <p:spPr>
          <a:xfrm flipH="1">
            <a:off x="4856857" y="2777534"/>
            <a:ext cx="939000" cy="1806900"/>
          </a:xfrm>
          <a:prstGeom prst="straightConnector1">
            <a:avLst/>
          </a:prstGeom>
          <a:noFill/>
          <a:ln cap="flat" cmpd="sng" w="38100">
            <a:solidFill>
              <a:srgbClr val="2DA07E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96" name="Shape 496"/>
          <p:cNvCxnSpPr/>
          <p:nvPr/>
        </p:nvCxnSpPr>
        <p:spPr>
          <a:xfrm flipH="1">
            <a:off x="5583987" y="4569800"/>
            <a:ext cx="1123800" cy="203700"/>
          </a:xfrm>
          <a:prstGeom prst="straightConnector1">
            <a:avLst/>
          </a:prstGeom>
          <a:noFill/>
          <a:ln cap="flat" cmpd="sng" w="38100">
            <a:solidFill>
              <a:srgbClr val="2DA07E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497" name="Shape 497"/>
          <p:cNvSpPr txBox="1"/>
          <p:nvPr/>
        </p:nvSpPr>
        <p:spPr>
          <a:xfrm>
            <a:off x="457204" y="2505931"/>
            <a:ext cx="1341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Stream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processing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2630261" y="1507009"/>
            <a:ext cx="1341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Batch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processing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5683307" y="1609846"/>
            <a:ext cx="291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Machine Learning at scale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5988932" y="3474237"/>
            <a:ext cx="291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Graph Analysis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type="title"/>
          </p:nvPr>
        </p:nvSpPr>
        <p:spPr>
          <a:xfrm>
            <a:off x="457222" y="274651"/>
            <a:ext cx="7474800" cy="89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 sz="3600">
                <a:latin typeface="Arial"/>
                <a:ea typeface="Arial"/>
                <a:cs typeface="Arial"/>
                <a:sym typeface="Arial"/>
              </a:rPr>
              <a:t>Benefits of a streaming architecture</a:t>
            </a:r>
          </a:p>
        </p:txBody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457200" y="1474375"/>
            <a:ext cx="8229600" cy="46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More real-time reaction to events</a:t>
            </a:r>
          </a:p>
          <a:p>
            <a:pPr indent="-34290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Robust continuous applications</a:t>
            </a:r>
          </a:p>
          <a:p>
            <a:pPr lvl="1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Continuous batch apps are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duck-taped together from many tools</a:t>
            </a:r>
          </a:p>
          <a:p>
            <a:pPr indent="-342900" lvl="0" marL="342900" marR="0" rtl="0" algn="l">
              <a:lnSpc>
                <a:spcPct val="115000"/>
              </a:lnSpc>
              <a:spcBef>
                <a:spcPts val="64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Process both real-time and historical data</a:t>
            </a:r>
          </a:p>
          <a:p>
            <a:pPr lvl="1" marR="0" rtl="0" algn="l">
              <a:lnSpc>
                <a:spcPct val="115000"/>
              </a:lnSpc>
              <a:spcBef>
                <a:spcPts val="64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Using exactly the same application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