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5"/>
  </p:notesMasterIdLst>
  <p:sldIdLst>
    <p:sldId id="258" r:id="rId2"/>
    <p:sldId id="362" r:id="rId3"/>
    <p:sldId id="363" r:id="rId4"/>
    <p:sldId id="364" r:id="rId5"/>
    <p:sldId id="365" r:id="rId6"/>
    <p:sldId id="366" r:id="rId7"/>
    <p:sldId id="374" r:id="rId8"/>
    <p:sldId id="367" r:id="rId9"/>
    <p:sldId id="368" r:id="rId10"/>
    <p:sldId id="369" r:id="rId11"/>
    <p:sldId id="370" r:id="rId12"/>
    <p:sldId id="372" r:id="rId13"/>
    <p:sldId id="371" r:id="rId14"/>
    <p:sldId id="373" r:id="rId15"/>
    <p:sldId id="375" r:id="rId16"/>
    <p:sldId id="276" r:id="rId17"/>
    <p:sldId id="277" r:id="rId18"/>
    <p:sldId id="308" r:id="rId19"/>
    <p:sldId id="309" r:id="rId20"/>
    <p:sldId id="310" r:id="rId21"/>
    <p:sldId id="279" r:id="rId22"/>
    <p:sldId id="280" r:id="rId23"/>
    <p:sldId id="317" r:id="rId24"/>
    <p:sldId id="316" r:id="rId25"/>
    <p:sldId id="342" r:id="rId26"/>
    <p:sldId id="318" r:id="rId27"/>
    <p:sldId id="357" r:id="rId28"/>
    <p:sldId id="358" r:id="rId29"/>
    <p:sldId id="359" r:id="rId30"/>
    <p:sldId id="360" r:id="rId31"/>
    <p:sldId id="348" r:id="rId32"/>
    <p:sldId id="345" r:id="rId33"/>
    <p:sldId id="350" r:id="rId34"/>
    <p:sldId id="311" r:id="rId35"/>
    <p:sldId id="312" r:id="rId36"/>
    <p:sldId id="282" r:id="rId37"/>
    <p:sldId id="283" r:id="rId38"/>
    <p:sldId id="322" r:id="rId39"/>
    <p:sldId id="324" r:id="rId40"/>
    <p:sldId id="323" r:id="rId41"/>
    <p:sldId id="325" r:id="rId42"/>
    <p:sldId id="326" r:id="rId43"/>
    <p:sldId id="361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599" autoAdjust="0"/>
  </p:normalViewPr>
  <p:slideViewPr>
    <p:cSldViewPr snapToGrid="0" snapToObjects="1">
      <p:cViewPr>
        <p:scale>
          <a:sx n="103" d="100"/>
          <a:sy n="103" d="100"/>
        </p:scale>
        <p:origin x="-2072" y="-2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15/06/15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 Advanced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9004" y="6226328"/>
            <a:ext cx="187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June 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15th, 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2015</a:t>
            </a:r>
            <a:endParaRPr lang="en-US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4375"/>
            <a:ext cx="8420171" cy="52470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Any Java class that</a:t>
            </a:r>
          </a:p>
          <a:p>
            <a:pPr lvl="1"/>
            <a:r>
              <a:rPr lang="en-US" dirty="0" smtClean="0"/>
              <a:t>Has an empty default constructor</a:t>
            </a:r>
          </a:p>
          <a:p>
            <a:pPr lvl="1"/>
            <a:r>
              <a:rPr lang="en-US" dirty="0" smtClean="0"/>
              <a:t>Has publicly accessible fields </a:t>
            </a:r>
            <a:br>
              <a:rPr lang="en-US" dirty="0" smtClean="0"/>
            </a:br>
            <a:r>
              <a:rPr lang="en-US" dirty="0" smtClean="0"/>
              <a:t>  (Public or getter/setter)</a:t>
            </a:r>
          </a:p>
          <a:p>
            <a:pPr lvl="1"/>
            <a:endParaRPr lang="en-US" sz="1500" dirty="0"/>
          </a:p>
          <a:p>
            <a:pPr marL="0" indent="0">
              <a:buNone/>
            </a:pPr>
            <a:r>
              <a:rPr lang="en-US" sz="2400" dirty="0" smtClean="0">
                <a:latin typeface="Menlo Regular"/>
                <a:cs typeface="Menlo Regular"/>
              </a:rPr>
              <a:t>public class Person {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cs typeface="Menlo Regular"/>
              </a:rPr>
              <a:t>public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int</a:t>
            </a:r>
            <a:r>
              <a:rPr lang="en-US" sz="2400" dirty="0" smtClean="0">
                <a:latin typeface="Menlo Regular"/>
                <a:cs typeface="Menlo Regular"/>
              </a:rPr>
              <a:t> id;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cs typeface="Menlo Regular"/>
              </a:rPr>
              <a:t>public</a:t>
            </a:r>
            <a:r>
              <a:rPr lang="en-US" sz="2400" dirty="0" smtClean="0">
                <a:latin typeface="Menlo Regular"/>
                <a:cs typeface="Menlo Regular"/>
              </a:rPr>
              <a:t> String name;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public 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cs typeface="Menlo Regular"/>
              </a:rPr>
              <a:t>Person()</a:t>
            </a:r>
            <a:r>
              <a:rPr lang="en-US" sz="2400" dirty="0" smtClean="0">
                <a:latin typeface="Menlo Regular"/>
                <a:cs typeface="Menlo Regular"/>
              </a:rPr>
              <a:t> {};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public Person(</a:t>
            </a:r>
            <a:r>
              <a:rPr lang="en-US" sz="2400" dirty="0" err="1" smtClean="0">
                <a:latin typeface="Menlo Regular"/>
                <a:cs typeface="Menlo Regular"/>
              </a:rPr>
              <a:t>int</a:t>
            </a:r>
            <a:r>
              <a:rPr lang="en-US" sz="2400" dirty="0" smtClean="0">
                <a:latin typeface="Menlo Regular"/>
                <a:cs typeface="Menlo Regular"/>
              </a:rPr>
              <a:t> id, String name) {…};</a:t>
            </a:r>
          </a:p>
          <a:p>
            <a:pPr marL="0" indent="0">
              <a:buNone/>
            </a:pPr>
            <a:r>
              <a:rPr lang="en-US" sz="2400" dirty="0" smtClean="0">
                <a:latin typeface="Menlo Regular"/>
                <a:cs typeface="Menlo Regular"/>
              </a:rPr>
              <a:t>}</a:t>
            </a:r>
          </a:p>
          <a:p>
            <a:pPr marL="0" indent="0">
              <a:buNone/>
            </a:pPr>
            <a:endParaRPr lang="en-US" sz="15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Menlo Regular"/>
                <a:cs typeface="Menlo Regular"/>
              </a:rPr>
              <a:t>DataSet</a:t>
            </a:r>
            <a:r>
              <a:rPr lang="en-US" sz="2400" dirty="0" smtClean="0">
                <a:latin typeface="Menlo Regular"/>
                <a:cs typeface="Menlo Regular"/>
              </a:rPr>
              <a:t>&lt;Person&gt; p = 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env.fromElements</a:t>
            </a:r>
            <a:r>
              <a:rPr lang="en-US" sz="2400" dirty="0" smtClean="0">
                <a:latin typeface="Menlo Regular"/>
                <a:cs typeface="Menlo Regular"/>
              </a:rPr>
              <a:t>(new Person(1, ”Bob”));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465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4376"/>
            <a:ext cx="8481819" cy="4881974"/>
          </a:xfrm>
        </p:spPr>
        <p:txBody>
          <a:bodyPr>
            <a:normAutofit/>
          </a:bodyPr>
          <a:lstStyle/>
          <a:p>
            <a:r>
              <a:rPr lang="en-US" dirty="0" smtClean="0"/>
              <a:t>Define keys by field name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DataSet</a:t>
            </a:r>
            <a:r>
              <a:rPr lang="en-US" sz="2200" dirty="0" smtClean="0">
                <a:latin typeface="Menlo Regular"/>
                <a:cs typeface="Menlo Regular"/>
              </a:rPr>
              <a:t>&lt;Person&gt; </a:t>
            </a:r>
            <a:r>
              <a:rPr lang="en-US" sz="2200" dirty="0">
                <a:latin typeface="Menlo Regular"/>
                <a:cs typeface="Menlo Regular"/>
              </a:rPr>
              <a:t>p</a:t>
            </a:r>
            <a:r>
              <a:rPr lang="en-US" sz="2200" dirty="0" smtClean="0">
                <a:latin typeface="Menlo Regular"/>
                <a:cs typeface="Menlo Regular"/>
              </a:rPr>
              <a:t> = …</a:t>
            </a: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// group on “name” field</a:t>
            </a:r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d.groupBy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“name”</a:t>
            </a:r>
            <a:r>
              <a:rPr lang="en-US" sz="2200" dirty="0" smtClean="0">
                <a:latin typeface="Menlo Regular"/>
                <a:cs typeface="Menlo Regular"/>
              </a:rPr>
              <a:t>).</a:t>
            </a:r>
            <a:r>
              <a:rPr lang="en-US" sz="2200" dirty="0" err="1" smtClean="0">
                <a:latin typeface="Menlo Regular"/>
                <a:cs typeface="Menlo Regular"/>
              </a:rPr>
              <a:t>groupReduce</a:t>
            </a:r>
            <a:r>
              <a:rPr lang="en-US" sz="2200" dirty="0" smtClean="0">
                <a:latin typeface="Menlo Regular"/>
                <a:cs typeface="Menlo Regular"/>
              </a:rPr>
              <a:t>(…);</a:t>
            </a:r>
            <a:endParaRPr lang="en-US" sz="2200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4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</a:t>
            </a:r>
            <a:r>
              <a:rPr lang="en-US" dirty="0" err="1" smtClean="0"/>
              <a:t>CaseClasses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case classes are natively supported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case class Person(id: </a:t>
            </a:r>
            <a:r>
              <a:rPr lang="en-US" sz="2200" dirty="0" err="1" smtClean="0">
                <a:latin typeface="Menlo Regular"/>
                <a:cs typeface="Menlo Regular"/>
              </a:rPr>
              <a:t>Int</a:t>
            </a:r>
            <a:r>
              <a:rPr lang="en-US" sz="2200" dirty="0" smtClean="0">
                <a:latin typeface="Menlo Regular"/>
                <a:cs typeface="Menlo Regular"/>
              </a:rPr>
              <a:t>, name: String)</a:t>
            </a: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d: </a:t>
            </a:r>
            <a:r>
              <a:rPr lang="en-US" sz="2200" dirty="0" err="1" smtClean="0">
                <a:latin typeface="Menlo Regular"/>
                <a:cs typeface="Menlo Regular"/>
              </a:rPr>
              <a:t>DataSet</a:t>
            </a:r>
            <a:r>
              <a:rPr lang="en-US" sz="2200" dirty="0" smtClean="0">
                <a:latin typeface="Menlo Regular"/>
                <a:cs typeface="Menlo Regular"/>
              </a:rPr>
              <a:t>[Person] = </a:t>
            </a:r>
          </a:p>
          <a:p>
            <a:pPr marL="0" indent="0">
              <a:buNone/>
            </a:pPr>
            <a:r>
              <a:rPr lang="en-US" sz="2200" dirty="0">
                <a:latin typeface="Menlo Regular"/>
                <a:cs typeface="Menlo Regular"/>
              </a:rPr>
              <a:t>	</a:t>
            </a:r>
            <a:r>
              <a:rPr lang="en-US" sz="2200" dirty="0" smtClean="0">
                <a:latin typeface="Menlo Regular"/>
                <a:cs typeface="Menlo Regular"/>
              </a:rPr>
              <a:t>   </a:t>
            </a:r>
            <a:r>
              <a:rPr lang="en-US" sz="2200" dirty="0" err="1" smtClean="0">
                <a:latin typeface="Menlo Regular"/>
                <a:cs typeface="Menlo Regular"/>
              </a:rPr>
              <a:t>env.fromElements</a:t>
            </a:r>
            <a:r>
              <a:rPr lang="en-US" sz="2200" dirty="0" smtClean="0">
                <a:latin typeface="Menlo Regular"/>
                <a:cs typeface="Menlo Regular"/>
              </a:rPr>
              <a:t>(new Person(1, “Bob”)</a:t>
            </a:r>
          </a:p>
          <a:p>
            <a:pPr marL="0" indent="0">
              <a:buNone/>
            </a:pPr>
            <a:endParaRPr lang="en-US" sz="2200" dirty="0">
              <a:latin typeface="Menlo Regular"/>
              <a:cs typeface="Menlo Regular"/>
            </a:endParaRPr>
          </a:p>
          <a:p>
            <a:r>
              <a:rPr lang="en-US" dirty="0" smtClean="0"/>
              <a:t>Define keys by field name</a:t>
            </a:r>
          </a:p>
          <a:p>
            <a:endParaRPr lang="en-US" sz="1400" dirty="0" smtClean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// use field “name” as key</a:t>
            </a:r>
            <a:endParaRPr lang="en-US" sz="2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d.groupBy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“name”</a:t>
            </a:r>
            <a:r>
              <a:rPr lang="en-US" sz="2200" dirty="0" smtClean="0">
                <a:latin typeface="Menlo Regular"/>
                <a:cs typeface="Menlo Regular"/>
              </a:rPr>
              <a:t>).</a:t>
            </a:r>
            <a:r>
              <a:rPr lang="en-US" sz="2200" dirty="0" err="1" smtClean="0">
                <a:latin typeface="Menlo Regular"/>
                <a:cs typeface="Menlo Regular"/>
              </a:rPr>
              <a:t>groupReduce</a:t>
            </a:r>
            <a:r>
              <a:rPr lang="en-US" sz="2200" dirty="0" smtClean="0">
                <a:latin typeface="Menlo Regular"/>
                <a:cs typeface="Menlo Regular"/>
              </a:rPr>
              <a:t>(…)</a:t>
            </a:r>
            <a:endParaRPr lang="en-US" sz="2200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sz="22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983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Composite &amp; nested </a:t>
            </a:r>
            <a:r>
              <a:rPr lang="en-US" dirty="0"/>
              <a:t>k</a:t>
            </a:r>
            <a:r>
              <a:rPr lang="en-US" dirty="0" smtClean="0"/>
              <a:t>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20" y="1277112"/>
            <a:ext cx="8229600" cy="572575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500" dirty="0" err="1">
                <a:latin typeface="Menlo Regular"/>
                <a:cs typeface="Menlo Regular"/>
              </a:rPr>
              <a:t>DataSet</a:t>
            </a:r>
            <a:r>
              <a:rPr lang="en-US" sz="5500" dirty="0">
                <a:latin typeface="Menlo Regular"/>
                <a:cs typeface="Menlo Regular"/>
              </a:rPr>
              <a:t>&lt;Tuple3&lt;String, Person, Double&gt;&gt; d = …</a:t>
            </a:r>
          </a:p>
          <a:p>
            <a:endParaRPr lang="en-US" sz="4300" dirty="0" smtClean="0"/>
          </a:p>
          <a:p>
            <a:r>
              <a:rPr lang="en-US" sz="7000" dirty="0" smtClean="0"/>
              <a:t>Composite keys are supported</a:t>
            </a:r>
          </a:p>
          <a:p>
            <a:endParaRPr lang="en-US" sz="2500" dirty="0" smtClean="0"/>
          </a:p>
          <a:p>
            <a:pPr marL="0" indent="0">
              <a:buNone/>
            </a:pPr>
            <a:r>
              <a:rPr lang="en-US" sz="5500" dirty="0" smtClean="0">
                <a:latin typeface="Menlo Regular"/>
                <a:cs typeface="Menlo Regular"/>
              </a:rPr>
              <a:t>// group on both long fields</a:t>
            </a:r>
          </a:p>
          <a:p>
            <a:pPr marL="0" indent="0">
              <a:buNone/>
            </a:pPr>
            <a:r>
              <a:rPr lang="en-US" sz="5500" dirty="0" err="1" smtClean="0">
                <a:latin typeface="Menlo Regular"/>
                <a:cs typeface="Menlo Regular"/>
              </a:rPr>
              <a:t>d.groupBy</a:t>
            </a:r>
            <a:r>
              <a:rPr lang="en-US" sz="5500" dirty="0" smtClean="0">
                <a:latin typeface="Menlo Regular"/>
                <a:cs typeface="Menlo Regular"/>
              </a:rPr>
              <a:t>(</a:t>
            </a:r>
            <a:r>
              <a:rPr lang="en-US" sz="5500" dirty="0" smtClean="0">
                <a:solidFill>
                  <a:srgbClr val="FF0000"/>
                </a:solidFill>
                <a:latin typeface="Menlo Regular"/>
                <a:cs typeface="Menlo Regular"/>
              </a:rPr>
              <a:t>0, 1</a:t>
            </a:r>
            <a:r>
              <a:rPr lang="en-US" sz="5500" dirty="0" smtClean="0">
                <a:latin typeface="Menlo Regular"/>
                <a:cs typeface="Menlo Regular"/>
              </a:rPr>
              <a:t>).</a:t>
            </a:r>
            <a:r>
              <a:rPr lang="en-US" sz="5500" dirty="0" err="1" smtClean="0">
                <a:latin typeface="Menlo Regular"/>
                <a:cs typeface="Menlo Regular"/>
              </a:rPr>
              <a:t>reduceGroup</a:t>
            </a:r>
            <a:r>
              <a:rPr lang="en-US" sz="5500" dirty="0" smtClean="0">
                <a:latin typeface="Menlo Regular"/>
                <a:cs typeface="Menlo Regular"/>
              </a:rPr>
              <a:t>(…);</a:t>
            </a:r>
          </a:p>
          <a:p>
            <a:pPr marL="0" indent="0">
              <a:buNone/>
            </a:pPr>
            <a:endParaRPr lang="en-US" sz="3500" dirty="0"/>
          </a:p>
          <a:p>
            <a:r>
              <a:rPr lang="en-US" sz="7000" dirty="0" smtClean="0"/>
              <a:t>Nested fields can be used as types</a:t>
            </a:r>
          </a:p>
          <a:p>
            <a:endParaRPr lang="en-US" sz="2500" dirty="0" smtClean="0"/>
          </a:p>
          <a:p>
            <a:pPr marL="0" indent="0">
              <a:buNone/>
            </a:pPr>
            <a:r>
              <a:rPr lang="en-US" sz="5500" dirty="0" smtClean="0">
                <a:latin typeface="Menlo Regular"/>
                <a:cs typeface="Menlo Regular"/>
              </a:rPr>
              <a:t>// group on nested “name” field</a:t>
            </a:r>
          </a:p>
          <a:p>
            <a:pPr marL="0" indent="0">
              <a:buNone/>
            </a:pPr>
            <a:r>
              <a:rPr lang="en-US" sz="5500" dirty="0" err="1" smtClean="0">
                <a:latin typeface="Menlo Regular"/>
                <a:cs typeface="Menlo Regular"/>
              </a:rPr>
              <a:t>d.groupBy</a:t>
            </a:r>
            <a:r>
              <a:rPr lang="en-US" sz="5500" dirty="0" smtClean="0">
                <a:latin typeface="Menlo Regular"/>
                <a:cs typeface="Menlo Regular"/>
              </a:rPr>
              <a:t>(</a:t>
            </a:r>
            <a:r>
              <a:rPr lang="en-US" sz="5500" dirty="0" smtClean="0">
                <a:solidFill>
                  <a:srgbClr val="FF0000"/>
                </a:solidFill>
                <a:latin typeface="Menlo Regular"/>
                <a:cs typeface="Menlo Regular"/>
              </a:rPr>
              <a:t>“f1.name”</a:t>
            </a:r>
            <a:r>
              <a:rPr lang="en-US" sz="5500" dirty="0" smtClean="0">
                <a:latin typeface="Menlo Regular"/>
                <a:cs typeface="Menlo Regular"/>
              </a:rPr>
              <a:t>).</a:t>
            </a:r>
            <a:r>
              <a:rPr lang="en-US" sz="5500" dirty="0" err="1" smtClean="0">
                <a:latin typeface="Menlo Regular"/>
                <a:cs typeface="Menlo Regular"/>
              </a:rPr>
              <a:t>reduceGroup</a:t>
            </a:r>
            <a:r>
              <a:rPr lang="en-US" sz="5500" dirty="0" smtClean="0">
                <a:latin typeface="Menlo Regular"/>
                <a:cs typeface="Menlo Regular"/>
              </a:rPr>
              <a:t>(…);</a:t>
            </a:r>
          </a:p>
          <a:p>
            <a:pPr marL="0" indent="0">
              <a:buNone/>
            </a:pPr>
            <a:endParaRPr lang="en-US" sz="3500" dirty="0"/>
          </a:p>
          <a:p>
            <a:r>
              <a:rPr lang="en-US" sz="7000" dirty="0" smtClean="0"/>
              <a:t>Full types can be used as key using “*” wildcard</a:t>
            </a:r>
          </a:p>
          <a:p>
            <a:endParaRPr lang="en-US" sz="25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5500" dirty="0" smtClean="0">
                <a:latin typeface="Menlo Regular"/>
                <a:cs typeface="Menlo Regular"/>
              </a:rPr>
              <a:t>/</a:t>
            </a:r>
            <a:r>
              <a:rPr lang="en-US" sz="5500" dirty="0">
                <a:latin typeface="Menlo Regular"/>
                <a:cs typeface="Menlo Regular"/>
              </a:rPr>
              <a:t>/ group on </a:t>
            </a:r>
            <a:r>
              <a:rPr lang="en-US" sz="5500" dirty="0" smtClean="0">
                <a:latin typeface="Menlo Regular"/>
                <a:cs typeface="Menlo Regular"/>
              </a:rPr>
              <a:t>complete nested </a:t>
            </a:r>
            <a:r>
              <a:rPr lang="en-US" sz="5500" dirty="0" err="1" smtClean="0">
                <a:latin typeface="Menlo Regular"/>
                <a:cs typeface="Menlo Regular"/>
              </a:rPr>
              <a:t>Pojo</a:t>
            </a:r>
            <a:r>
              <a:rPr lang="en-US" sz="5500" dirty="0" smtClean="0">
                <a:latin typeface="Menlo Regular"/>
                <a:cs typeface="Menlo Regular"/>
              </a:rPr>
              <a:t> </a:t>
            </a:r>
            <a:r>
              <a:rPr lang="en-US" sz="5500" dirty="0">
                <a:latin typeface="Menlo Regular"/>
                <a:cs typeface="Menlo Regular"/>
              </a:rPr>
              <a:t>field</a:t>
            </a:r>
          </a:p>
          <a:p>
            <a:pPr marL="0" indent="0">
              <a:buNone/>
            </a:pPr>
            <a:r>
              <a:rPr lang="en-US" sz="5500" dirty="0" err="1">
                <a:latin typeface="Menlo Regular"/>
                <a:cs typeface="Menlo Regular"/>
              </a:rPr>
              <a:t>d.groupBy</a:t>
            </a:r>
            <a:r>
              <a:rPr lang="en-US" sz="5500" dirty="0">
                <a:latin typeface="Menlo Regular"/>
                <a:cs typeface="Menlo Regular"/>
              </a:rPr>
              <a:t>(</a:t>
            </a:r>
            <a:r>
              <a:rPr lang="en-US" sz="5500" dirty="0" smtClean="0">
                <a:solidFill>
                  <a:srgbClr val="FF0000"/>
                </a:solidFill>
                <a:latin typeface="Menlo Regular"/>
                <a:cs typeface="Menlo Regular"/>
              </a:rPr>
              <a:t>“f1.*”</a:t>
            </a:r>
            <a:r>
              <a:rPr lang="en-US" sz="5500" dirty="0">
                <a:latin typeface="Menlo Regular"/>
                <a:cs typeface="Menlo Regular"/>
              </a:rPr>
              <a:t>).</a:t>
            </a:r>
            <a:r>
              <a:rPr lang="en-US" sz="5500" dirty="0" err="1">
                <a:latin typeface="Menlo Regular"/>
                <a:cs typeface="Menlo Regular"/>
              </a:rPr>
              <a:t>reduceGroup</a:t>
            </a:r>
            <a:r>
              <a:rPr lang="en-US" sz="5500" dirty="0">
                <a:latin typeface="Menlo Regular"/>
                <a:cs typeface="Menlo Regular"/>
              </a:rPr>
              <a:t>(…)</a:t>
            </a:r>
            <a:r>
              <a:rPr lang="en-US" sz="5500" dirty="0" smtClean="0"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endParaRPr lang="en-US" sz="3500" dirty="0" smtClean="0">
              <a:latin typeface="Menlo Regular"/>
              <a:cs typeface="Menlo Regular"/>
            </a:endParaRPr>
          </a:p>
          <a:p>
            <a:pPr lvl="1"/>
            <a:r>
              <a:rPr lang="en-US" sz="6600" dirty="0" smtClean="0"/>
              <a:t>“*” wildcard can also be used for atomic types</a:t>
            </a:r>
            <a:endParaRPr lang="en-US" sz="6600" dirty="0"/>
          </a:p>
          <a:p>
            <a:pPr marL="0" indent="0">
              <a:buNone/>
            </a:pPr>
            <a:endParaRPr lang="en-US" sz="50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760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&amp; </a:t>
            </a:r>
            <a:r>
              <a:rPr lang="en-US" dirty="0" err="1" smtClean="0"/>
              <a:t>CoGroup</a:t>
            </a:r>
            <a:r>
              <a:rPr lang="en-US" dirty="0" smtClean="0"/>
              <a:t>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444830" cy="465178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Key types must match for </a:t>
            </a:r>
            <a:r>
              <a:rPr lang="en-US" sz="2800" dirty="0"/>
              <a:t>binary operations</a:t>
            </a:r>
            <a:r>
              <a:rPr lang="en-US" sz="2800" dirty="0" smtClean="0"/>
              <a:t>!</a:t>
            </a:r>
          </a:p>
          <a:p>
            <a:endParaRPr lang="en-US" sz="1900" dirty="0"/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DataSet</a:t>
            </a:r>
            <a:r>
              <a:rPr lang="en-US" sz="2200" dirty="0" smtClean="0">
                <a:latin typeface="Menlo Regular"/>
                <a:cs typeface="Menlo Regular"/>
              </a:rPr>
              <a:t>&lt;Tuple2&lt;Long, String&gt;&gt; d1 = …</a:t>
            </a:r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DataSet</a:t>
            </a:r>
            <a:r>
              <a:rPr lang="en-US" sz="2200" dirty="0" smtClean="0">
                <a:latin typeface="Menlo Regular"/>
                <a:cs typeface="Menlo Regular"/>
              </a:rPr>
              <a:t>&lt;Tuple2&lt;Long, Long&gt;&gt; d2 = …</a:t>
            </a:r>
          </a:p>
          <a:p>
            <a:pPr marL="0" indent="0">
              <a:buNone/>
            </a:pPr>
            <a:endParaRPr lang="en-US" sz="2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// works</a:t>
            </a: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d1.join(d2).where(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0</a:t>
            </a:r>
            <a:r>
              <a:rPr lang="en-US" sz="2200" dirty="0" smtClean="0">
                <a:latin typeface="Menlo Regular"/>
                <a:cs typeface="Menlo Regular"/>
              </a:rPr>
              <a:t>).</a:t>
            </a:r>
            <a:r>
              <a:rPr lang="en-US" sz="2200" dirty="0" err="1" smtClean="0">
                <a:latin typeface="Menlo Regular"/>
                <a:cs typeface="Menlo Regular"/>
              </a:rPr>
              <a:t>equalTo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1</a:t>
            </a:r>
            <a:r>
              <a:rPr lang="en-US" sz="2200" dirty="0" smtClean="0">
                <a:latin typeface="Menlo Regular"/>
                <a:cs typeface="Menlo Regular"/>
              </a:rPr>
              <a:t>).with(…);</a:t>
            </a: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// works</a:t>
            </a: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d1.join(d2).where(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“f0”</a:t>
            </a:r>
            <a:r>
              <a:rPr lang="en-US" sz="2200" dirty="0" smtClean="0">
                <a:latin typeface="Menlo Regular"/>
                <a:cs typeface="Menlo Regular"/>
              </a:rPr>
              <a:t>).</a:t>
            </a:r>
            <a:r>
              <a:rPr lang="en-US" sz="2200" dirty="0" err="1" smtClean="0">
                <a:latin typeface="Menlo Regular"/>
                <a:cs typeface="Menlo Regular"/>
              </a:rPr>
              <a:t>equalTo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0</a:t>
            </a:r>
            <a:r>
              <a:rPr lang="en-US" sz="2200" dirty="0" smtClean="0">
                <a:latin typeface="Menlo Regular"/>
                <a:cs typeface="Menlo Regular"/>
              </a:rPr>
              <a:t>).with(…);</a:t>
            </a: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// does 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not</a:t>
            </a:r>
            <a:r>
              <a:rPr lang="en-US" sz="2200" dirty="0" smtClean="0">
                <a:latin typeface="Menlo Regular"/>
                <a:cs typeface="Menlo Regular"/>
              </a:rPr>
              <a:t> work!</a:t>
            </a:r>
            <a:endParaRPr lang="en-US" sz="2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d1.join(d2).where(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1</a:t>
            </a:r>
            <a:r>
              <a:rPr lang="en-US" sz="2200" dirty="0" smtClean="0">
                <a:latin typeface="Menlo Regular"/>
                <a:cs typeface="Menlo Regular"/>
              </a:rPr>
              <a:t>).</a:t>
            </a:r>
            <a:r>
              <a:rPr lang="en-US" sz="2200" dirty="0" err="1" smtClean="0">
                <a:latin typeface="Menlo Regular"/>
                <a:cs typeface="Menlo Regular"/>
              </a:rPr>
              <a:t>equalTo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0</a:t>
            </a:r>
            <a:r>
              <a:rPr lang="en-US" sz="2200" dirty="0" smtClean="0">
                <a:latin typeface="Menlo Regular"/>
                <a:cs typeface="Menlo Regular"/>
              </a:rPr>
              <a:t>).with(…);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895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Keys can be computed using </a:t>
            </a:r>
            <a:r>
              <a:rPr lang="en-US" dirty="0" err="1" smtClean="0"/>
              <a:t>KeySelectors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public class </a:t>
            </a:r>
            <a:r>
              <a:rPr lang="en-US" sz="2200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SumKeySelector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200" dirty="0" smtClean="0">
                <a:latin typeface="Menlo Regular"/>
                <a:cs typeface="Menlo Regular"/>
              </a:rPr>
              <a:t>implements    </a:t>
            </a:r>
          </a:p>
          <a:p>
            <a:pPr marL="0" indent="0">
              <a:buNone/>
            </a:pPr>
            <a:r>
              <a:rPr lang="en-US" sz="2200" dirty="0">
                <a:latin typeface="Menlo Regular"/>
                <a:cs typeface="Menlo Regular"/>
              </a:rPr>
              <a:t> </a:t>
            </a:r>
            <a:r>
              <a:rPr lang="en-US" sz="2200" dirty="0" smtClean="0">
                <a:latin typeface="Menlo Regular"/>
                <a:cs typeface="Menlo Regular"/>
              </a:rPr>
              <a:t>       </a:t>
            </a:r>
            <a:r>
              <a:rPr lang="en-US" sz="2200" dirty="0" err="1" smtClean="0">
                <a:latin typeface="Menlo Regular"/>
                <a:cs typeface="Menlo Regular"/>
              </a:rPr>
              <a:t>KeySelector</a:t>
            </a:r>
            <a:r>
              <a:rPr lang="en-US" sz="2200" dirty="0" smtClean="0">
                <a:latin typeface="Menlo Regular"/>
                <a:cs typeface="Menlo Regular"/>
              </a:rPr>
              <a:t>&lt;Tuple2&lt;Long, Long&gt;, Long&gt; {</a:t>
            </a:r>
          </a:p>
          <a:p>
            <a:pPr marL="0" indent="0">
              <a:buNone/>
            </a:pPr>
            <a:endParaRPr lang="en-US" sz="2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  public Long </a:t>
            </a:r>
            <a:r>
              <a:rPr lang="en-US" sz="2200" dirty="0" err="1" smtClean="0">
                <a:latin typeface="Menlo Regular"/>
                <a:cs typeface="Menlo Regular"/>
              </a:rPr>
              <a:t>getKey</a:t>
            </a:r>
            <a:r>
              <a:rPr lang="en-US" sz="2200" dirty="0" smtClean="0">
                <a:latin typeface="Menlo Regular"/>
                <a:cs typeface="Menlo Regular"/>
              </a:rPr>
              <a:t>(Tuple2&lt;Long, Long&gt; t) {</a:t>
            </a: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    return t.f0 + t.f1;</a:t>
            </a:r>
          </a:p>
          <a:p>
            <a:pPr marL="0" indent="0">
              <a:buNone/>
            </a:pPr>
            <a:r>
              <a:rPr lang="en-US" sz="2200" dirty="0">
                <a:latin typeface="Menlo Regular"/>
                <a:cs typeface="Menlo Regular"/>
              </a:rPr>
              <a:t> </a:t>
            </a:r>
            <a:r>
              <a:rPr lang="en-US" sz="2200" dirty="0" smtClean="0">
                <a:latin typeface="Menlo Regular"/>
                <a:cs typeface="Menlo Regular"/>
              </a:rPr>
              <a:t>}}</a:t>
            </a:r>
          </a:p>
          <a:p>
            <a:pPr marL="0" indent="0">
              <a:buNone/>
            </a:pPr>
            <a:endParaRPr lang="en-US" sz="2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DataSet</a:t>
            </a:r>
            <a:r>
              <a:rPr lang="en-US" sz="2200" dirty="0" smtClean="0">
                <a:latin typeface="Menlo Regular"/>
                <a:cs typeface="Menlo Regular"/>
              </a:rPr>
              <a:t>&lt;Tuple2&lt;</a:t>
            </a:r>
            <a:r>
              <a:rPr lang="en-US" sz="2200" dirty="0" err="1" smtClean="0">
                <a:latin typeface="Menlo Regular"/>
                <a:cs typeface="Menlo Regular"/>
              </a:rPr>
              <a:t>Long,Long</a:t>
            </a:r>
            <a:r>
              <a:rPr lang="en-US" sz="2200" dirty="0" smtClean="0">
                <a:latin typeface="Menlo Regular"/>
                <a:cs typeface="Menlo Regular"/>
              </a:rPr>
              <a:t>&gt;&gt; d = …</a:t>
            </a:r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d.groupBy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new </a:t>
            </a:r>
            <a:r>
              <a:rPr lang="en-US" sz="2200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SumKeySelector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()</a:t>
            </a:r>
            <a:r>
              <a:rPr lang="en-US" sz="2200" dirty="0" smtClean="0">
                <a:latin typeface="Menlo Regular"/>
                <a:cs typeface="Menlo Regular"/>
              </a:rPr>
              <a:t>).</a:t>
            </a:r>
            <a:r>
              <a:rPr lang="en-US" sz="2200" dirty="0" err="1" smtClean="0">
                <a:latin typeface="Menlo Regular"/>
                <a:cs typeface="Menlo Regular"/>
              </a:rPr>
              <a:t>reduceGroup</a:t>
            </a:r>
            <a:r>
              <a:rPr lang="en-US" sz="2200" dirty="0" smtClean="0">
                <a:latin typeface="Menlo Regular"/>
                <a:cs typeface="Menlo Regular"/>
              </a:rPr>
              <a:t>(…);</a:t>
            </a:r>
            <a:endParaRPr lang="en-US" sz="22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216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Sources and Sinks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Getting data in and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04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File Systems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Flink</a:t>
            </a:r>
            <a:r>
              <a:rPr lang="en-US" dirty="0"/>
              <a:t> </a:t>
            </a:r>
            <a:r>
              <a:rPr lang="en-US" dirty="0" smtClean="0"/>
              <a:t>build-in File Systems:</a:t>
            </a:r>
          </a:p>
          <a:p>
            <a:pPr lvl="1"/>
            <a:r>
              <a:rPr lang="en-US" dirty="0" err="1" smtClean="0"/>
              <a:t>LocalFileSystem</a:t>
            </a:r>
            <a:r>
              <a:rPr lang="en-US" dirty="0"/>
              <a:t> </a:t>
            </a:r>
            <a:r>
              <a:rPr lang="en-US" dirty="0" smtClean="0"/>
              <a:t>(file://)</a:t>
            </a:r>
          </a:p>
          <a:p>
            <a:pPr lvl="1"/>
            <a:r>
              <a:rPr lang="en-US" dirty="0" smtClean="0"/>
              <a:t>Hadoop Distributed File System (hdfs://)</a:t>
            </a:r>
          </a:p>
          <a:p>
            <a:pPr lvl="1"/>
            <a:r>
              <a:rPr lang="en-US" dirty="0" smtClean="0"/>
              <a:t>Amazon S3 (s3://)</a:t>
            </a:r>
          </a:p>
          <a:p>
            <a:pPr lvl="1"/>
            <a:r>
              <a:rPr lang="en-US" dirty="0" err="1" smtClean="0"/>
              <a:t>MapR</a:t>
            </a:r>
            <a:r>
              <a:rPr lang="en-US" dirty="0" smtClean="0"/>
              <a:t> FS (maprfs://)</a:t>
            </a:r>
          </a:p>
          <a:p>
            <a:endParaRPr lang="en-US" dirty="0" smtClean="0"/>
          </a:p>
          <a:p>
            <a:r>
              <a:rPr lang="en-US" dirty="0" smtClean="0"/>
              <a:t>Support for all Hadoop File Systems</a:t>
            </a:r>
          </a:p>
          <a:p>
            <a:pPr lvl="1"/>
            <a:r>
              <a:rPr lang="en-US" dirty="0" smtClean="0"/>
              <a:t>NFS, Tachyon, FTP, </a:t>
            </a:r>
            <a:r>
              <a:rPr lang="en-US" dirty="0" err="1" smtClean="0"/>
              <a:t>har</a:t>
            </a:r>
            <a:r>
              <a:rPr lang="en-US" dirty="0" smtClean="0"/>
              <a:t> (Hadoop Archive), 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75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Input/Output</a:t>
            </a:r>
            <a:r>
              <a:rPr lang="en-US" dirty="0" smtClean="0"/>
              <a:t>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450868" cy="488197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FileInputFormat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(recursive directory scans supported)</a:t>
            </a:r>
          </a:p>
          <a:p>
            <a:pPr lvl="1"/>
            <a:r>
              <a:rPr lang="en-US" dirty="0" err="1" smtClean="0"/>
              <a:t>DelimitedInputFormat</a:t>
            </a:r>
            <a:endParaRPr lang="en-US" dirty="0" smtClean="0"/>
          </a:p>
          <a:p>
            <a:pPr lvl="2"/>
            <a:r>
              <a:rPr lang="en-US" dirty="0" err="1" smtClean="0"/>
              <a:t>TextInputFormat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(Reads text files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linewise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 smtClean="0"/>
          </a:p>
          <a:p>
            <a:pPr lvl="2"/>
            <a:r>
              <a:rPr lang="en-US" dirty="0" err="1" smtClean="0"/>
              <a:t>CsvInputFormat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(Reads field delimited files)</a:t>
            </a:r>
          </a:p>
          <a:p>
            <a:pPr lvl="1"/>
            <a:r>
              <a:rPr lang="en-US" dirty="0" err="1" smtClean="0"/>
              <a:t>BinaryInputFormat</a:t>
            </a:r>
            <a:endParaRPr lang="en-US" dirty="0" smtClean="0"/>
          </a:p>
          <a:p>
            <a:pPr lvl="1"/>
            <a:r>
              <a:rPr lang="en-US" dirty="0" err="1" smtClean="0"/>
              <a:t>AvroInputFormat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Reads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Avro POJOs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 smtClean="0"/>
          </a:p>
          <a:p>
            <a:r>
              <a:rPr lang="en-US" dirty="0" err="1" smtClean="0"/>
              <a:t>JDBCInputFormat</a:t>
            </a:r>
            <a:r>
              <a:rPr lang="en-US" dirty="0" smtClean="0"/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(Reads result of SQL query)</a:t>
            </a:r>
          </a:p>
          <a:p>
            <a:r>
              <a:rPr lang="en-US" dirty="0" err="1" smtClean="0"/>
              <a:t>HadoopInputFormat</a:t>
            </a:r>
            <a:r>
              <a:rPr lang="en-US" dirty="0" smtClean="0"/>
              <a:t>  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(Wraps any Hadoop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InputFormat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70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Hadoop Input/</a:t>
            </a:r>
            <a:r>
              <a:rPr lang="en-US" sz="4000" dirty="0" err="1" smtClean="0"/>
              <a:t>OutputFormats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Support for all Hadoop I/</a:t>
            </a:r>
            <a:r>
              <a:rPr lang="en-US" dirty="0" err="1" smtClean="0"/>
              <a:t>OFormats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Read from and write to</a:t>
            </a:r>
          </a:p>
          <a:p>
            <a:pPr lvl="1"/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smtClean="0"/>
              <a:t>Apache Parquet</a:t>
            </a:r>
          </a:p>
          <a:p>
            <a:pPr lvl="1"/>
            <a:r>
              <a:rPr lang="en-US" dirty="0" smtClean="0"/>
              <a:t>Apache ORC</a:t>
            </a:r>
          </a:p>
          <a:p>
            <a:pPr lvl="1"/>
            <a:r>
              <a:rPr lang="en-US" dirty="0" smtClean="0"/>
              <a:t>Apache Kafka (for batch)</a:t>
            </a:r>
          </a:p>
          <a:p>
            <a:pPr lvl="1"/>
            <a:r>
              <a:rPr lang="en-US" dirty="0" smtClean="0"/>
              <a:t>Compressed file formats (.</a:t>
            </a:r>
            <a:r>
              <a:rPr lang="en-US" dirty="0" err="1" smtClean="0"/>
              <a:t>gz</a:t>
            </a:r>
            <a:r>
              <a:rPr lang="en-US" dirty="0" smtClean="0"/>
              <a:t>, .zip, ...)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nd more…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095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types and keys</a:t>
            </a:r>
          </a:p>
          <a:p>
            <a:endParaRPr lang="en-US" dirty="0" smtClean="0"/>
          </a:p>
          <a:p>
            <a:r>
              <a:rPr lang="en-US" dirty="0" smtClean="0"/>
              <a:t>More transformations</a:t>
            </a:r>
          </a:p>
          <a:p>
            <a:endParaRPr lang="en-US" dirty="0" smtClean="0"/>
          </a:p>
          <a:p>
            <a:r>
              <a:rPr lang="en-US" dirty="0" smtClean="0"/>
              <a:t>Further API concepts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693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InputFormats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5"/>
            <a:ext cx="8229600" cy="50352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Menlo Regular"/>
                <a:cs typeface="Menlo Regular"/>
              </a:rPr>
              <a:t>ExecutionEnvironment</a:t>
            </a:r>
            <a:r>
              <a:rPr lang="en-US" sz="2800" dirty="0" smtClean="0">
                <a:latin typeface="Menlo Regular"/>
                <a:cs typeface="Menlo Regular"/>
              </a:rPr>
              <a:t> </a:t>
            </a:r>
            <a:r>
              <a:rPr lang="en-US" sz="2800" dirty="0" err="1" smtClean="0">
                <a:latin typeface="Menlo Regular"/>
                <a:cs typeface="Menlo Regular"/>
              </a:rPr>
              <a:t>env</a:t>
            </a:r>
            <a:r>
              <a:rPr lang="en-US" sz="2800" dirty="0">
                <a:latin typeface="Menlo Regular"/>
                <a:cs typeface="Menlo Regular"/>
              </a:rPr>
              <a:t> </a:t>
            </a:r>
            <a:r>
              <a:rPr lang="en-US" sz="2800" dirty="0" smtClean="0">
                <a:latin typeface="Menlo Regular"/>
                <a:cs typeface="Menlo Regular"/>
              </a:rPr>
              <a:t>= …</a:t>
            </a:r>
          </a:p>
          <a:p>
            <a:pPr marL="0" indent="0">
              <a:buNone/>
            </a:pPr>
            <a:endParaRPr lang="en-US" sz="14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7F7F7F"/>
                </a:solidFill>
                <a:latin typeface="Menlo Regular"/>
                <a:cs typeface="Menlo Regular"/>
              </a:rPr>
              <a:t>// read text file </a:t>
            </a:r>
            <a:r>
              <a:rPr lang="en-US" sz="2800" dirty="0" err="1" smtClean="0">
                <a:solidFill>
                  <a:srgbClr val="7F7F7F"/>
                </a:solidFill>
                <a:latin typeface="Menlo Regular"/>
                <a:cs typeface="Menlo Regular"/>
              </a:rPr>
              <a:t>linewise</a:t>
            </a:r>
            <a:endParaRPr lang="en-US" sz="2800" dirty="0">
              <a:solidFill>
                <a:srgbClr val="7F7F7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Menlo Regular"/>
                <a:cs typeface="Menlo Regular"/>
              </a:rPr>
              <a:t>env.readTextFile</a:t>
            </a:r>
            <a:r>
              <a:rPr lang="en-US" sz="2800" dirty="0" smtClean="0">
                <a:latin typeface="Menlo Regular"/>
                <a:cs typeface="Menlo Regular"/>
              </a:rPr>
              <a:t>(…);</a:t>
            </a:r>
          </a:p>
          <a:p>
            <a:pPr marL="0" indent="0">
              <a:buNone/>
            </a:pPr>
            <a:endParaRPr lang="en-US" sz="1400" dirty="0" smtClean="0">
              <a:solidFill>
                <a:srgbClr val="7F7F7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7F7F7F"/>
                </a:solidFill>
                <a:latin typeface="Menlo Regular"/>
                <a:cs typeface="Menlo Regular"/>
              </a:rPr>
              <a:t>// read CSV file</a:t>
            </a:r>
          </a:p>
          <a:p>
            <a:pPr marL="0" indent="0">
              <a:buNone/>
            </a:pPr>
            <a:r>
              <a:rPr lang="en-US" sz="2800" dirty="0" err="1" smtClean="0">
                <a:latin typeface="Menlo Regular"/>
                <a:cs typeface="Menlo Regular"/>
              </a:rPr>
              <a:t>env.readCsvFile</a:t>
            </a:r>
            <a:r>
              <a:rPr lang="en-US" sz="2800" dirty="0" smtClean="0">
                <a:latin typeface="Menlo Regular"/>
                <a:cs typeface="Menlo Regular"/>
              </a:rPr>
              <a:t>(…);</a:t>
            </a:r>
          </a:p>
          <a:p>
            <a:pPr marL="0" indent="0">
              <a:buNone/>
            </a:pPr>
            <a:endParaRPr lang="en-US" sz="1300" dirty="0" smtClean="0">
              <a:solidFill>
                <a:srgbClr val="7F7F7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7F7F7F"/>
                </a:solidFill>
                <a:latin typeface="Menlo Regular"/>
                <a:cs typeface="Menlo Regular"/>
              </a:rPr>
              <a:t>// read file with Hadoop </a:t>
            </a:r>
            <a:r>
              <a:rPr lang="en-US" sz="2800" dirty="0" err="1" smtClean="0">
                <a:solidFill>
                  <a:srgbClr val="7F7F7F"/>
                </a:solidFill>
                <a:latin typeface="Menlo Regular"/>
                <a:cs typeface="Menlo Regular"/>
              </a:rPr>
              <a:t>FileInputFormat</a:t>
            </a:r>
            <a:endParaRPr lang="en-US" sz="2800" dirty="0" smtClean="0">
              <a:solidFill>
                <a:srgbClr val="7F7F7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Menlo Regular"/>
                <a:cs typeface="Menlo Regular"/>
              </a:rPr>
              <a:t>env.readHadoopFile</a:t>
            </a:r>
            <a:r>
              <a:rPr lang="en-US" sz="2800" dirty="0" smtClean="0">
                <a:latin typeface="Menlo Regular"/>
                <a:cs typeface="Menlo Regular"/>
              </a:rPr>
              <a:t>(…);</a:t>
            </a:r>
          </a:p>
          <a:p>
            <a:pPr marL="0" indent="0">
              <a:buNone/>
            </a:pPr>
            <a:endParaRPr lang="en-US" sz="1300" dirty="0" smtClean="0">
              <a:solidFill>
                <a:srgbClr val="7F7F7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7F7F7F"/>
                </a:solidFill>
                <a:latin typeface="Menlo Regular"/>
                <a:cs typeface="Menlo Regular"/>
              </a:rPr>
              <a:t>// use regular Hadoop </a:t>
            </a:r>
            <a:r>
              <a:rPr lang="en-US" sz="2800" dirty="0" err="1" smtClean="0">
                <a:solidFill>
                  <a:srgbClr val="7F7F7F"/>
                </a:solidFill>
                <a:latin typeface="Menlo Regular"/>
                <a:cs typeface="Menlo Regular"/>
              </a:rPr>
              <a:t>InputFormat</a:t>
            </a:r>
            <a:endParaRPr lang="en-US" sz="2800" dirty="0" smtClean="0">
              <a:solidFill>
                <a:srgbClr val="7F7F7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err="1">
                <a:latin typeface="Menlo Regular"/>
                <a:cs typeface="Menlo Regular"/>
              </a:rPr>
              <a:t>e</a:t>
            </a:r>
            <a:r>
              <a:rPr lang="en-US" sz="2800" dirty="0" err="1" smtClean="0">
                <a:latin typeface="Menlo Regular"/>
                <a:cs typeface="Menlo Regular"/>
              </a:rPr>
              <a:t>nv.createHadoopInput</a:t>
            </a:r>
            <a:r>
              <a:rPr lang="en-US" sz="2800" dirty="0" smtClean="0">
                <a:latin typeface="Menlo Regular"/>
                <a:cs typeface="Menlo Regular"/>
              </a:rPr>
              <a:t>(…);</a:t>
            </a:r>
          </a:p>
          <a:p>
            <a:pPr marL="0" indent="0">
              <a:buNone/>
            </a:pPr>
            <a:endParaRPr lang="en-US" sz="1200" dirty="0" smtClean="0">
              <a:solidFill>
                <a:srgbClr val="7F7F7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7F7F7F"/>
                </a:solidFill>
                <a:latin typeface="Menlo Regular"/>
                <a:cs typeface="Menlo Regular"/>
              </a:rPr>
              <a:t>/</a:t>
            </a:r>
            <a:r>
              <a:rPr lang="en-US" sz="2800" dirty="0">
                <a:solidFill>
                  <a:srgbClr val="7F7F7F"/>
                </a:solidFill>
                <a:latin typeface="Menlo Regular"/>
                <a:cs typeface="Menlo Regular"/>
              </a:rPr>
              <a:t>/ use regular Flink </a:t>
            </a:r>
            <a:r>
              <a:rPr lang="en-US" sz="2800" dirty="0" err="1">
                <a:solidFill>
                  <a:srgbClr val="7F7F7F"/>
                </a:solidFill>
                <a:latin typeface="Menlo Regular"/>
                <a:cs typeface="Menlo Regular"/>
              </a:rPr>
              <a:t>InputFormat</a:t>
            </a:r>
            <a:endParaRPr lang="en-US" sz="2800" dirty="0">
              <a:solidFill>
                <a:srgbClr val="7F7F7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err="1">
                <a:latin typeface="Menlo Regular"/>
                <a:cs typeface="Menlo Regular"/>
              </a:rPr>
              <a:t>env.createInput</a:t>
            </a:r>
            <a:r>
              <a:rPr lang="en-US" sz="2800" dirty="0">
                <a:latin typeface="Menlo Regular"/>
                <a:cs typeface="Menlo Regular"/>
              </a:rPr>
              <a:t>(…);</a:t>
            </a:r>
          </a:p>
          <a:p>
            <a:pPr marL="0" indent="0">
              <a:buNone/>
            </a:pPr>
            <a:endParaRPr lang="en-US" sz="2800" dirty="0" smtClean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880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 &amp;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97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 err="1" smtClean="0"/>
              <a:t>DataSet</a:t>
            </a:r>
            <a:r>
              <a:rPr lang="en-US" dirty="0" smtClean="0"/>
              <a:t> Basics presented:</a:t>
            </a:r>
          </a:p>
          <a:p>
            <a:pPr lvl="1" fontAlgn="base"/>
            <a:r>
              <a:rPr lang="en-US" dirty="0" smtClean="0"/>
              <a:t>Map, 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GroupBy</a:t>
            </a:r>
            <a:r>
              <a:rPr lang="en-US" dirty="0" smtClean="0"/>
              <a:t>, </a:t>
            </a:r>
            <a:r>
              <a:rPr lang="en-US" dirty="0" err="1" smtClean="0"/>
              <a:t>GroupReduce</a:t>
            </a:r>
            <a:r>
              <a:rPr lang="en-US" dirty="0" smtClean="0"/>
              <a:t>, Join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Reduce</a:t>
            </a:r>
            <a:endParaRPr lang="en-US" dirty="0"/>
          </a:p>
          <a:p>
            <a:pPr fontAlgn="base"/>
            <a:r>
              <a:rPr lang="en-US" dirty="0" err="1" smtClean="0"/>
              <a:t>CoGroup</a:t>
            </a:r>
            <a:endParaRPr lang="en-US" dirty="0"/>
          </a:p>
          <a:p>
            <a:pPr fontAlgn="base"/>
            <a:r>
              <a:rPr lang="en-US" dirty="0" smtClean="0"/>
              <a:t>Combine</a:t>
            </a:r>
          </a:p>
          <a:p>
            <a:pPr fontAlgn="base"/>
            <a:r>
              <a:rPr lang="en-US" dirty="0" err="1" smtClean="0"/>
              <a:t>GroupSort</a:t>
            </a:r>
            <a:endParaRPr lang="en-US" dirty="0"/>
          </a:p>
          <a:p>
            <a:pPr fontAlgn="base"/>
            <a:r>
              <a:rPr lang="en-US" dirty="0" err="1"/>
              <a:t>AllReduce</a:t>
            </a:r>
            <a:r>
              <a:rPr lang="en-US" dirty="0"/>
              <a:t> &amp; </a:t>
            </a:r>
            <a:r>
              <a:rPr lang="en-US" dirty="0" err="1" smtClean="0"/>
              <a:t>AllGroupReduce</a:t>
            </a:r>
            <a:endParaRPr lang="en-US" dirty="0" smtClean="0"/>
          </a:p>
          <a:p>
            <a:pPr fontAlgn="base"/>
            <a:r>
              <a:rPr lang="en-US" dirty="0" smtClean="0"/>
              <a:t>Union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sz="3000" dirty="0" smtClean="0"/>
              <a:t>see documentation for more transformations</a:t>
            </a:r>
            <a:endParaRPr lang="en-US" sz="3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66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GroupReduce</a:t>
            </a:r>
            <a:r>
              <a:rPr lang="en-US" dirty="0" smtClean="0"/>
              <a:t> (Hadoop-style)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GroupReduceFunction</a:t>
            </a:r>
            <a:r>
              <a:rPr lang="en-US" sz="2800" dirty="0"/>
              <a:t> </a:t>
            </a:r>
            <a:r>
              <a:rPr lang="en-US" sz="2800" dirty="0" smtClean="0"/>
              <a:t>gives iterator over  elements of group</a:t>
            </a:r>
          </a:p>
          <a:p>
            <a:pPr lvl="1"/>
            <a:r>
              <a:rPr lang="en-US" sz="2400" dirty="0" smtClean="0"/>
              <a:t>Elements are streamed (possibly from disk), </a:t>
            </a:r>
            <a:br>
              <a:rPr lang="en-US" sz="2400" dirty="0" smtClean="0"/>
            </a:br>
            <a:r>
              <a:rPr lang="en-US" sz="2400" dirty="0" smtClean="0"/>
              <a:t>not materialized in memory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Group </a:t>
            </a:r>
            <a:r>
              <a:rPr lang="en-US" sz="2400" dirty="0">
                <a:sym typeface="Wingdings" panose="05000000000000000000" pitchFamily="2" charset="2"/>
              </a:rPr>
              <a:t>size can exceed available </a:t>
            </a:r>
            <a:r>
              <a:rPr lang="en-US" sz="2400" dirty="0" smtClean="0">
                <a:sym typeface="Wingdings" panose="05000000000000000000" pitchFamily="2" charset="2"/>
              </a:rPr>
              <a:t>JVM heap</a:t>
            </a:r>
            <a:endParaRPr lang="en-US" sz="2400" dirty="0"/>
          </a:p>
          <a:p>
            <a:endParaRPr lang="en-US" dirty="0" smtClean="0"/>
          </a:p>
          <a:p>
            <a:r>
              <a:rPr lang="en-US" sz="2800" dirty="0" smtClean="0"/>
              <a:t>Input type and output type may be different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61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(FP-style)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383182" cy="4651788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Reduce like in functional programming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Less generic </a:t>
            </a:r>
            <a:r>
              <a:rPr lang="en-US" dirty="0"/>
              <a:t>compared to </a:t>
            </a:r>
            <a:r>
              <a:rPr lang="en-US" dirty="0" err="1" smtClean="0"/>
              <a:t>GroupReduce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Function must be commutative and associative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Input type == Output type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System can apply more </a:t>
            </a:r>
            <a:r>
              <a:rPr lang="en-US" dirty="0" smtClean="0"/>
              <a:t>optimizations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Always combinable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May use a hash strategy for execution (future)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277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Reduce (FP-style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4375"/>
            <a:ext cx="8547307" cy="52470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DataSet</a:t>
            </a: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&lt;Tuple2&lt;</a:t>
            </a:r>
            <a:r>
              <a:rPr lang="en-US" sz="20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&gt;&gt; 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sum = data</a:t>
            </a:r>
            <a:b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.</a:t>
            </a:r>
            <a:r>
              <a:rPr lang="en-US" sz="20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groupBy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(0)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   .reduce(new </a:t>
            </a:r>
            <a:r>
              <a:rPr lang="en-US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SumReducer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()</a:t>
            </a: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Menlo Regular"/>
                <a:cs typeface="Menlo Regular"/>
              </a:rPr>
              <a:t>public static class </a:t>
            </a:r>
            <a:r>
              <a:rPr lang="en-US" sz="2000" dirty="0" err="1">
                <a:solidFill>
                  <a:srgbClr val="000000"/>
                </a:solidFill>
                <a:latin typeface="Menlo Regular"/>
                <a:cs typeface="Menlo Regular"/>
              </a:rPr>
              <a:t>SumReducer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implements    </a:t>
            </a:r>
            <a:b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              </a:t>
            </a:r>
            <a:r>
              <a:rPr lang="en-US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ReduceFunction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&lt;Tuple2&lt;</a:t>
            </a:r>
            <a:r>
              <a:rPr lang="en-US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&gt;&gt; 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>{</a:t>
            </a:r>
            <a:b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@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>Override</a:t>
            </a:r>
            <a:b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</a:t>
            </a: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public 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Tuple2&lt;</a:t>
            </a:r>
            <a:r>
              <a:rPr lang="en-US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 reduce(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                  Tuple2&lt;</a:t>
            </a:r>
            <a:r>
              <a:rPr lang="en-US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 v1, </a:t>
            </a:r>
            <a:b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                  Tuple2&lt;</a:t>
            </a:r>
            <a:r>
              <a:rPr lang="en-US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 v2)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		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v1.f1 += v2.f1</a:t>
            </a: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r>
              <a:rPr lang="de-DE" altLang="de-DE" sz="20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</a:t>
            </a:r>
            <a:r>
              <a:rPr lang="de-DE" altLang="de-DE" sz="20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return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v1; 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	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}</a:t>
            </a:r>
            <a:endParaRPr lang="en-US" sz="2000" dirty="0">
              <a:solidFill>
                <a:srgbClr val="000000"/>
              </a:solidFill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711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CoGroup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224897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Binary operation (two inputs)</a:t>
            </a:r>
          </a:p>
          <a:p>
            <a:pPr lvl="1"/>
            <a:r>
              <a:rPr lang="en-US" dirty="0" smtClean="0"/>
              <a:t>Groups both inputs on a key</a:t>
            </a:r>
          </a:p>
          <a:p>
            <a:pPr lvl="1"/>
            <a:r>
              <a:rPr lang="en-US" dirty="0" smtClean="0"/>
              <a:t>Processes groups with matching keys of both inputs</a:t>
            </a:r>
          </a:p>
          <a:p>
            <a:endParaRPr lang="en-US" sz="1200" dirty="0" smtClean="0"/>
          </a:p>
          <a:p>
            <a:r>
              <a:rPr lang="en-US" dirty="0" smtClean="0"/>
              <a:t>Similar </a:t>
            </a:r>
            <a:r>
              <a:rPr lang="en-US" dirty="0"/>
              <a:t>to </a:t>
            </a:r>
            <a:r>
              <a:rPr lang="en-US" dirty="0" err="1"/>
              <a:t>GroupReduce</a:t>
            </a:r>
            <a:r>
              <a:rPr lang="en-US" dirty="0"/>
              <a:t> on two inputs</a:t>
            </a:r>
          </a:p>
          <a:p>
            <a:pPr marL="0" indent="0">
              <a:buNone/>
            </a:pPr>
            <a:endParaRPr lang="en-US" sz="3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22" y="3950021"/>
            <a:ext cx="6304796" cy="240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56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259" y="1474375"/>
            <a:ext cx="8790068" cy="52470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DataSet</a:t>
            </a:r>
            <a:r>
              <a:rPr lang="en-US" sz="18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&lt;Tuple2&lt;</a:t>
            </a:r>
            <a:r>
              <a:rPr lang="en-US" sz="18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Long,String</a:t>
            </a:r>
            <a:r>
              <a:rPr lang="en-US" sz="18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&gt;&gt;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d1 = …;</a:t>
            </a:r>
          </a:p>
          <a:p>
            <a:pPr marL="0" indent="0">
              <a:buNone/>
            </a:pPr>
            <a:r>
              <a:rPr lang="en-US" sz="18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DataSet</a:t>
            </a:r>
            <a:r>
              <a:rPr lang="en-US" sz="18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&lt;Long&gt;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d2 = …;</a:t>
            </a:r>
          </a:p>
          <a:p>
            <a:pPr marL="0" indent="0">
              <a:buNone/>
            </a:pPr>
            <a:r>
              <a:rPr lang="en-US" sz="18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DataSet</a:t>
            </a:r>
            <a:r>
              <a:rPr lang="en-US" sz="18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&lt;String&gt;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d3 =   </a:t>
            </a:r>
            <a:b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  d1.</a:t>
            </a:r>
            <a:r>
              <a:rPr lang="en-US" sz="18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coGroup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(d2).</a:t>
            </a:r>
            <a:r>
              <a:rPr lang="en-US" sz="18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where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(0).</a:t>
            </a:r>
            <a:r>
              <a:rPr lang="en-US" sz="18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equalTo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(1).</a:t>
            </a:r>
            <a:r>
              <a:rPr lang="en-US" sz="18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with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(new </a:t>
            </a:r>
            <a:r>
              <a:rPr lang="en-US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CoGrouper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());</a:t>
            </a:r>
          </a:p>
          <a:p>
            <a:pPr marL="0" indent="0">
              <a:buNone/>
            </a:pPr>
            <a:endParaRPr lang="en-US" sz="1100" b="1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Menlo Regular"/>
                <a:cs typeface="Menlo Regular"/>
              </a:rPr>
              <a:t>public static class </a:t>
            </a:r>
            <a:r>
              <a:rPr lang="en-US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CoGrouper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implements    </a:t>
            </a:r>
            <a:br>
              <a:rPr lang="en-US" sz="1800" b="1" dirty="0" smtClean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CoGroupFunction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&lt;Tuple2&lt;</a:t>
            </a:r>
            <a:r>
              <a:rPr lang="en-US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Long,String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&gt;,</a:t>
            </a:r>
            <a:r>
              <a:rPr lang="en-US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Long,String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&gt;{</a:t>
            </a:r>
          </a:p>
          <a:p>
            <a:pPr marL="0" indent="0">
              <a:buNone/>
            </a:pPr>
            <a:endParaRPr lang="en-US" sz="1050" dirty="0" smtClean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@</a:t>
            </a:r>
            <a:r>
              <a:rPr lang="en-US" sz="1800" dirty="0">
                <a:solidFill>
                  <a:srgbClr val="000000"/>
                </a:solidFill>
                <a:latin typeface="Menlo Regular"/>
                <a:cs typeface="Menlo Regular"/>
              </a:rPr>
              <a:t>Override</a:t>
            </a:r>
            <a:br>
              <a:rPr lang="en-US" sz="1800" dirty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 </a:t>
            </a:r>
            <a:r>
              <a:rPr lang="en-US" sz="18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public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void </a:t>
            </a:r>
            <a:r>
              <a:rPr lang="en-US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coGroup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Iterable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&lt;Tuple2&lt;</a:t>
            </a:r>
            <a:r>
              <a:rPr lang="en-US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Long,String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 vs1,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           </a:t>
            </a:r>
            <a:r>
              <a:rPr lang="en-US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Iterable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&lt;Long&gt; vs2, Collector&lt;String&gt; out)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if(!vs2.iterator.hasNext())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  for(Tuple2&lt;</a:t>
            </a:r>
            <a:r>
              <a:rPr lang="en-US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Long,String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 v1 : vs1)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cs typeface="Menlo Regular"/>
              </a:rPr>
              <a:t>	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(v1.f1);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cs typeface="Menlo Regular"/>
              </a:rPr>
              <a:t>	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 }</a:t>
            </a:r>
          </a:p>
          <a:p>
            <a:pPr marL="0" indent="0"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	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} }</a:t>
            </a:r>
            <a:endParaRPr lang="en-US" sz="1800" dirty="0">
              <a:solidFill>
                <a:srgbClr val="000000"/>
              </a:solidFill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852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506478" cy="4651788"/>
          </a:xfrm>
        </p:spPr>
        <p:txBody>
          <a:bodyPr/>
          <a:lstStyle/>
          <a:p>
            <a:r>
              <a:rPr lang="en-US" sz="2800" dirty="0" smtClean="0"/>
              <a:t>Local pre-aggregation of data</a:t>
            </a:r>
          </a:p>
          <a:p>
            <a:pPr lvl="1"/>
            <a:r>
              <a:rPr lang="en-US" sz="2400" dirty="0" smtClean="0"/>
              <a:t>Before data is sent to </a:t>
            </a:r>
            <a:r>
              <a:rPr lang="en-US" sz="2400" dirty="0" err="1" smtClean="0"/>
              <a:t>GroupReduce</a:t>
            </a:r>
            <a:r>
              <a:rPr lang="en-US" sz="2400" dirty="0" smtClean="0"/>
              <a:t> or </a:t>
            </a:r>
            <a:r>
              <a:rPr lang="en-US" sz="2400" dirty="0" err="1" smtClean="0"/>
              <a:t>CoGroup</a:t>
            </a:r>
            <a:endParaRPr lang="en-US" sz="2400" dirty="0" smtClean="0"/>
          </a:p>
          <a:p>
            <a:pPr lvl="1"/>
            <a:r>
              <a:rPr lang="en-US" sz="2400" dirty="0" smtClean="0"/>
              <a:t>(functional) Reduce injects combiner automatically</a:t>
            </a:r>
          </a:p>
          <a:p>
            <a:pPr lvl="1"/>
            <a:r>
              <a:rPr lang="en-US" sz="2400" dirty="0" smtClean="0"/>
              <a:t>Similar to Hadoop Combiner</a:t>
            </a:r>
          </a:p>
          <a:p>
            <a:pPr marL="342900" lvl="1" indent="-342900">
              <a:buFont typeface="Wingdings" charset="2"/>
              <a:buChar char="§"/>
            </a:pPr>
            <a:endParaRPr lang="en-US" dirty="0" smtClean="0"/>
          </a:p>
          <a:p>
            <a:pPr marL="342900" lvl="1" indent="-342900">
              <a:buFont typeface="Wingdings" charset="2"/>
              <a:buChar char="§"/>
            </a:pPr>
            <a:r>
              <a:rPr lang="en-US" dirty="0" smtClean="0"/>
              <a:t>Optional </a:t>
            </a:r>
            <a:r>
              <a:rPr lang="en-US" dirty="0"/>
              <a:t>for semantics, crucial for performance</a:t>
            </a:r>
            <a:r>
              <a:rPr lang="en-US" dirty="0" smtClean="0"/>
              <a:t>!</a:t>
            </a:r>
            <a:endParaRPr lang="en-US" dirty="0"/>
          </a:p>
          <a:p>
            <a:pPr lvl="1"/>
            <a:r>
              <a:rPr lang="en-US" sz="2400" dirty="0" smtClean="0"/>
              <a:t>Reduces </a:t>
            </a:r>
            <a:r>
              <a:rPr lang="en-US" sz="2400" dirty="0"/>
              <a:t>data before it is sent over the network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230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Combiner </a:t>
            </a:r>
            <a:r>
              <a:rPr lang="en-US" sz="3600" dirty="0" err="1" smtClean="0"/>
              <a:t>WordCount</a:t>
            </a:r>
            <a:r>
              <a:rPr lang="en-US" sz="3600" dirty="0" smtClean="0"/>
              <a:t> Example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3812" y="2058941"/>
            <a:ext cx="912397" cy="57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Map</a:t>
            </a:r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13812" y="3715479"/>
            <a:ext cx="912397" cy="57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Map</a:t>
            </a:r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13812" y="5404551"/>
            <a:ext cx="912397" cy="57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Map</a:t>
            </a:r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54027" y="2058941"/>
            <a:ext cx="1475119" cy="57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Combine</a:t>
            </a:r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54027" y="3719932"/>
            <a:ext cx="1475119" cy="57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Combine</a:t>
            </a:r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54027" y="5404551"/>
            <a:ext cx="1475119" cy="57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Combine</a:t>
            </a:r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24460" y="2909642"/>
            <a:ext cx="1475119" cy="57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Reduce</a:t>
            </a:r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24460" y="4562757"/>
            <a:ext cx="1475119" cy="57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Reduce</a:t>
            </a:r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17" name="Snip Single Corner Rectangle 16"/>
          <p:cNvSpPr/>
          <p:nvPr/>
        </p:nvSpPr>
        <p:spPr>
          <a:xfrm>
            <a:off x="457200" y="1861677"/>
            <a:ext cx="923724" cy="961661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A B B A C A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9" name="Snip Single Corner Rectangle 18"/>
          <p:cNvSpPr/>
          <p:nvPr/>
        </p:nvSpPr>
        <p:spPr>
          <a:xfrm>
            <a:off x="457200" y="3526091"/>
            <a:ext cx="923724" cy="961661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C A C</a:t>
            </a:r>
          </a:p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B A B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0" name="Snip Single Corner Rectangle 19"/>
          <p:cNvSpPr/>
          <p:nvPr/>
        </p:nvSpPr>
        <p:spPr>
          <a:xfrm>
            <a:off x="457200" y="5207286"/>
            <a:ext cx="923724" cy="961661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D A A</a:t>
            </a:r>
          </a:p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A B C</a:t>
            </a:r>
            <a:endParaRPr lang="en-US" dirty="0">
              <a:latin typeface="Avenir Next Regular"/>
              <a:cs typeface="Avenir Next Regular"/>
            </a:endParaRPr>
          </a:p>
        </p:txBody>
      </p:sp>
      <p:cxnSp>
        <p:nvCxnSpPr>
          <p:cNvPr id="22" name="Straight Arrow Connector 21"/>
          <p:cNvCxnSpPr>
            <a:stCxn id="17" idx="0"/>
            <a:endCxn id="5" idx="1"/>
          </p:cNvCxnSpPr>
          <p:nvPr/>
        </p:nvCxnSpPr>
        <p:spPr>
          <a:xfrm>
            <a:off x="1380924" y="2342508"/>
            <a:ext cx="332888" cy="6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0"/>
            <a:endCxn id="9" idx="1"/>
          </p:cNvCxnSpPr>
          <p:nvPr/>
        </p:nvCxnSpPr>
        <p:spPr>
          <a:xfrm flipV="1">
            <a:off x="1380924" y="4005211"/>
            <a:ext cx="332888" cy="1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0"/>
            <a:endCxn id="10" idx="1"/>
          </p:cNvCxnSpPr>
          <p:nvPr/>
        </p:nvCxnSpPr>
        <p:spPr>
          <a:xfrm>
            <a:off x="1380924" y="5688117"/>
            <a:ext cx="332888" cy="6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11164" y="1588365"/>
            <a:ext cx="61195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Next Regular"/>
                <a:cs typeface="Avenir Next Regular"/>
              </a:rPr>
              <a:t>(A, 1)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(B, 1)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(B, 1)</a:t>
            </a:r>
          </a:p>
          <a:p>
            <a:endParaRPr lang="en-US" sz="800" dirty="0" smtClean="0">
              <a:latin typeface="Avenir Next Regular"/>
              <a:cs typeface="Avenir Next Regular"/>
            </a:endParaRPr>
          </a:p>
          <a:p>
            <a:r>
              <a:rPr lang="en-US" sz="1400" dirty="0" smtClean="0">
                <a:latin typeface="Avenir Next Regular"/>
                <a:cs typeface="Avenir Next Regular"/>
              </a:rPr>
              <a:t>(A, 1)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(C, 1)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(A, 1)</a:t>
            </a:r>
            <a:endParaRPr lang="en-US" sz="1400" dirty="0">
              <a:latin typeface="Avenir Next Regular"/>
              <a:cs typeface="Avenir Next Regular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92823" y="3214081"/>
            <a:ext cx="61195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Next Regular"/>
                <a:cs typeface="Avenir Next Regular"/>
              </a:rPr>
              <a:t>(C, 1)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(A, 1)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(C, 1)</a:t>
            </a:r>
          </a:p>
          <a:p>
            <a:endParaRPr lang="en-US" sz="1400" dirty="0" smtClean="0">
              <a:latin typeface="Avenir Next Regular"/>
              <a:cs typeface="Avenir Next Regular"/>
            </a:endParaRPr>
          </a:p>
          <a:p>
            <a:r>
              <a:rPr lang="en-US" sz="1400" dirty="0" smtClean="0">
                <a:latin typeface="Avenir Next Regular"/>
                <a:cs typeface="Avenir Next Regular"/>
              </a:rPr>
              <a:t>(B, 1)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(A, 1)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(B, 1)</a:t>
            </a:r>
            <a:endParaRPr lang="en-US" sz="1400" dirty="0">
              <a:latin typeface="Avenir Next Regular"/>
              <a:cs typeface="Avenir Next Regular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2823" y="4940140"/>
            <a:ext cx="61195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Next Regular"/>
                <a:cs typeface="Avenir Next Regular"/>
              </a:rPr>
              <a:t>(D, 1)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(A, 1)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(A, 1)</a:t>
            </a:r>
          </a:p>
          <a:p>
            <a:endParaRPr lang="en-US" sz="800" dirty="0" smtClean="0">
              <a:latin typeface="Avenir Next Regular"/>
              <a:cs typeface="Avenir Next Regular"/>
            </a:endParaRPr>
          </a:p>
          <a:p>
            <a:r>
              <a:rPr lang="en-US" sz="1400" dirty="0" smtClean="0">
                <a:latin typeface="Avenir Next Regular"/>
                <a:cs typeface="Avenir Next Regular"/>
              </a:rPr>
              <a:t>(A, 1)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(B, 1)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(C, 1)</a:t>
            </a:r>
            <a:endParaRPr lang="en-US" sz="1400" dirty="0">
              <a:latin typeface="Avenir Next Regular"/>
              <a:cs typeface="Avenir Next Regular"/>
            </a:endParaRPr>
          </a:p>
        </p:txBody>
      </p:sp>
      <p:cxnSp>
        <p:nvCxnSpPr>
          <p:cNvPr id="32" name="Straight Arrow Connector 31"/>
          <p:cNvCxnSpPr>
            <a:stCxn id="10" idx="3"/>
            <a:endCxn id="13" idx="1"/>
          </p:cNvCxnSpPr>
          <p:nvPr/>
        </p:nvCxnSpPr>
        <p:spPr>
          <a:xfrm>
            <a:off x="2626209" y="5694283"/>
            <a:ext cx="10278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2" idx="1"/>
          </p:cNvCxnSpPr>
          <p:nvPr/>
        </p:nvCxnSpPr>
        <p:spPr>
          <a:xfrm>
            <a:off x="2626209" y="4006922"/>
            <a:ext cx="1027818" cy="27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3"/>
            <a:endCxn id="11" idx="1"/>
          </p:cNvCxnSpPr>
          <p:nvPr/>
        </p:nvCxnSpPr>
        <p:spPr>
          <a:xfrm>
            <a:off x="2626209" y="2348673"/>
            <a:ext cx="10278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3"/>
            <a:endCxn id="14" idx="1"/>
          </p:cNvCxnSpPr>
          <p:nvPr/>
        </p:nvCxnSpPr>
        <p:spPr>
          <a:xfrm>
            <a:off x="5129146" y="2348673"/>
            <a:ext cx="1695314" cy="850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3"/>
            <a:endCxn id="15" idx="1"/>
          </p:cNvCxnSpPr>
          <p:nvPr/>
        </p:nvCxnSpPr>
        <p:spPr>
          <a:xfrm>
            <a:off x="5129146" y="2348673"/>
            <a:ext cx="1695314" cy="2503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3"/>
            <a:endCxn id="15" idx="1"/>
          </p:cNvCxnSpPr>
          <p:nvPr/>
        </p:nvCxnSpPr>
        <p:spPr>
          <a:xfrm>
            <a:off x="5129146" y="4009664"/>
            <a:ext cx="1695314" cy="842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3"/>
            <a:endCxn id="14" idx="1"/>
          </p:cNvCxnSpPr>
          <p:nvPr/>
        </p:nvCxnSpPr>
        <p:spPr>
          <a:xfrm flipV="1">
            <a:off x="5129146" y="3199374"/>
            <a:ext cx="1695314" cy="810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3" idx="3"/>
            <a:endCxn id="14" idx="1"/>
          </p:cNvCxnSpPr>
          <p:nvPr/>
        </p:nvCxnSpPr>
        <p:spPr>
          <a:xfrm flipV="1">
            <a:off x="5129146" y="3199374"/>
            <a:ext cx="1695314" cy="2494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15" idx="1"/>
          </p:cNvCxnSpPr>
          <p:nvPr/>
        </p:nvCxnSpPr>
        <p:spPr>
          <a:xfrm flipV="1">
            <a:off x="5129146" y="4852489"/>
            <a:ext cx="1695314" cy="841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263021" y="1905187"/>
            <a:ext cx="611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Next Regular"/>
                <a:cs typeface="Avenir Next Regular"/>
              </a:rPr>
              <a:t>(A, 3)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(C, 1)</a:t>
            </a:r>
            <a:endParaRPr lang="en-US" sz="1400" dirty="0">
              <a:latin typeface="Avenir Next Regular"/>
              <a:cs typeface="Avenir Next Regular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8821" y="3264481"/>
            <a:ext cx="611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Next Regular"/>
                <a:cs typeface="Avenir Next Regular"/>
              </a:rPr>
              <a:t>(A, 2)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(C, 2)</a:t>
            </a:r>
            <a:endParaRPr lang="en-US" sz="1400" dirty="0">
              <a:latin typeface="Avenir Next Regular"/>
              <a:cs typeface="Avenir Next Regular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862845" y="4809344"/>
            <a:ext cx="611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Next Regular"/>
                <a:cs typeface="Avenir Next Regular"/>
              </a:rPr>
              <a:t>(A, 3)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(C, 1)</a:t>
            </a:r>
            <a:endParaRPr lang="en-US" sz="1400" dirty="0">
              <a:latin typeface="Avenir Next Regular"/>
              <a:cs typeface="Avenir Next Regular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77926" y="2718766"/>
            <a:ext cx="596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Next Regular"/>
                <a:cs typeface="Avenir Next Regular"/>
              </a:rPr>
              <a:t>(B, 2)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263444" y="4250665"/>
            <a:ext cx="596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Next Regular"/>
                <a:cs typeface="Avenir Next Regular"/>
              </a:rPr>
              <a:t>(B, 2)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428174" y="5504662"/>
            <a:ext cx="609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Next Regular"/>
                <a:cs typeface="Avenir Next Regular"/>
              </a:rPr>
              <a:t>(B, 1)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(D, 1)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319174" y="2891910"/>
            <a:ext cx="611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Next Regular"/>
                <a:cs typeface="Avenir Next Regular"/>
              </a:rPr>
              <a:t>(A, 8)</a:t>
            </a:r>
          </a:p>
          <a:p>
            <a:endParaRPr lang="en-US" sz="800" dirty="0" smtClean="0">
              <a:latin typeface="Avenir Next Regular"/>
              <a:cs typeface="Avenir Next Regular"/>
            </a:endParaRPr>
          </a:p>
          <a:p>
            <a:r>
              <a:rPr lang="en-US" sz="1400" dirty="0" smtClean="0">
                <a:latin typeface="Avenir Next Regular"/>
                <a:cs typeface="Avenir Next Regular"/>
              </a:rPr>
              <a:t>(C, 4)</a:t>
            </a:r>
            <a:endParaRPr lang="en-US" sz="1400" dirty="0">
              <a:latin typeface="Avenir Next Regular"/>
              <a:cs typeface="Avenir Next Regular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21148" y="4541563"/>
            <a:ext cx="609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Next Regular"/>
                <a:cs typeface="Avenir Next Regular"/>
              </a:rPr>
              <a:t>(B, 5)</a:t>
            </a:r>
          </a:p>
          <a:p>
            <a:endParaRPr lang="en-US" sz="800" dirty="0" smtClean="0">
              <a:latin typeface="Avenir Next Regular"/>
              <a:cs typeface="Avenir Next Regular"/>
            </a:endParaRPr>
          </a:p>
          <a:p>
            <a:r>
              <a:rPr lang="en-US" sz="1400" dirty="0" smtClean="0">
                <a:latin typeface="Avenir Next Regular"/>
                <a:cs typeface="Avenir Next Regular"/>
              </a:rPr>
              <a:t>(D, 1)</a:t>
            </a:r>
          </a:p>
        </p:txBody>
      </p:sp>
      <p:cxnSp>
        <p:nvCxnSpPr>
          <p:cNvPr id="67" name="Straight Arrow Connector 66"/>
          <p:cNvCxnSpPr>
            <a:stCxn id="14" idx="3"/>
          </p:cNvCxnSpPr>
          <p:nvPr/>
        </p:nvCxnSpPr>
        <p:spPr>
          <a:xfrm>
            <a:off x="8299579" y="3199374"/>
            <a:ext cx="6931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299579" y="4852489"/>
            <a:ext cx="6931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41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Flink’s</a:t>
            </a:r>
            <a:r>
              <a:rPr lang="en-US" dirty="0" smtClean="0"/>
              <a:t> Type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kind of data can Flink handle?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06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 combiner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506478" cy="465178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Implement </a:t>
            </a:r>
            <a:r>
              <a:rPr lang="en-US" sz="2400" dirty="0" err="1" smtClean="0">
                <a:latin typeface="Menlo Regular"/>
                <a:cs typeface="Menlo Regular"/>
              </a:rPr>
              <a:t>RichGroupReduceFunction</a:t>
            </a:r>
            <a:r>
              <a:rPr lang="en-US" sz="2400" dirty="0" smtClean="0">
                <a:latin typeface="Menlo Regular"/>
                <a:cs typeface="Menlo Regular"/>
              </a:rPr>
              <a:t>&lt;I,O&gt;</a:t>
            </a:r>
            <a:endParaRPr lang="en-US" sz="2400" dirty="0">
              <a:latin typeface="Menlo Regular"/>
              <a:cs typeface="Menlo Regular"/>
            </a:endParaRPr>
          </a:p>
          <a:p>
            <a:pPr lvl="1"/>
            <a:r>
              <a:rPr lang="en-US" sz="2400" dirty="0" smtClean="0"/>
              <a:t>Override </a:t>
            </a:r>
            <a:r>
              <a:rPr lang="en-US" sz="2000" dirty="0" smtClean="0">
                <a:latin typeface="Menlo Regular"/>
                <a:cs typeface="Menlo Regular"/>
              </a:rPr>
              <a:t>combine(</a:t>
            </a:r>
            <a:r>
              <a:rPr lang="en-US" sz="2000" dirty="0" err="1" smtClean="0">
                <a:latin typeface="Menlo Regular"/>
                <a:cs typeface="Menlo Regular"/>
              </a:rPr>
              <a:t>Iterable</a:t>
            </a:r>
            <a:r>
              <a:rPr lang="en-US" sz="2000" dirty="0" smtClean="0">
                <a:latin typeface="Menlo Regular"/>
                <a:cs typeface="Menlo Regular"/>
              </a:rPr>
              <a:t>&lt;I&gt; in, Collector&lt;O&gt;);</a:t>
            </a:r>
          </a:p>
          <a:p>
            <a:pPr lvl="1"/>
            <a:r>
              <a:rPr lang="en-US" sz="2400" dirty="0" smtClean="0"/>
              <a:t>Same interface as </a:t>
            </a:r>
            <a:r>
              <a:rPr lang="en-US" sz="2000" dirty="0" smtClean="0">
                <a:latin typeface="Menlo Regular"/>
                <a:cs typeface="Menlo Regular"/>
              </a:rPr>
              <a:t>reduce()</a:t>
            </a:r>
            <a:r>
              <a:rPr lang="en-US" sz="2400" dirty="0" smtClean="0"/>
              <a:t> method</a:t>
            </a:r>
          </a:p>
          <a:p>
            <a:pPr lvl="1"/>
            <a:r>
              <a:rPr lang="en-US" sz="2400" dirty="0" smtClean="0"/>
              <a:t>Annotate your </a:t>
            </a:r>
            <a:r>
              <a:rPr lang="en-US" sz="2000" dirty="0" err="1" smtClean="0">
                <a:latin typeface="Menlo Regular"/>
                <a:cs typeface="Menlo Regular"/>
              </a:rPr>
              <a:t>GroupReduceFunction</a:t>
            </a:r>
            <a:r>
              <a:rPr lang="en-US" sz="2400" dirty="0" smtClean="0"/>
              <a:t> with </a:t>
            </a:r>
            <a:r>
              <a:rPr lang="en-US" sz="2000" dirty="0" smtClean="0">
                <a:latin typeface="Menlo Regular"/>
                <a:cs typeface="Menlo Regular"/>
              </a:rPr>
              <a:t>@Combinable</a:t>
            </a:r>
          </a:p>
          <a:p>
            <a:pPr lvl="1"/>
            <a:r>
              <a:rPr lang="en-US" sz="2400" dirty="0" smtClean="0"/>
              <a:t>Combiner will be automatically injected into Flink program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Implement a </a:t>
            </a:r>
            <a:r>
              <a:rPr lang="en-US" sz="2400" dirty="0" err="1" smtClean="0">
                <a:latin typeface="Menlo Regular"/>
                <a:cs typeface="Menlo Regular"/>
              </a:rPr>
              <a:t>GroupCombineFunction</a:t>
            </a:r>
            <a:endParaRPr lang="en-US" sz="2400" dirty="0" smtClean="0">
              <a:latin typeface="Menlo Regular"/>
              <a:cs typeface="Menlo Regular"/>
            </a:endParaRPr>
          </a:p>
          <a:p>
            <a:pPr lvl="1"/>
            <a:r>
              <a:rPr lang="en-US" sz="2400" dirty="0" smtClean="0"/>
              <a:t>Same interface as </a:t>
            </a:r>
            <a:r>
              <a:rPr lang="en-US" sz="2000" dirty="0" err="1" smtClean="0">
                <a:latin typeface="Menlo Regular"/>
                <a:cs typeface="Menlo Regular"/>
              </a:rPr>
              <a:t>GroupReduceFunction</a:t>
            </a:r>
            <a:endParaRPr lang="en-US" sz="2400" dirty="0" smtClean="0">
              <a:latin typeface="Menlo Regular"/>
              <a:cs typeface="Menlo Regular"/>
            </a:endParaRPr>
          </a:p>
          <a:p>
            <a:pPr lvl="1"/>
            <a:r>
              <a:rPr lang="en-US" sz="2000" dirty="0" err="1" smtClean="0">
                <a:latin typeface="Menlo Regular"/>
                <a:cs typeface="Menlo Regular"/>
              </a:rPr>
              <a:t>DataSet.combineGroup</a:t>
            </a:r>
            <a:r>
              <a:rPr lang="en-US" sz="2000" dirty="0" smtClean="0">
                <a:latin typeface="Menlo Regular"/>
                <a:cs typeface="Menlo Regular"/>
              </a:rPr>
              <a:t>()</a:t>
            </a: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903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GroupSort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24709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Sort groups before they are handed to </a:t>
            </a:r>
            <a:r>
              <a:rPr lang="en-US" sz="3000" dirty="0" err="1" smtClean="0"/>
              <a:t>GroupReduce</a:t>
            </a:r>
            <a:r>
              <a:rPr lang="en-US" sz="3000" dirty="0" smtClean="0"/>
              <a:t> or </a:t>
            </a:r>
            <a:r>
              <a:rPr lang="en-US" sz="3000" dirty="0" err="1" smtClean="0"/>
              <a:t>CoGroup</a:t>
            </a:r>
            <a:r>
              <a:rPr lang="en-US" sz="3000" dirty="0" smtClean="0"/>
              <a:t> functions</a:t>
            </a:r>
          </a:p>
          <a:p>
            <a:pPr lvl="1"/>
            <a:r>
              <a:rPr lang="en-US" sz="2600" dirty="0" smtClean="0"/>
              <a:t>More (resource-)efficient user code</a:t>
            </a:r>
          </a:p>
          <a:p>
            <a:pPr lvl="1"/>
            <a:r>
              <a:rPr lang="en-US" sz="2600" dirty="0" smtClean="0"/>
              <a:t>Easier user code implementation</a:t>
            </a:r>
          </a:p>
          <a:p>
            <a:pPr lvl="1"/>
            <a:r>
              <a:rPr lang="en-US" sz="2600" dirty="0" smtClean="0"/>
              <a:t>Comes (almost) for free</a:t>
            </a:r>
          </a:p>
          <a:p>
            <a:pPr lvl="1"/>
            <a:r>
              <a:rPr lang="en-US" sz="2600" dirty="0" smtClean="0"/>
              <a:t>Aka secondary sort (Hadoop)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20" y="4253501"/>
            <a:ext cx="84042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err="1">
                <a:latin typeface="Menlo Regular"/>
                <a:cs typeface="Menlo Regular"/>
              </a:rPr>
              <a:t>DataSet</a:t>
            </a:r>
            <a:r>
              <a:rPr lang="en-US" sz="2400" dirty="0">
                <a:latin typeface="Menlo Regular"/>
                <a:cs typeface="Menlo Regular"/>
              </a:rPr>
              <a:t>&lt;Tuple3&lt;</a:t>
            </a:r>
            <a:r>
              <a:rPr lang="en-US" sz="2400" dirty="0" err="1">
                <a:latin typeface="Menlo Regular"/>
                <a:cs typeface="Menlo Regular"/>
              </a:rPr>
              <a:t>Long,Long,Long</a:t>
            </a:r>
            <a:r>
              <a:rPr lang="en-US" sz="2400" dirty="0">
                <a:latin typeface="Menlo Regular"/>
                <a:cs typeface="Menlo Regular"/>
              </a:rPr>
              <a:t>&gt; data = …</a:t>
            </a:r>
            <a:r>
              <a:rPr lang="en-US" sz="2400" dirty="0" smtClean="0">
                <a:latin typeface="Menlo Regular"/>
                <a:cs typeface="Menlo Regular"/>
              </a:rPr>
              <a:t>;</a:t>
            </a:r>
          </a:p>
          <a:p>
            <a:pPr lvl="1"/>
            <a:endParaRPr lang="en-US" sz="2400" dirty="0">
              <a:latin typeface="Menlo Regular"/>
              <a:cs typeface="Menlo Regular"/>
            </a:endParaRPr>
          </a:p>
          <a:p>
            <a:pPr lvl="1"/>
            <a:r>
              <a:rPr lang="en-US" sz="2400" dirty="0" err="1">
                <a:latin typeface="Menlo Regular"/>
                <a:cs typeface="Menlo Regular"/>
              </a:rPr>
              <a:t>data.groupBy</a:t>
            </a:r>
            <a:r>
              <a:rPr lang="en-US" sz="2400" dirty="0">
                <a:latin typeface="Menlo Regular"/>
                <a:cs typeface="Menlo Regular"/>
              </a:rPr>
              <a:t>(0</a:t>
            </a:r>
            <a:r>
              <a:rPr lang="en-US" sz="2400" dirty="0" smtClean="0">
                <a:latin typeface="Menlo Regular"/>
                <a:cs typeface="Menlo Regular"/>
              </a:rPr>
              <a:t>)</a:t>
            </a:r>
          </a:p>
          <a:p>
            <a:pPr lvl="1"/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  </a:t>
            </a:r>
            <a:r>
              <a:rPr lang="en-US" sz="2400" b="1" dirty="0" smtClean="0">
                <a:latin typeface="Menlo Regular"/>
                <a:cs typeface="Menlo Regular"/>
              </a:rPr>
              <a:t>.</a:t>
            </a:r>
            <a:r>
              <a:rPr lang="en-US" sz="2400" b="1" dirty="0" err="1">
                <a:latin typeface="Menlo Regular"/>
                <a:cs typeface="Menlo Regular"/>
              </a:rPr>
              <a:t>sortGroup</a:t>
            </a:r>
            <a:r>
              <a:rPr lang="en-US" sz="2400" b="1" dirty="0">
                <a:latin typeface="Menlo Regular"/>
                <a:cs typeface="Menlo Regular"/>
              </a:rPr>
              <a:t>(1, </a:t>
            </a:r>
            <a:r>
              <a:rPr lang="en-US" sz="2400" b="1" dirty="0" err="1">
                <a:latin typeface="Menlo Regular"/>
                <a:cs typeface="Menlo Regular"/>
              </a:rPr>
              <a:t>Order.ASCENDING</a:t>
            </a:r>
            <a:r>
              <a:rPr lang="en-US" sz="2400" b="1" dirty="0" smtClean="0">
                <a:latin typeface="Menlo Regular"/>
                <a:cs typeface="Menlo Regular"/>
              </a:rPr>
              <a:t>)</a:t>
            </a:r>
          </a:p>
          <a:p>
            <a:pPr lvl="1"/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  .</a:t>
            </a:r>
            <a:r>
              <a:rPr lang="en-US" sz="2400" dirty="0" err="1">
                <a:latin typeface="Menlo Regular"/>
                <a:cs typeface="Menlo Regular"/>
              </a:rPr>
              <a:t>groupReduce</a:t>
            </a:r>
            <a:r>
              <a:rPr lang="en-US" sz="2400" dirty="0">
                <a:latin typeface="Menlo Regular"/>
                <a:cs typeface="Menlo Regular"/>
              </a:rPr>
              <a:t>(new </a:t>
            </a:r>
            <a:r>
              <a:rPr lang="en-US" sz="2400" dirty="0" err="1">
                <a:latin typeface="Menlo Regular"/>
                <a:cs typeface="Menlo Regular"/>
              </a:rPr>
              <a:t>MyReducer</a:t>
            </a:r>
            <a:r>
              <a:rPr lang="en-US" sz="2400" dirty="0">
                <a:latin typeface="Menlo Regular"/>
                <a:cs typeface="Menlo Regular"/>
              </a:rPr>
              <a:t>(</a:t>
            </a:r>
            <a:r>
              <a:rPr lang="en-US" sz="2400" dirty="0" smtClean="0">
                <a:latin typeface="Menlo Regular"/>
                <a:cs typeface="Menlo Regular"/>
              </a:rPr>
              <a:t>));</a:t>
            </a:r>
            <a:endParaRPr lang="en-US" sz="2400" dirty="0">
              <a:latin typeface="Menlo Regular"/>
              <a:cs typeface="Menlo Regular"/>
            </a:endParaRPr>
          </a:p>
          <a:p>
            <a:endParaRPr lang="en-US" sz="24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908008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AllReduce</a:t>
            </a:r>
            <a:r>
              <a:rPr lang="en-US" dirty="0" smtClean="0"/>
              <a:t> / </a:t>
            </a:r>
            <a:r>
              <a:rPr lang="en-US" dirty="0" err="1" smtClean="0"/>
              <a:t>AllGroupReduce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4651788"/>
          </a:xfrm>
        </p:spPr>
        <p:txBody>
          <a:bodyPr/>
          <a:lstStyle/>
          <a:p>
            <a:r>
              <a:rPr lang="en-US" dirty="0" smtClean="0"/>
              <a:t>Reduce / </a:t>
            </a:r>
            <a:r>
              <a:rPr lang="en-US" dirty="0" err="1" smtClean="0"/>
              <a:t>GroupReduce</a:t>
            </a:r>
            <a:r>
              <a:rPr lang="en-US" dirty="0" smtClean="0"/>
              <a:t> without </a:t>
            </a:r>
            <a:r>
              <a:rPr lang="en-US" dirty="0" err="1" smtClean="0"/>
              <a:t>GroupBy</a:t>
            </a:r>
            <a:endParaRPr lang="en-US" dirty="0" smtClean="0"/>
          </a:p>
          <a:p>
            <a:pPr lvl="1"/>
            <a:r>
              <a:rPr lang="en-US" dirty="0" smtClean="0"/>
              <a:t>Operates on a single group -&gt; Full </a:t>
            </a:r>
            <a:r>
              <a:rPr lang="en-US" dirty="0" err="1" smtClean="0"/>
              <a:t>DataSet</a:t>
            </a:r>
            <a:endParaRPr lang="en-US" dirty="0" smtClean="0"/>
          </a:p>
          <a:p>
            <a:pPr lvl="1"/>
            <a:r>
              <a:rPr lang="en-US" dirty="0" smtClean="0"/>
              <a:t>Full </a:t>
            </a:r>
            <a:r>
              <a:rPr lang="en-US" dirty="0" err="1" smtClean="0"/>
              <a:t>DataSet</a:t>
            </a:r>
            <a:r>
              <a:rPr lang="en-US" dirty="0" smtClean="0"/>
              <a:t> is sent to one machine </a:t>
            </a:r>
          </a:p>
          <a:p>
            <a:pPr lvl="1"/>
            <a:r>
              <a:rPr lang="en-US" dirty="0" smtClean="0"/>
              <a:t>Will automatically run with parallelism of 1</a:t>
            </a:r>
          </a:p>
          <a:p>
            <a:endParaRPr lang="en-US" dirty="0" smtClean="0"/>
          </a:p>
          <a:p>
            <a:r>
              <a:rPr lang="en-US" dirty="0" smtClean="0"/>
              <a:t>Careful with large </a:t>
            </a:r>
            <a:r>
              <a:rPr lang="en-US" dirty="0" err="1" smtClean="0"/>
              <a:t>DataSets</a:t>
            </a:r>
            <a:r>
              <a:rPr lang="en-US" dirty="0" smtClean="0"/>
              <a:t>!</a:t>
            </a:r>
            <a:endParaRPr lang="en-US" dirty="0"/>
          </a:p>
          <a:p>
            <a:pPr lvl="1"/>
            <a:r>
              <a:rPr lang="en-US" dirty="0" smtClean="0"/>
              <a:t>Make sure you have a Combiner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765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2347612"/>
          </a:xfrm>
        </p:spPr>
        <p:txBody>
          <a:bodyPr/>
          <a:lstStyle/>
          <a:p>
            <a:r>
              <a:rPr lang="en-US" dirty="0" smtClean="0"/>
              <a:t>Union two data set</a:t>
            </a:r>
          </a:p>
          <a:p>
            <a:pPr lvl="1"/>
            <a:r>
              <a:rPr lang="en-US" dirty="0" smtClean="0"/>
              <a:t>Binary operation, same data type required</a:t>
            </a:r>
          </a:p>
          <a:p>
            <a:pPr lvl="1"/>
            <a:r>
              <a:rPr lang="en-US" dirty="0" smtClean="0"/>
              <a:t>No duplicate elimination (SQL UNION ALL)</a:t>
            </a:r>
          </a:p>
          <a:p>
            <a:pPr lvl="1"/>
            <a:r>
              <a:rPr lang="en-US" dirty="0" smtClean="0"/>
              <a:t>Very cheap operation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220" y="4068566"/>
            <a:ext cx="84042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err="1">
                <a:latin typeface="Menlo Regular"/>
                <a:cs typeface="Menlo Regular"/>
              </a:rPr>
              <a:t>DataSet</a:t>
            </a:r>
            <a:r>
              <a:rPr lang="en-US" sz="2400" dirty="0">
                <a:latin typeface="Menlo Regular"/>
                <a:cs typeface="Menlo Regular"/>
              </a:rPr>
              <a:t>&lt;</a:t>
            </a:r>
            <a:r>
              <a:rPr lang="en-US" sz="2400" dirty="0" smtClean="0">
                <a:latin typeface="Menlo Regular"/>
                <a:cs typeface="Menlo Regular"/>
              </a:rPr>
              <a:t>Tuple2&lt;String, Long&gt; d1 </a:t>
            </a:r>
            <a:r>
              <a:rPr lang="en-US" sz="2400" dirty="0">
                <a:latin typeface="Menlo Regular"/>
                <a:cs typeface="Menlo Regular"/>
              </a:rPr>
              <a:t>= …</a:t>
            </a:r>
            <a:r>
              <a:rPr lang="en-US" sz="2400" dirty="0" smtClean="0">
                <a:latin typeface="Menlo Regular"/>
                <a:cs typeface="Menlo Regular"/>
              </a:rPr>
              <a:t>;</a:t>
            </a:r>
          </a:p>
          <a:p>
            <a:pPr lvl="1"/>
            <a:r>
              <a:rPr lang="en-US" sz="2400" dirty="0" err="1">
                <a:latin typeface="Menlo Regular"/>
                <a:cs typeface="Menlo Regular"/>
              </a:rPr>
              <a:t>DataSet</a:t>
            </a:r>
            <a:r>
              <a:rPr lang="en-US" sz="2400" dirty="0">
                <a:latin typeface="Menlo Regular"/>
                <a:cs typeface="Menlo Regular"/>
              </a:rPr>
              <a:t>&lt;Tuple2&lt;String, Long&gt; </a:t>
            </a:r>
            <a:r>
              <a:rPr lang="en-US" sz="2400" dirty="0" smtClean="0">
                <a:latin typeface="Menlo Regular"/>
                <a:cs typeface="Menlo Regular"/>
              </a:rPr>
              <a:t>d2 </a:t>
            </a:r>
            <a:r>
              <a:rPr lang="en-US" sz="2400" dirty="0">
                <a:latin typeface="Menlo Regular"/>
                <a:cs typeface="Menlo Regular"/>
              </a:rPr>
              <a:t>= …</a:t>
            </a:r>
            <a:r>
              <a:rPr lang="en-US" sz="2400" dirty="0" smtClean="0">
                <a:latin typeface="Menlo Regular"/>
                <a:cs typeface="Menlo Regular"/>
              </a:rPr>
              <a:t>;</a:t>
            </a:r>
          </a:p>
          <a:p>
            <a:pPr lvl="1"/>
            <a:endParaRPr lang="en-US" sz="2400" dirty="0">
              <a:latin typeface="Menlo Regular"/>
              <a:cs typeface="Menlo Regular"/>
            </a:endParaRPr>
          </a:p>
          <a:p>
            <a:pPr lvl="1"/>
            <a:r>
              <a:rPr lang="en-US" sz="2400" dirty="0" err="1">
                <a:latin typeface="Menlo Regular"/>
                <a:cs typeface="Menlo Regular"/>
              </a:rPr>
              <a:t>DataSet</a:t>
            </a:r>
            <a:r>
              <a:rPr lang="en-US" sz="2400" dirty="0">
                <a:latin typeface="Menlo Regular"/>
                <a:cs typeface="Menlo Regular"/>
              </a:rPr>
              <a:t>&lt;Tuple2&lt;String, Long&gt; </a:t>
            </a:r>
            <a:r>
              <a:rPr lang="en-US" sz="2400" dirty="0" smtClean="0">
                <a:latin typeface="Menlo Regular"/>
                <a:cs typeface="Menlo Regular"/>
              </a:rPr>
              <a:t>d3 </a:t>
            </a:r>
            <a:r>
              <a:rPr lang="en-US" sz="2400" dirty="0">
                <a:latin typeface="Menlo Regular"/>
                <a:cs typeface="Menlo Regular"/>
              </a:rPr>
              <a:t>= </a:t>
            </a:r>
            <a:endParaRPr lang="en-US" sz="2400" dirty="0" smtClean="0">
              <a:latin typeface="Menlo Regular"/>
              <a:cs typeface="Menlo Regular"/>
            </a:endParaRPr>
          </a:p>
          <a:p>
            <a:pPr lvl="1"/>
            <a:r>
              <a:rPr lang="en-US" sz="2400" dirty="0">
                <a:latin typeface="Menlo Regular"/>
                <a:cs typeface="Menlo Regular"/>
              </a:rPr>
              <a:t>	</a:t>
            </a:r>
            <a:r>
              <a:rPr lang="en-US" sz="2400" dirty="0" smtClean="0">
                <a:latin typeface="Menlo Regular"/>
                <a:cs typeface="Menlo Regular"/>
              </a:rPr>
              <a:t>d1.union(d2);</a:t>
            </a:r>
            <a:endParaRPr lang="en-US" sz="24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01801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RichFunctions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</a:t>
            </a:r>
            <a:r>
              <a:rPr lang="en-US" dirty="0"/>
              <a:t>i</a:t>
            </a:r>
            <a:r>
              <a:rPr lang="en-US" dirty="0" smtClean="0"/>
              <a:t>nterfaces have only one method</a:t>
            </a:r>
          </a:p>
          <a:p>
            <a:pPr lvl="1"/>
            <a:r>
              <a:rPr lang="en-US" dirty="0" smtClean="0"/>
              <a:t>Single abstract method (SAM)</a:t>
            </a:r>
          </a:p>
          <a:p>
            <a:pPr lvl="1"/>
            <a:r>
              <a:rPr lang="en-US" dirty="0" smtClean="0"/>
              <a:t>Support for Java8 Lambda functions</a:t>
            </a:r>
          </a:p>
          <a:p>
            <a:endParaRPr lang="en-US" dirty="0" smtClean="0"/>
          </a:p>
          <a:p>
            <a:r>
              <a:rPr lang="en-US" dirty="0" smtClean="0"/>
              <a:t>There is a “Rich” variant for each function.</a:t>
            </a:r>
          </a:p>
          <a:p>
            <a:pPr lvl="1"/>
            <a:r>
              <a:rPr lang="en-US" dirty="0" err="1" smtClean="0"/>
              <a:t>RichFlatMapFunction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Additional methods</a:t>
            </a:r>
          </a:p>
          <a:p>
            <a:pPr lvl="2"/>
            <a:r>
              <a:rPr lang="en-US" dirty="0" smtClean="0">
                <a:latin typeface="Menlo Regular"/>
                <a:cs typeface="Menlo Regular"/>
              </a:rPr>
              <a:t>open(Configuration c)</a:t>
            </a:r>
            <a:endParaRPr lang="en-US" dirty="0">
              <a:latin typeface="Menlo Regular"/>
              <a:cs typeface="Menlo Regular"/>
            </a:endParaRPr>
          </a:p>
          <a:p>
            <a:pPr lvl="2"/>
            <a:r>
              <a:rPr lang="en-US" dirty="0" smtClean="0">
                <a:latin typeface="Menlo Regular"/>
                <a:cs typeface="Menlo Regular"/>
              </a:rPr>
              <a:t>close()</a:t>
            </a:r>
          </a:p>
          <a:p>
            <a:pPr lvl="2"/>
            <a:r>
              <a:rPr lang="en-US" dirty="0" err="1" smtClean="0">
                <a:latin typeface="Menlo Regular"/>
                <a:cs typeface="Menlo Regular"/>
              </a:rPr>
              <a:t>getRuntimeContext</a:t>
            </a:r>
            <a:r>
              <a:rPr lang="en-US" dirty="0" smtClean="0">
                <a:latin typeface="Menlo Regular"/>
                <a:cs typeface="Menlo Regular"/>
              </a:rPr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109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RichFunctions</a:t>
            </a:r>
            <a:r>
              <a:rPr lang="en-US" sz="3600" dirty="0" smtClean="0"/>
              <a:t> &amp; </a:t>
            </a:r>
            <a:r>
              <a:rPr lang="en-US" sz="3600" dirty="0" err="1" smtClean="0"/>
              <a:t>RuntimeContext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RuntimeContext</a:t>
            </a:r>
            <a:r>
              <a:rPr lang="en-US" dirty="0" smtClean="0"/>
              <a:t> has useful methods:</a:t>
            </a:r>
          </a:p>
          <a:p>
            <a:pPr lvl="1"/>
            <a:r>
              <a:rPr lang="en-US" dirty="0" err="1">
                <a:latin typeface="Menlo Regular"/>
                <a:cs typeface="Menlo Regular"/>
              </a:rPr>
              <a:t>getIndexOfThisSubtask</a:t>
            </a: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()</a:t>
            </a:r>
          </a:p>
          <a:p>
            <a:pPr lvl="1"/>
            <a:r>
              <a:rPr lang="en-US" dirty="0" err="1" smtClean="0">
                <a:latin typeface="Menlo Regular"/>
                <a:cs typeface="Menlo Regular"/>
              </a:rPr>
              <a:t>getNumberOfParallelSubtasks</a:t>
            </a:r>
            <a:r>
              <a:rPr lang="en-US" dirty="0" smtClean="0">
                <a:latin typeface="Menlo Regular"/>
                <a:cs typeface="Menlo Regular"/>
              </a:rPr>
              <a:t>()</a:t>
            </a:r>
          </a:p>
          <a:p>
            <a:pPr lvl="1"/>
            <a:r>
              <a:rPr lang="en-US" dirty="0" err="1" smtClean="0">
                <a:latin typeface="Menlo Regular"/>
                <a:cs typeface="Menlo Regular"/>
              </a:rPr>
              <a:t>getExecutionConfig</a:t>
            </a:r>
            <a:r>
              <a:rPr lang="en-US" dirty="0" smtClean="0">
                <a:latin typeface="Menlo Regular"/>
                <a:cs typeface="Menlo Regular"/>
              </a:rPr>
              <a:t>() </a:t>
            </a:r>
          </a:p>
          <a:p>
            <a:endParaRPr lang="en-US" dirty="0" smtClean="0"/>
          </a:p>
          <a:p>
            <a:r>
              <a:rPr lang="en-US" dirty="0" smtClean="0"/>
              <a:t>Gives access to:</a:t>
            </a:r>
          </a:p>
          <a:p>
            <a:pPr lvl="1"/>
            <a:r>
              <a:rPr lang="en-US" dirty="0" smtClean="0"/>
              <a:t>Accumulators</a:t>
            </a:r>
          </a:p>
          <a:p>
            <a:pPr lvl="1"/>
            <a:r>
              <a:rPr lang="en-US" dirty="0" err="1" smtClean="0"/>
              <a:t>DistributedCache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37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API Concepts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23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2781680" y="3022309"/>
            <a:ext cx="1795429" cy="2389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2"/>
          </p:cNvCxnSpPr>
          <p:nvPr/>
        </p:nvCxnSpPr>
        <p:spPr>
          <a:xfrm flipV="1">
            <a:off x="2781680" y="3993747"/>
            <a:ext cx="1795429" cy="1417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2"/>
          </p:cNvCxnSpPr>
          <p:nvPr/>
        </p:nvCxnSpPr>
        <p:spPr>
          <a:xfrm flipV="1">
            <a:off x="2781680" y="4965185"/>
            <a:ext cx="1795428" cy="446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3729453" y="2294793"/>
            <a:ext cx="1695311" cy="72751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venir Next Regular"/>
                <a:cs typeface="Avenir Next Regular"/>
              </a:rPr>
              <a:t>map</a:t>
            </a:r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3729453" y="3266231"/>
            <a:ext cx="1695311" cy="72751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venir Next Regular"/>
                <a:cs typeface="Avenir Next Regular"/>
              </a:rPr>
              <a:t>map</a:t>
            </a:r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3729452" y="4237669"/>
            <a:ext cx="1695311" cy="72751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venir Next Regular"/>
                <a:cs typeface="Avenir Next Regular"/>
              </a:rPr>
              <a:t>map</a:t>
            </a:r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141" y="1254797"/>
            <a:ext cx="85973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venir Next Regular"/>
                <a:cs typeface="Avenir Next Regular"/>
              </a:rPr>
              <a:t>Example: Tag words with IDs in text corpus</a:t>
            </a:r>
            <a:endParaRPr lang="en-US" sz="3200" dirty="0">
              <a:latin typeface="Avenir Next Regular"/>
              <a:cs typeface="Avenir Next Regular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74739"/>
              </p:ext>
            </p:extLst>
          </p:nvPr>
        </p:nvGraphicFramePr>
        <p:xfrm>
          <a:off x="2354516" y="5411396"/>
          <a:ext cx="898826" cy="1188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413"/>
                <a:gridCol w="449413"/>
              </a:tblGrid>
              <a:tr h="151033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</a:tr>
              <a:tr h="145068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145068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145068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145068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145068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95680" y="6255556"/>
            <a:ext cx="2005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venir Next Regular"/>
                <a:cs typeface="Avenir Next Regular"/>
              </a:rPr>
              <a:t>Dictionary</a:t>
            </a:r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95680" y="1912060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06743" y="2761537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06743" y="3611014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venir Next Regular"/>
                <a:cs typeface="Avenir Next Regular"/>
              </a:rPr>
              <a:t>Text </a:t>
            </a:r>
            <a:br>
              <a:rPr lang="en-US" sz="3200" dirty="0" smtClean="0">
                <a:latin typeface="Avenir Next Regular"/>
                <a:cs typeface="Avenir Next Regular"/>
              </a:rPr>
            </a:br>
            <a:r>
              <a:rPr lang="en-US" sz="3200" dirty="0" smtClean="0">
                <a:latin typeface="Avenir Next Regular"/>
                <a:cs typeface="Avenir Next Regular"/>
              </a:rPr>
              <a:t>data set</a:t>
            </a:r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5881469" y="1912060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5892532" y="2761537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5892532" y="3610514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3985243" y="5309468"/>
            <a:ext cx="3330682" cy="1404503"/>
          </a:xfrm>
          <a:prstGeom prst="wedgeRectCallout">
            <a:avLst>
              <a:gd name="adj1" fmla="val -73865"/>
              <a:gd name="adj2" fmla="val -6621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venir Next Regular"/>
                <a:cs typeface="Avenir Next Regular"/>
              </a:rPr>
              <a:t>broadcast (small) dictionary to all mappers </a:t>
            </a:r>
            <a:endParaRPr lang="en-US" sz="2800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479938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any </a:t>
            </a:r>
            <a:r>
              <a:rPr lang="en-US" dirty="0" err="1" smtClean="0"/>
              <a:t>DataSet</a:t>
            </a:r>
            <a:r>
              <a:rPr lang="en-US" dirty="0" smtClean="0"/>
              <a:t> as a broadcast variable</a:t>
            </a:r>
          </a:p>
          <a:p>
            <a:r>
              <a:rPr lang="en-US" dirty="0" smtClean="0"/>
              <a:t>available on all parallel instances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7074" y="3566760"/>
            <a:ext cx="8624270" cy="226727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// 1. The 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DataSet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to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be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broadcasted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DataSet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&lt;Integer&gt;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toBroadcast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=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env.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Menlo Regular"/>
                <a:cs typeface="Menlo Regular"/>
              </a:rPr>
              <a:t>fromElements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(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Menlo Regular"/>
                <a:cs typeface="Menlo Regular"/>
              </a:rPr>
              <a:t>1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,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Menlo Regular"/>
                <a:cs typeface="Menlo Regular"/>
              </a:rPr>
              <a:t>2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,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Menlo Regular"/>
                <a:cs typeface="Menlo Regular"/>
              </a:rPr>
              <a:t>3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);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 Regular"/>
              <a:cs typeface="Menlo Regular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>
                <a:solidFill>
                  <a:srgbClr val="999988"/>
                </a:solidFill>
                <a:latin typeface="Menlo Regular"/>
                <a:cs typeface="Menlo Regular"/>
              </a:rPr>
              <a:t>// 2. Broadcast </a:t>
            </a:r>
            <a:r>
              <a:rPr lang="de-DE" altLang="de-DE" dirty="0" err="1">
                <a:solidFill>
                  <a:srgbClr val="999988"/>
                </a:solidFill>
                <a:latin typeface="Menlo Regular"/>
                <a:cs typeface="Menlo Regular"/>
              </a:rPr>
              <a:t>the</a:t>
            </a:r>
            <a:r>
              <a:rPr lang="de-DE" altLang="de-DE" dirty="0">
                <a:solidFill>
                  <a:srgbClr val="999988"/>
                </a:solidFill>
                <a:latin typeface="Menlo Regular"/>
                <a:cs typeface="Menlo Regular"/>
              </a:rPr>
              <a:t> </a:t>
            </a:r>
            <a:r>
              <a:rPr lang="de-DE" altLang="de-DE" dirty="0" err="1">
                <a:solidFill>
                  <a:srgbClr val="999988"/>
                </a:solidFill>
                <a:latin typeface="Menlo Regular"/>
                <a:cs typeface="Menlo Regular"/>
              </a:rPr>
              <a:t>DataSet</a:t>
            </a:r>
            <a:r>
              <a:rPr lang="de-DE" altLang="de-DE" dirty="0">
                <a:latin typeface="Menlo Regular"/>
                <a:cs typeface="Menlo Regular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 err="1" smtClean="0">
                <a:latin typeface="Menlo Regular"/>
                <a:cs typeface="Menlo Regular"/>
              </a:rPr>
              <a:t>map</a:t>
            </a:r>
            <a:r>
              <a:rPr lang="de-DE" altLang="de-DE" dirty="0" smtClean="0">
                <a:latin typeface="Menlo Regular"/>
                <a:cs typeface="Menlo Regular"/>
              </a:rPr>
              <a:t>().</a:t>
            </a:r>
            <a:r>
              <a:rPr lang="de-DE" altLang="de-DE" dirty="0" err="1" smtClean="0">
                <a:solidFill>
                  <a:srgbClr val="008080"/>
                </a:solidFill>
                <a:latin typeface="Menlo Regular"/>
                <a:cs typeface="Menlo Regular"/>
              </a:rPr>
              <a:t>withBroadcastSet</a:t>
            </a:r>
            <a:r>
              <a:rPr lang="de-DE" altLang="de-DE" dirty="0" smtClean="0">
                <a:latin typeface="Menlo Regular"/>
                <a:cs typeface="Menlo Regular"/>
              </a:rPr>
              <a:t>(</a:t>
            </a:r>
            <a:r>
              <a:rPr lang="de-DE" altLang="de-DE" dirty="0" err="1" smtClean="0">
                <a:latin typeface="Menlo Regular"/>
                <a:cs typeface="Menlo Regular"/>
              </a:rPr>
              <a:t>toBroadcast</a:t>
            </a:r>
            <a:r>
              <a:rPr lang="de-DE" altLang="de-DE" dirty="0">
                <a:latin typeface="Menlo Regular"/>
                <a:cs typeface="Menlo Regular"/>
              </a:rPr>
              <a:t>,</a:t>
            </a:r>
            <a:r>
              <a:rPr lang="de-DE" altLang="de-DE" dirty="0">
                <a:solidFill>
                  <a:srgbClr val="333333"/>
                </a:solidFill>
                <a:latin typeface="Menlo Regular"/>
                <a:cs typeface="Menlo Regular"/>
              </a:rPr>
              <a:t> </a:t>
            </a:r>
            <a:r>
              <a:rPr lang="de-DE" altLang="de-DE" dirty="0">
                <a:solidFill>
                  <a:srgbClr val="DD1144"/>
                </a:solidFill>
                <a:latin typeface="Menlo Regular"/>
                <a:cs typeface="Menlo Regular"/>
              </a:rPr>
              <a:t>"</a:t>
            </a:r>
            <a:r>
              <a:rPr lang="de-DE" altLang="de-DE" dirty="0" err="1">
                <a:solidFill>
                  <a:srgbClr val="DD1144"/>
                </a:solidFill>
                <a:latin typeface="Menlo Regular"/>
                <a:cs typeface="Menlo Regular"/>
              </a:rPr>
              <a:t>broadcastSetName</a:t>
            </a:r>
            <a:r>
              <a:rPr lang="de-DE" altLang="de-DE" dirty="0">
                <a:solidFill>
                  <a:srgbClr val="DD1144"/>
                </a:solidFill>
                <a:latin typeface="Menlo Regular"/>
                <a:cs typeface="Menlo Regular"/>
              </a:rPr>
              <a:t>"</a:t>
            </a:r>
            <a:r>
              <a:rPr lang="de-DE" altLang="de-DE" dirty="0">
                <a:latin typeface="Menlo Regular"/>
                <a:cs typeface="Menlo Regular"/>
              </a:rPr>
              <a:t>);</a:t>
            </a:r>
            <a:r>
              <a:rPr lang="de-DE" altLang="de-DE" dirty="0">
                <a:solidFill>
                  <a:srgbClr val="333333"/>
                </a:solidFill>
                <a:latin typeface="Menlo Regular"/>
                <a:cs typeface="Menlo Regular"/>
              </a:rPr>
              <a:t> </a:t>
            </a:r>
            <a:endParaRPr lang="de-DE" altLang="de-DE" dirty="0">
              <a:latin typeface="Menlo Regular"/>
              <a:cs typeface="Menlo 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 Regular"/>
              <a:cs typeface="Menlo Regular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>
                <a:solidFill>
                  <a:srgbClr val="999988"/>
                </a:solidFill>
                <a:latin typeface="Menlo Regular"/>
                <a:cs typeface="Menlo Regular"/>
              </a:rPr>
              <a:t>// 3</a:t>
            </a:r>
            <a:r>
              <a:rPr lang="de-DE" altLang="de-DE" dirty="0" smtClean="0">
                <a:solidFill>
                  <a:srgbClr val="999988"/>
                </a:solidFill>
                <a:latin typeface="Menlo Regular"/>
                <a:cs typeface="Menlo Regular"/>
              </a:rPr>
              <a:t>. </a:t>
            </a:r>
            <a:r>
              <a:rPr lang="de-DE" altLang="de-DE" dirty="0" err="1" smtClean="0">
                <a:solidFill>
                  <a:srgbClr val="999988"/>
                </a:solidFill>
                <a:latin typeface="Menlo Regular"/>
                <a:cs typeface="Menlo Regular"/>
              </a:rPr>
              <a:t>inside</a:t>
            </a:r>
            <a:r>
              <a:rPr lang="de-DE" altLang="de-DE" dirty="0" smtClean="0">
                <a:solidFill>
                  <a:srgbClr val="999988"/>
                </a:solidFill>
                <a:latin typeface="Menlo Regular"/>
                <a:cs typeface="Menlo Regular"/>
              </a:rPr>
              <a:t> </a:t>
            </a:r>
            <a:r>
              <a:rPr lang="de-DE" altLang="de-DE" dirty="0" err="1" smtClean="0">
                <a:solidFill>
                  <a:srgbClr val="999988"/>
                </a:solidFill>
                <a:latin typeface="Menlo Regular"/>
                <a:cs typeface="Menlo Regular"/>
              </a:rPr>
              <a:t>user</a:t>
            </a:r>
            <a:r>
              <a:rPr lang="de-DE" altLang="de-DE" dirty="0" smtClean="0">
                <a:solidFill>
                  <a:srgbClr val="999988"/>
                </a:solidFill>
                <a:latin typeface="Menlo Regular"/>
                <a:cs typeface="Menlo Regular"/>
              </a:rPr>
              <a:t> </a:t>
            </a:r>
            <a:r>
              <a:rPr lang="de-DE" altLang="de-DE" dirty="0" err="1" smtClean="0">
                <a:solidFill>
                  <a:srgbClr val="999988"/>
                </a:solidFill>
                <a:latin typeface="Menlo Regular"/>
                <a:cs typeface="Menlo Regular"/>
              </a:rPr>
              <a:t>defined</a:t>
            </a:r>
            <a:r>
              <a:rPr lang="de-DE" altLang="de-DE" dirty="0" smtClean="0">
                <a:solidFill>
                  <a:srgbClr val="999988"/>
                </a:solidFill>
                <a:latin typeface="Menlo Regular"/>
                <a:cs typeface="Menlo Regular"/>
              </a:rPr>
              <a:t> </a:t>
            </a:r>
            <a:r>
              <a:rPr lang="de-DE" altLang="de-DE" dirty="0" err="1" smtClean="0">
                <a:solidFill>
                  <a:srgbClr val="999988"/>
                </a:solidFill>
                <a:latin typeface="Menlo Regular"/>
                <a:cs typeface="Menlo Regular"/>
              </a:rPr>
              <a:t>function</a:t>
            </a:r>
            <a:endParaRPr kumimoji="0" lang="de-DE" altLang="de-DE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nlo Regular"/>
              <a:cs typeface="Menlo 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getRuntimeContext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().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Menlo Regular"/>
                <a:cs typeface="Menlo Regular"/>
              </a:rPr>
              <a:t>getBroadcastVariable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(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enlo Regular"/>
                <a:cs typeface="Menlo Regular"/>
              </a:rPr>
              <a:t>"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Menlo Regular"/>
                <a:cs typeface="Menlo Regular"/>
              </a:rPr>
              <a:t>broadcastSetName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enlo Regular"/>
                <a:cs typeface="Menlo Regular"/>
              </a:rPr>
              <a:t>"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685794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Lightweight tool to compute stats on data</a:t>
            </a:r>
          </a:p>
          <a:p>
            <a:pPr lvl="1"/>
            <a:r>
              <a:rPr lang="en-US" sz="2400" dirty="0" err="1" smtClean="0"/>
              <a:t>Usuful</a:t>
            </a:r>
            <a:r>
              <a:rPr lang="en-US" sz="2400" dirty="0" smtClean="0"/>
              <a:t> to verify your assumptions about your data</a:t>
            </a:r>
          </a:p>
          <a:p>
            <a:pPr lvl="1"/>
            <a:r>
              <a:rPr lang="en-US" sz="2400" dirty="0" smtClean="0"/>
              <a:t>Similar to Counters </a:t>
            </a:r>
            <a:r>
              <a:rPr lang="en-US" sz="2400" dirty="0"/>
              <a:t>(Hadoop </a:t>
            </a:r>
            <a:r>
              <a:rPr lang="en-US" sz="2400" dirty="0" err="1"/>
              <a:t>MapReduce</a:t>
            </a:r>
            <a:r>
              <a:rPr lang="en-US" sz="2400" dirty="0" smtClean="0"/>
              <a:t>)</a:t>
            </a:r>
          </a:p>
          <a:p>
            <a:endParaRPr lang="en-US" sz="2800" dirty="0" smtClean="0"/>
          </a:p>
          <a:p>
            <a:r>
              <a:rPr lang="en-US" sz="2800" dirty="0" smtClean="0"/>
              <a:t>Build in accumulators</a:t>
            </a:r>
            <a:endParaRPr lang="en-US" sz="2800" dirty="0"/>
          </a:p>
          <a:p>
            <a:pPr lvl="1"/>
            <a:r>
              <a:rPr lang="en-US" sz="2400" dirty="0" err="1" smtClean="0"/>
              <a:t>Int</a:t>
            </a:r>
            <a:r>
              <a:rPr lang="en-US" sz="2400" dirty="0"/>
              <a:t> </a:t>
            </a:r>
            <a:r>
              <a:rPr lang="en-US" sz="2400" dirty="0" smtClean="0"/>
              <a:t>and Long counters</a:t>
            </a:r>
            <a:endParaRPr lang="en-US" sz="2400" dirty="0"/>
          </a:p>
          <a:p>
            <a:pPr lvl="1"/>
            <a:r>
              <a:rPr lang="en-US" sz="2400" dirty="0" err="1" smtClean="0"/>
              <a:t>Histogramm</a:t>
            </a:r>
            <a:endParaRPr lang="en-US" sz="24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Easily customizable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26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0070"/>
            <a:ext cx="7474685" cy="1112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Apache </a:t>
            </a:r>
            <a:r>
              <a:rPr lang="en-US" sz="3600" dirty="0" err="1" smtClean="0"/>
              <a:t>Flink’s</a:t>
            </a:r>
            <a:r>
              <a:rPr lang="en-US" sz="3600" dirty="0" smtClean="0"/>
              <a:t> Type System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474375"/>
            <a:ext cx="8443843" cy="5247100"/>
          </a:xfrm>
        </p:spPr>
        <p:txBody>
          <a:bodyPr>
            <a:normAutofit/>
          </a:bodyPr>
          <a:lstStyle/>
          <a:p>
            <a:r>
              <a:rPr lang="en-US" dirty="0" smtClean="0"/>
              <a:t>Flink aims to support </a:t>
            </a:r>
            <a:r>
              <a:rPr lang="en-US" dirty="0" smtClean="0"/>
              <a:t>all data types</a:t>
            </a:r>
          </a:p>
          <a:p>
            <a:pPr lvl="1"/>
            <a:r>
              <a:rPr lang="en-US" dirty="0" smtClean="0"/>
              <a:t>Ease of programming</a:t>
            </a:r>
            <a:endParaRPr lang="en-US" dirty="0" smtClean="0"/>
          </a:p>
          <a:p>
            <a:pPr lvl="1"/>
            <a:r>
              <a:rPr lang="en-US" dirty="0" smtClean="0"/>
              <a:t>Seamless integration with existing code</a:t>
            </a:r>
          </a:p>
          <a:p>
            <a:pPr lvl="1"/>
            <a:endParaRPr lang="en-US" dirty="0"/>
          </a:p>
          <a:p>
            <a:r>
              <a:rPr lang="en-US" dirty="0" smtClean="0"/>
              <a:t>Programs are analyzed before execution</a:t>
            </a:r>
          </a:p>
          <a:p>
            <a:pPr lvl="1"/>
            <a:r>
              <a:rPr lang="en-US" dirty="0" smtClean="0"/>
              <a:t>Used data types are identified</a:t>
            </a:r>
          </a:p>
          <a:p>
            <a:pPr lvl="1"/>
            <a:r>
              <a:rPr lang="en-US" dirty="0" err="1" smtClean="0"/>
              <a:t>Serializer</a:t>
            </a:r>
            <a:r>
              <a:rPr lang="en-US" dirty="0" smtClean="0"/>
              <a:t> &amp; comparator are configured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936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Process 15"/>
          <p:cNvSpPr/>
          <p:nvPr/>
        </p:nvSpPr>
        <p:spPr>
          <a:xfrm>
            <a:off x="6772614" y="2602697"/>
            <a:ext cx="2200766" cy="2304467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 err="1" smtClean="0">
                <a:latin typeface="Avenir Next Regular"/>
                <a:cs typeface="Avenir Next Regular"/>
              </a:rPr>
              <a:t>JobManager</a:t>
            </a:r>
            <a:endParaRPr lang="en-US" sz="2400" u="sng" dirty="0" smtClean="0">
              <a:latin typeface="Avenir Next Regular"/>
              <a:cs typeface="Avenir Next Regular"/>
            </a:endParaRPr>
          </a:p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counter = </a:t>
            </a:r>
          </a:p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4 +</a:t>
            </a:r>
          </a:p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18 +</a:t>
            </a:r>
          </a:p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22 = </a:t>
            </a:r>
            <a:br>
              <a:rPr lang="en-US" sz="2400" dirty="0" smtClean="0">
                <a:latin typeface="Avenir Next Regular"/>
                <a:cs typeface="Avenir Next Regular"/>
              </a:rPr>
            </a:br>
            <a:r>
              <a:rPr lang="en-US" sz="2400" dirty="0" smtClean="0">
                <a:latin typeface="Avenir Next Regular"/>
                <a:cs typeface="Avenir Next Regular"/>
              </a:rPr>
              <a:t>               </a:t>
            </a:r>
            <a:r>
              <a:rPr lang="en-US" sz="2400" b="1" dirty="0" smtClean="0">
                <a:latin typeface="Avenir Next Regular"/>
                <a:cs typeface="Avenir Next Regular"/>
              </a:rPr>
              <a:t>44</a:t>
            </a:r>
            <a:endParaRPr lang="en-US" sz="2400" b="1" dirty="0">
              <a:latin typeface="Avenir Next Regular"/>
              <a:cs typeface="Avenir Next Regular"/>
            </a:endParaRPr>
          </a:p>
        </p:txBody>
      </p:sp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5637264" y="3023668"/>
            <a:ext cx="1878170" cy="536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5" idx="3"/>
          </p:cNvCxnSpPr>
          <p:nvPr/>
        </p:nvCxnSpPr>
        <p:spPr>
          <a:xfrm>
            <a:off x="5656504" y="3942587"/>
            <a:ext cx="18589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</p:cNvCxnSpPr>
          <p:nvPr/>
        </p:nvCxnSpPr>
        <p:spPr>
          <a:xfrm flipV="1">
            <a:off x="5654984" y="4325070"/>
            <a:ext cx="1860450" cy="563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06000" y="6473409"/>
            <a:ext cx="2133600" cy="365125"/>
          </a:xfrm>
        </p:spPr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3363032" y="2641184"/>
            <a:ext cx="2274232" cy="76496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venir Next Regular"/>
                <a:cs typeface="Avenir Next Regular"/>
              </a:rPr>
              <a:t>map</a:t>
            </a:r>
          </a:p>
          <a:p>
            <a:pPr algn="ctr"/>
            <a:r>
              <a:rPr lang="en-US" sz="2000" dirty="0" smtClean="0">
                <a:latin typeface="Avenir Next Regular"/>
                <a:cs typeface="Avenir Next Regular"/>
              </a:rPr>
              <a:t>long counter++</a:t>
            </a:r>
            <a:endParaRPr lang="en-US" sz="2000" dirty="0">
              <a:latin typeface="Avenir Next Regular"/>
              <a:cs typeface="Avenir Next Regula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142" y="1120089"/>
            <a:ext cx="80393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Example</a:t>
            </a:r>
            <a:r>
              <a:rPr lang="en-US" sz="3200" dirty="0" smtClean="0"/>
              <a:t>: </a:t>
            </a:r>
            <a:br>
              <a:rPr lang="en-US" sz="3200" dirty="0" smtClean="0"/>
            </a:br>
            <a:r>
              <a:rPr lang="en-US" sz="3200" dirty="0" smtClean="0"/>
              <a:t>Count total number of words in text corpus</a:t>
            </a:r>
            <a:endParaRPr lang="en-US" sz="3200" dirty="0"/>
          </a:p>
        </p:txBody>
      </p:sp>
      <p:sp>
        <p:nvSpPr>
          <p:cNvPr id="28" name="Rectangular Callout 27"/>
          <p:cNvSpPr/>
          <p:nvPr/>
        </p:nvSpPr>
        <p:spPr>
          <a:xfrm>
            <a:off x="4175167" y="5388553"/>
            <a:ext cx="4511633" cy="1314189"/>
          </a:xfrm>
          <a:prstGeom prst="wedgeRectCallout">
            <a:avLst>
              <a:gd name="adj1" fmla="val 2247"/>
              <a:gd name="adj2" fmla="val -103108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Send local counts from parallel instances to </a:t>
            </a:r>
            <a:r>
              <a:rPr lang="en-US" sz="2400" dirty="0" err="1" smtClean="0">
                <a:latin typeface="Avenir Next Regular"/>
                <a:cs typeface="Avenir Next Regular"/>
              </a:rPr>
              <a:t>JobManager</a:t>
            </a:r>
            <a:endParaRPr lang="en-US" sz="2400" dirty="0">
              <a:latin typeface="Avenir Next Regular"/>
              <a:cs typeface="Avenir Next Regular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95680" y="2258452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06743" y="3107929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506743" y="3957406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venir Next Regular"/>
                <a:cs typeface="Avenir Next Regular"/>
              </a:rPr>
              <a:t>Text </a:t>
            </a:r>
            <a:br>
              <a:rPr lang="en-US" sz="3200" dirty="0" smtClean="0">
                <a:latin typeface="Avenir Next Regular"/>
                <a:cs typeface="Avenir Next Regular"/>
              </a:rPr>
            </a:br>
            <a:r>
              <a:rPr lang="en-US" sz="3200" dirty="0" smtClean="0">
                <a:latin typeface="Avenir Next Regular"/>
                <a:cs typeface="Avenir Next Regular"/>
              </a:rPr>
              <a:t>data set</a:t>
            </a:r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25" name="Flowchart: Process 4"/>
          <p:cNvSpPr/>
          <p:nvPr/>
        </p:nvSpPr>
        <p:spPr>
          <a:xfrm>
            <a:off x="3382272" y="3560103"/>
            <a:ext cx="2274232" cy="76496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venir Next Regular"/>
                <a:cs typeface="Avenir Next Regular"/>
              </a:rPr>
              <a:t>map</a:t>
            </a:r>
          </a:p>
          <a:p>
            <a:pPr algn="ctr"/>
            <a:r>
              <a:rPr lang="en-US" sz="2000" dirty="0" smtClean="0">
                <a:latin typeface="Avenir Next Regular"/>
                <a:cs typeface="Avenir Next Regular"/>
              </a:rPr>
              <a:t>long counter++</a:t>
            </a:r>
            <a:endParaRPr lang="en-US" sz="2000" dirty="0">
              <a:latin typeface="Avenir Next Regular"/>
              <a:cs typeface="Avenir Next Regular"/>
            </a:endParaRPr>
          </a:p>
        </p:txBody>
      </p:sp>
      <p:sp>
        <p:nvSpPr>
          <p:cNvPr id="26" name="Flowchart: Process 4"/>
          <p:cNvSpPr/>
          <p:nvPr/>
        </p:nvSpPr>
        <p:spPr>
          <a:xfrm>
            <a:off x="3380752" y="4506300"/>
            <a:ext cx="2274232" cy="76496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venir Next Regular"/>
                <a:cs typeface="Avenir Next Regular"/>
              </a:rPr>
              <a:t>map</a:t>
            </a:r>
          </a:p>
          <a:p>
            <a:pPr algn="ctr"/>
            <a:r>
              <a:rPr lang="en-US" sz="2000" dirty="0" smtClean="0">
                <a:latin typeface="Avenir Next Regular"/>
                <a:cs typeface="Avenir Next Regular"/>
              </a:rPr>
              <a:t>long counter++</a:t>
            </a:r>
            <a:endParaRPr lang="en-US" sz="2000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76726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Accumulators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9272"/>
            <a:ext cx="8229600" cy="1216419"/>
          </a:xfrm>
        </p:spPr>
        <p:txBody>
          <a:bodyPr>
            <a:normAutofit/>
          </a:bodyPr>
          <a:lstStyle/>
          <a:p>
            <a:r>
              <a:rPr lang="en-US" dirty="0" smtClean="0"/>
              <a:t>Use accumulators to verify your assumptions about the data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41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5737" y="2965888"/>
            <a:ext cx="8832525" cy="372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class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Tokenizer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extends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solidFill>
                  <a:srgbClr val="333333"/>
                </a:solidFill>
                <a:latin typeface="Menlo Regular"/>
                <a:cs typeface="Menlo Regular"/>
              </a:rPr>
              <a:t> </a:t>
            </a: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          </a:t>
            </a:r>
            <a:r>
              <a:rPr kumimoji="0" lang="de-DE" altLang="de-DE" sz="22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Rich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FlatMapFunction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&lt;String, String&gt;&gt;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@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Override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public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void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flatMap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(String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val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solidFill>
                  <a:srgbClr val="333333"/>
                </a:solidFill>
                <a:latin typeface="Menlo Regular"/>
                <a:cs typeface="Menlo Regular"/>
              </a:rPr>
              <a:t> </a:t>
            </a: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                   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Collector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&lt;String&gt; out) 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   	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getRuntimeContext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200" dirty="0">
                <a:solidFill>
                  <a:srgbClr val="333333"/>
                </a:solidFill>
                <a:latin typeface="Menlo Regular"/>
                <a:cs typeface="Menlo Regular"/>
              </a:rPr>
              <a:t>	 </a:t>
            </a: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.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getLongCounter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("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elementCount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").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add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(1L);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solidFill>
                  <a:srgbClr val="333333"/>
                </a:solidFill>
                <a:latin typeface="Menlo Regular"/>
                <a:cs typeface="Menlo Regular"/>
              </a:rPr>
              <a:t> </a:t>
            </a: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   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// do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more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stuff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solidFill>
                  <a:srgbClr val="333333"/>
                </a:solidFill>
                <a:latin typeface="Menlo Regular"/>
                <a:cs typeface="Menlo Regular"/>
              </a:rPr>
              <a:t> </a:t>
            </a: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 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}</a:t>
            </a:r>
            <a:endParaRPr kumimoji="0" lang="de-DE" altLang="de-DE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79479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Accumulator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594" y="1600200"/>
            <a:ext cx="8803392" cy="438461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Accumulators are available via </a:t>
            </a:r>
            <a:r>
              <a:rPr lang="en-US" sz="2800" dirty="0" err="1" smtClean="0"/>
              <a:t>JobExecutionResult</a:t>
            </a:r>
            <a:r>
              <a:rPr lang="en-US" sz="2800" dirty="0" smtClean="0"/>
              <a:t> </a:t>
            </a:r>
          </a:p>
          <a:p>
            <a:pPr lvl="1"/>
            <a:r>
              <a:rPr lang="en-US" sz="2400" dirty="0" smtClean="0"/>
              <a:t>returned </a:t>
            </a:r>
            <a:r>
              <a:rPr lang="en-US" sz="2400" dirty="0"/>
              <a:t>by </a:t>
            </a:r>
            <a:r>
              <a:rPr lang="en-US" sz="2400" dirty="0" err="1"/>
              <a:t>env.execute</a:t>
            </a:r>
            <a:r>
              <a:rPr lang="en-US" sz="2400" dirty="0" smtClean="0"/>
              <a:t>()</a:t>
            </a:r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endParaRPr lang="en-US" sz="2800" dirty="0" smtClean="0"/>
          </a:p>
          <a:p>
            <a:r>
              <a:rPr lang="en-US" sz="2800" dirty="0" smtClean="0"/>
              <a:t>Accumulators are displayed </a:t>
            </a:r>
          </a:p>
          <a:p>
            <a:pPr lvl="1"/>
            <a:r>
              <a:rPr lang="en-US" sz="2400" dirty="0" smtClean="0"/>
              <a:t>by CLI client</a:t>
            </a:r>
            <a:endParaRPr lang="en-US" sz="2400" dirty="0"/>
          </a:p>
          <a:p>
            <a:pPr lvl="1"/>
            <a:r>
              <a:rPr lang="en-US" sz="2400" dirty="0" smtClean="0"/>
              <a:t>in </a:t>
            </a:r>
            <a:r>
              <a:rPr lang="en-US" sz="2400" dirty="0"/>
              <a:t>the </a:t>
            </a:r>
            <a:r>
              <a:rPr lang="en-US" sz="2400" dirty="0" err="1"/>
              <a:t>JobManager</a:t>
            </a:r>
            <a:r>
              <a:rPr lang="en-US" sz="2400" dirty="0"/>
              <a:t> web frontend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42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3271" y="2936094"/>
            <a:ext cx="856832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latin typeface="Menlo Regular"/>
                <a:cs typeface="Menlo Regular"/>
              </a:rPr>
              <a:t>JobExecutionResult</a:t>
            </a:r>
            <a:r>
              <a:rPr lang="en-US" sz="2000" dirty="0">
                <a:latin typeface="Menlo Regular"/>
                <a:cs typeface="Menlo Regular"/>
              </a:rPr>
              <a:t> result = </a:t>
            </a:r>
            <a:r>
              <a:rPr lang="en-US" sz="2000" dirty="0" err="1">
                <a:latin typeface="Menlo Regular"/>
                <a:cs typeface="Menlo Regular"/>
              </a:rPr>
              <a:t>env.execute</a:t>
            </a:r>
            <a:r>
              <a:rPr lang="en-US" sz="2000" dirty="0">
                <a:latin typeface="Menlo Regular"/>
                <a:cs typeface="Menlo Regular"/>
              </a:rPr>
              <a:t>("</a:t>
            </a:r>
            <a:r>
              <a:rPr lang="en-US" sz="2000" dirty="0" err="1" smtClean="0">
                <a:latin typeface="Menlo Regular"/>
                <a:cs typeface="Menlo Regular"/>
              </a:rPr>
              <a:t>WordCount</a:t>
            </a:r>
            <a:r>
              <a:rPr lang="en-US" sz="2000" dirty="0" smtClean="0">
                <a:latin typeface="Menlo Regular"/>
                <a:cs typeface="Menlo Regular"/>
              </a:rPr>
              <a:t>");</a:t>
            </a:r>
            <a:endParaRPr lang="en-US" sz="2000" dirty="0">
              <a:latin typeface="Menlo Regular"/>
              <a:cs typeface="Menlo Regular"/>
            </a:endParaRPr>
          </a:p>
          <a:p>
            <a:r>
              <a:rPr lang="en-US" sz="2000" dirty="0" smtClean="0">
                <a:latin typeface="Menlo Regular"/>
                <a:cs typeface="Menlo Regular"/>
              </a:rPr>
              <a:t>long </a:t>
            </a:r>
            <a:r>
              <a:rPr lang="en-US" sz="2000" dirty="0" err="1">
                <a:latin typeface="Menlo Regular"/>
                <a:cs typeface="Menlo Regular"/>
              </a:rPr>
              <a:t>ec</a:t>
            </a:r>
            <a:r>
              <a:rPr lang="en-US" sz="2000" dirty="0">
                <a:latin typeface="Menlo Regular"/>
                <a:cs typeface="Menlo Regular"/>
              </a:rPr>
              <a:t> = </a:t>
            </a:r>
            <a:r>
              <a:rPr lang="en-US" sz="2000" dirty="0" err="1">
                <a:latin typeface="Menlo Regular"/>
                <a:cs typeface="Menlo Regular"/>
              </a:rPr>
              <a:t>result.getAccumulatorResult</a:t>
            </a:r>
            <a:r>
              <a:rPr lang="en-US" sz="2000" dirty="0">
                <a:latin typeface="Menlo Regular"/>
                <a:cs typeface="Menlo Regular"/>
              </a:rPr>
              <a:t>("</a:t>
            </a:r>
            <a:r>
              <a:rPr lang="en-US" sz="2000" dirty="0" err="1">
                <a:latin typeface="Menlo Regular"/>
                <a:cs typeface="Menlo Regular"/>
              </a:rPr>
              <a:t>elementCount</a:t>
            </a:r>
            <a:r>
              <a:rPr lang="en-US" sz="2000" dirty="0">
                <a:latin typeface="Menlo Regular"/>
                <a:cs typeface="Menlo Regular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2078882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26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0070"/>
            <a:ext cx="7474685" cy="1112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Apache </a:t>
            </a:r>
            <a:r>
              <a:rPr lang="en-US" sz="3600" dirty="0" err="1" smtClean="0"/>
              <a:t>Flink’s</a:t>
            </a:r>
            <a:r>
              <a:rPr lang="en-US" sz="3600" dirty="0" smtClean="0"/>
              <a:t> Type System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474375"/>
            <a:ext cx="8443843" cy="5247100"/>
          </a:xfrm>
        </p:spPr>
        <p:txBody>
          <a:bodyPr>
            <a:normAutofit/>
          </a:bodyPr>
          <a:lstStyle/>
          <a:p>
            <a:r>
              <a:rPr lang="en-US" dirty="0" smtClean="0"/>
              <a:t>Data types are either</a:t>
            </a:r>
          </a:p>
          <a:p>
            <a:pPr lvl="1"/>
            <a:r>
              <a:rPr lang="en-US" dirty="0" smtClean="0"/>
              <a:t>Atomic types (like Java Primitives)</a:t>
            </a:r>
          </a:p>
          <a:p>
            <a:pPr lvl="1"/>
            <a:r>
              <a:rPr lang="en-US" dirty="0" smtClean="0"/>
              <a:t>Composite types (like Flink Tuples)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Composite types nest other types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Not all data types can be used as keys!</a:t>
            </a:r>
          </a:p>
          <a:p>
            <a:pPr lvl="1"/>
            <a:r>
              <a:rPr lang="en-US" dirty="0" smtClean="0"/>
              <a:t>Flink groups, joins</a:t>
            </a:r>
            <a:r>
              <a:rPr lang="en-US" dirty="0"/>
              <a:t> </a:t>
            </a:r>
            <a:r>
              <a:rPr lang="en-US" dirty="0" smtClean="0"/>
              <a:t>&amp; sorts </a:t>
            </a:r>
            <a:r>
              <a:rPr lang="en-US" dirty="0" err="1" smtClean="0"/>
              <a:t>DataSets</a:t>
            </a:r>
            <a:r>
              <a:rPr lang="en-US" dirty="0" smtClean="0"/>
              <a:t> on keys</a:t>
            </a:r>
          </a:p>
          <a:p>
            <a:pPr lvl="1"/>
            <a:r>
              <a:rPr lang="en-US" dirty="0" smtClean="0"/>
              <a:t>Key types must be comparable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0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0070"/>
            <a:ext cx="7474685" cy="1112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Atomic Types</a:t>
            </a:r>
            <a:endParaRPr lang="en-US" sz="3600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27628"/>
              </p:ext>
            </p:extLst>
          </p:nvPr>
        </p:nvGraphicFramePr>
        <p:xfrm>
          <a:off x="457200" y="1339169"/>
          <a:ext cx="8229600" cy="502445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984077"/>
                <a:gridCol w="3230376"/>
                <a:gridCol w="3015147"/>
              </a:tblGrid>
              <a:tr h="68006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Flink</a:t>
                      </a:r>
                      <a:r>
                        <a:rPr lang="en-US" sz="2400" baseline="0" dirty="0" smtClean="0"/>
                        <a:t> Type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Java Type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Can</a:t>
                      </a:r>
                      <a:r>
                        <a:rPr lang="en-US" sz="2400" baseline="0" dirty="0" smtClean="0"/>
                        <a:t> be used as k</a:t>
                      </a:r>
                      <a:r>
                        <a:rPr lang="en-US" sz="2400" dirty="0" smtClean="0"/>
                        <a:t>ey</a:t>
                      </a:r>
                      <a:r>
                        <a:rPr lang="en-US" sz="2400" baseline="0" dirty="0" smtClean="0"/>
                        <a:t>?</a:t>
                      </a:r>
                      <a:endParaRPr lang="en-US" sz="2400" dirty="0"/>
                    </a:p>
                  </a:txBody>
                  <a:tcPr anchor="ctr"/>
                </a:tc>
              </a:tr>
              <a:tr h="1173811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BasicType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Java Primitives</a:t>
                      </a:r>
                      <a:r>
                        <a:rPr lang="en-US" sz="2400" baseline="0" dirty="0" smtClean="0"/>
                        <a:t> </a:t>
                      </a:r>
                      <a:br>
                        <a:rPr lang="en-US" sz="2400" baseline="0" dirty="0" smtClean="0"/>
                      </a:br>
                      <a:r>
                        <a:rPr lang="en-US" sz="2400" baseline="0" dirty="0" smtClean="0"/>
                        <a:t>(Integer, String, …)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</a:tr>
              <a:tr h="1173811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ArrayType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Arrays</a:t>
                      </a:r>
                      <a:r>
                        <a:rPr lang="en-US" sz="2400" baseline="0" dirty="0" smtClean="0"/>
                        <a:t> of Java primitives or objects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</a:tr>
              <a:tr h="1173811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WritableType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Implements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Hadoop’s</a:t>
                      </a:r>
                      <a:endParaRPr lang="en-US" sz="2400" baseline="0" dirty="0" smtClean="0"/>
                    </a:p>
                    <a:p>
                      <a:r>
                        <a:rPr lang="en-US" sz="2400" baseline="0" dirty="0" smtClean="0"/>
                        <a:t>Writable interface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Yes,</a:t>
                      </a:r>
                      <a:r>
                        <a:rPr lang="en-US" sz="2400" baseline="0" dirty="0" smtClean="0"/>
                        <a:t> if implements</a:t>
                      </a:r>
                    </a:p>
                    <a:p>
                      <a:r>
                        <a:rPr lang="en-US" sz="2400" baseline="0" dirty="0" err="1" smtClean="0"/>
                        <a:t>WritableComparable</a:t>
                      </a:r>
                      <a:endParaRPr lang="en-US" sz="2400" dirty="0"/>
                    </a:p>
                  </a:txBody>
                  <a:tcPr/>
                </a:tc>
              </a:tr>
              <a:tr h="680065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GenericType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Any</a:t>
                      </a:r>
                      <a:r>
                        <a:rPr lang="en-US" sz="2400" baseline="0" dirty="0" smtClean="0"/>
                        <a:t> other 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Yes, if implements</a:t>
                      </a:r>
                      <a:r>
                        <a:rPr lang="en-US" sz="2400" baseline="0" dirty="0" smtClean="0"/>
                        <a:t> Comparable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0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composed of fields with other types</a:t>
            </a:r>
          </a:p>
          <a:p>
            <a:pPr lvl="1"/>
            <a:r>
              <a:rPr lang="en-US" dirty="0" smtClean="0"/>
              <a:t>Fields types can be atomic or composite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Fields can be addressed as keys</a:t>
            </a:r>
          </a:p>
          <a:p>
            <a:pPr lvl="1"/>
            <a:r>
              <a:rPr lang="en-US" dirty="0" smtClean="0"/>
              <a:t>Field type must be a key type!</a:t>
            </a:r>
          </a:p>
          <a:p>
            <a:pPr lvl="1"/>
            <a:endParaRPr lang="en-US" dirty="0"/>
          </a:p>
          <a:p>
            <a:r>
              <a:rPr lang="en-US" dirty="0" smtClean="0"/>
              <a:t>A composite type can be a key type </a:t>
            </a:r>
          </a:p>
          <a:p>
            <a:pPr lvl="1"/>
            <a:r>
              <a:rPr lang="en-US" dirty="0" smtClean="0"/>
              <a:t>All field types must be key types!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508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TupleType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383182" cy="4651788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Java: </a:t>
            </a:r>
            <a:br>
              <a:rPr lang="en-US" sz="2800" dirty="0" smtClean="0"/>
            </a:br>
            <a:r>
              <a:rPr lang="en-US" sz="2000" dirty="0" smtClean="0">
                <a:latin typeface="Menlo Regular"/>
                <a:cs typeface="Menlo Regular"/>
              </a:rPr>
              <a:t>org.apache.flink.api.java.tuple.Tuple1 to Tuple25</a:t>
            </a:r>
            <a:endParaRPr lang="en-US" sz="2800" dirty="0" smtClean="0">
              <a:latin typeface="Menlo Regular"/>
              <a:cs typeface="Menlo Regular"/>
            </a:endParaRPr>
          </a:p>
          <a:p>
            <a:r>
              <a:rPr lang="en-US" sz="2800" dirty="0" err="1" smtClean="0"/>
              <a:t>Scala</a:t>
            </a:r>
            <a:r>
              <a:rPr lang="en-US" sz="2800" dirty="0" smtClean="0"/>
              <a:t>: </a:t>
            </a:r>
            <a:br>
              <a:rPr lang="en-US" sz="2800" dirty="0" smtClean="0"/>
            </a:br>
            <a:r>
              <a:rPr lang="en-US" sz="2800" dirty="0" smtClean="0"/>
              <a:t>use default </a:t>
            </a:r>
            <a:r>
              <a:rPr lang="en-US" sz="2800" dirty="0" err="1" smtClean="0"/>
              <a:t>Scala</a:t>
            </a:r>
            <a:r>
              <a:rPr lang="en-US" sz="2800" dirty="0" smtClean="0"/>
              <a:t> tuples (1 to 22 fields)</a:t>
            </a:r>
          </a:p>
          <a:p>
            <a:endParaRPr lang="en-US" sz="2800" dirty="0"/>
          </a:p>
          <a:p>
            <a:r>
              <a:rPr lang="en-US" sz="2800" dirty="0" smtClean="0"/>
              <a:t>Tuple fields are typed</a:t>
            </a:r>
          </a:p>
          <a:p>
            <a:pPr marL="0" lvl="1" indent="0">
              <a:buNone/>
            </a:pPr>
            <a:endParaRPr lang="en-US" sz="20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200" dirty="0">
                <a:latin typeface="Menlo Regular"/>
                <a:cs typeface="Menlo Regular"/>
              </a:rPr>
              <a:t>Tuple3&lt;Integer, String, Double&gt; t3 = </a:t>
            </a:r>
          </a:p>
          <a:p>
            <a:pPr marL="457200" lvl="1" indent="0">
              <a:buNone/>
            </a:pPr>
            <a:r>
              <a:rPr lang="en-US" sz="2200" dirty="0">
                <a:latin typeface="Menlo Regular"/>
                <a:cs typeface="Menlo Regular"/>
              </a:rPr>
              <a:t>						</a:t>
            </a:r>
            <a:r>
              <a:rPr lang="en-US" sz="2200" dirty="0" smtClean="0">
                <a:latin typeface="Menlo Regular"/>
                <a:cs typeface="Menlo Regular"/>
              </a:rPr>
              <a:t>   new </a:t>
            </a:r>
            <a:r>
              <a:rPr lang="en-US" sz="2200" dirty="0">
                <a:latin typeface="Menlo Regular"/>
                <a:cs typeface="Menlo Regular"/>
              </a:rPr>
              <a:t>Tuple3(1, “2”, 3.0);</a:t>
            </a:r>
          </a:p>
          <a:p>
            <a:pPr marL="0" lvl="1" indent="0">
              <a:buNone/>
            </a:pPr>
            <a:endParaRPr lang="en-US" sz="2200" dirty="0">
              <a:latin typeface="Menlo Regular"/>
              <a:cs typeface="Menlo Regular"/>
            </a:endParaRPr>
          </a:p>
          <a:p>
            <a:pPr marL="0" lvl="1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val</a:t>
            </a:r>
            <a:r>
              <a:rPr lang="en-US" sz="2200" dirty="0" smtClean="0">
                <a:latin typeface="Menlo Regular"/>
                <a:cs typeface="Menlo Regular"/>
              </a:rPr>
              <a:t> </a:t>
            </a:r>
            <a:r>
              <a:rPr lang="en-US" sz="2200" dirty="0">
                <a:latin typeface="Menlo Regular"/>
                <a:cs typeface="Menlo Regular"/>
              </a:rPr>
              <a:t>t3: (</a:t>
            </a:r>
            <a:r>
              <a:rPr lang="en-US" sz="2200" dirty="0" err="1">
                <a:latin typeface="Menlo Regular"/>
                <a:cs typeface="Menlo Regular"/>
              </a:rPr>
              <a:t>Int</a:t>
            </a:r>
            <a:r>
              <a:rPr lang="en-US" sz="2200" dirty="0">
                <a:latin typeface="Menlo Regular"/>
                <a:cs typeface="Menlo Regular"/>
              </a:rPr>
              <a:t>, String, Double) = (1, ”2”, 3.0</a:t>
            </a:r>
            <a:r>
              <a:rPr lang="en-US" sz="2200" dirty="0" smtClean="0">
                <a:latin typeface="Menlo Regular"/>
                <a:cs typeface="Menlo Regular"/>
              </a:rPr>
              <a:t>)</a:t>
            </a:r>
          </a:p>
          <a:p>
            <a:pPr marL="0" lvl="1" indent="0">
              <a:buNone/>
            </a:pPr>
            <a:endParaRPr lang="en-US" sz="2200" dirty="0">
              <a:latin typeface="Menlo Regular"/>
              <a:cs typeface="Menlo Regular"/>
            </a:endParaRPr>
          </a:p>
          <a:p>
            <a:pPr marL="342900" lvl="1" indent="-342900">
              <a:buFont typeface="Wingdings" charset="2"/>
              <a:buChar char="§"/>
            </a:pPr>
            <a:r>
              <a:rPr lang="en-US" dirty="0" smtClean="0"/>
              <a:t>Tuples give the best performance</a:t>
            </a:r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sz="2800" dirty="0">
              <a:latin typeface="Menlo Regular"/>
              <a:cs typeface="Menlo Regular"/>
            </a:endParaRPr>
          </a:p>
          <a:p>
            <a:pPr marL="457200" lvl="1" indent="0">
              <a:buNone/>
            </a:pPr>
            <a:endParaRPr lang="en-US" sz="2000" dirty="0" smtClean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041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TupleType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4375"/>
            <a:ext cx="8481819" cy="509697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Define keys by field position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DataSet</a:t>
            </a:r>
            <a:r>
              <a:rPr lang="en-US" sz="2200" dirty="0" smtClean="0">
                <a:latin typeface="Menlo Regular"/>
                <a:cs typeface="Menlo Regular"/>
              </a:rPr>
              <a:t>&lt;Tuple3&lt;Integer, String, Double&gt;&gt; d = …</a:t>
            </a: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// group on String field</a:t>
            </a:r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d.groupBy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1</a:t>
            </a:r>
            <a:r>
              <a:rPr lang="en-US" sz="2200" dirty="0" smtClean="0">
                <a:latin typeface="Menlo Regular"/>
                <a:cs typeface="Menlo Regular"/>
              </a:rPr>
              <a:t>).</a:t>
            </a:r>
            <a:r>
              <a:rPr lang="en-US" sz="2200" dirty="0" err="1" smtClean="0">
                <a:latin typeface="Menlo Regular"/>
                <a:cs typeface="Menlo Regular"/>
              </a:rPr>
              <a:t>groupReduce</a:t>
            </a:r>
            <a:r>
              <a:rPr lang="en-US" sz="2200" dirty="0" smtClean="0">
                <a:latin typeface="Menlo Regular"/>
                <a:cs typeface="Menlo Regular"/>
              </a:rPr>
              <a:t>(…);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3000" dirty="0" smtClean="0"/>
              <a:t>Or field names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// group on Double field</a:t>
            </a:r>
          </a:p>
          <a:p>
            <a:pPr marL="0" indent="0">
              <a:buNone/>
            </a:pPr>
            <a:r>
              <a:rPr lang="en-US" sz="2200" dirty="0" err="1">
                <a:latin typeface="Menlo Regular"/>
                <a:cs typeface="Menlo Regular"/>
              </a:rPr>
              <a:t>d.groupBy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“f2”</a:t>
            </a:r>
            <a:r>
              <a:rPr lang="en-US" sz="2200" dirty="0" smtClean="0">
                <a:latin typeface="Menlo Regular"/>
                <a:cs typeface="Menlo Regular"/>
              </a:rPr>
              <a:t>)</a:t>
            </a:r>
            <a:r>
              <a:rPr lang="en-US" sz="2200" dirty="0">
                <a:latin typeface="Menlo Regular"/>
                <a:cs typeface="Menlo Regular"/>
              </a:rPr>
              <a:t>.</a:t>
            </a:r>
            <a:r>
              <a:rPr lang="en-US" sz="2200" dirty="0" err="1">
                <a:latin typeface="Menlo Regular"/>
                <a:cs typeface="Menlo Regular"/>
              </a:rPr>
              <a:t>groupReduce</a:t>
            </a:r>
            <a:r>
              <a:rPr lang="en-US" sz="2200" dirty="0">
                <a:latin typeface="Menlo Regular"/>
                <a:cs typeface="Menlo Regular"/>
              </a:rPr>
              <a:t>(…)</a:t>
            </a:r>
            <a:r>
              <a:rPr lang="en-US" sz="2200" dirty="0" smtClean="0"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5442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1827</Words>
  <Application>Microsoft Macintosh PowerPoint</Application>
  <PresentationFormat>On-screen Show (4:3)</PresentationFormat>
  <Paragraphs>491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1_Office Theme</vt:lpstr>
      <vt:lpstr>Apache Flink® Training</vt:lpstr>
      <vt:lpstr>Agenda</vt:lpstr>
      <vt:lpstr>Apache Flink’s Type System</vt:lpstr>
      <vt:lpstr>Apache Flink’s Type System</vt:lpstr>
      <vt:lpstr>Apache Flink’s Type System</vt:lpstr>
      <vt:lpstr>Atomic Types</vt:lpstr>
      <vt:lpstr>Composite Types</vt:lpstr>
      <vt:lpstr>TupleType</vt:lpstr>
      <vt:lpstr>TupleType</vt:lpstr>
      <vt:lpstr>PojoType</vt:lpstr>
      <vt:lpstr>PojoType</vt:lpstr>
      <vt:lpstr>Scala CaseClasses</vt:lpstr>
      <vt:lpstr>Composite &amp; nested keys</vt:lpstr>
      <vt:lpstr>Join &amp; CoGroup Keys</vt:lpstr>
      <vt:lpstr>KeySelectors</vt:lpstr>
      <vt:lpstr>Advanced Sources and Sinks</vt:lpstr>
      <vt:lpstr>Supported File Systems</vt:lpstr>
      <vt:lpstr>Input/Output Formats</vt:lpstr>
      <vt:lpstr>Hadoop Input/OutputFormats</vt:lpstr>
      <vt:lpstr>Using InputFormats</vt:lpstr>
      <vt:lpstr>Transformations &amp; Functions</vt:lpstr>
      <vt:lpstr>Transformations</vt:lpstr>
      <vt:lpstr>GroupReduce (Hadoop-style)</vt:lpstr>
      <vt:lpstr>Reduce (FP-style)</vt:lpstr>
      <vt:lpstr>Reduce (FP-style)</vt:lpstr>
      <vt:lpstr>CoGroup</vt:lpstr>
      <vt:lpstr>CoGroup</vt:lpstr>
      <vt:lpstr>Combiner</vt:lpstr>
      <vt:lpstr>Combiner WordCount Example</vt:lpstr>
      <vt:lpstr>Use a combiner</vt:lpstr>
      <vt:lpstr>GroupSort</vt:lpstr>
      <vt:lpstr>AllReduce / AllGroupReduce</vt:lpstr>
      <vt:lpstr>Union</vt:lpstr>
      <vt:lpstr>RichFunctions</vt:lpstr>
      <vt:lpstr>RichFunctions &amp; RuntimeContext</vt:lpstr>
      <vt:lpstr>Further API Concepts</vt:lpstr>
      <vt:lpstr>Broadcast Variables</vt:lpstr>
      <vt:lpstr>Broadcast variables</vt:lpstr>
      <vt:lpstr>Accumulators</vt:lpstr>
      <vt:lpstr>Accumulators</vt:lpstr>
      <vt:lpstr>Using Accumulators</vt:lpstr>
      <vt:lpstr>Get Accumulator Results</vt:lpstr>
      <vt:lpstr>PowerPoint Presentation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Fabian Hueske</cp:lastModifiedBy>
  <cp:revision>386</cp:revision>
  <dcterms:created xsi:type="dcterms:W3CDTF">2015-01-22T00:00:06Z</dcterms:created>
  <dcterms:modified xsi:type="dcterms:W3CDTF">2015-06-15T15:16:41Z</dcterms:modified>
</cp:coreProperties>
</file>