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33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60" r:id="rId14"/>
    <p:sldId id="312" r:id="rId15"/>
    <p:sldId id="314" r:id="rId16"/>
    <p:sldId id="315" r:id="rId17"/>
    <p:sldId id="320" r:id="rId18"/>
    <p:sldId id="325" r:id="rId19"/>
    <p:sldId id="327" r:id="rId20"/>
    <p:sldId id="326" r:id="rId21"/>
    <p:sldId id="374" r:id="rId22"/>
    <p:sldId id="375" r:id="rId23"/>
    <p:sldId id="316" r:id="rId24"/>
    <p:sldId id="318" r:id="rId25"/>
    <p:sldId id="319" r:id="rId26"/>
    <p:sldId id="328" r:id="rId27"/>
    <p:sldId id="370" r:id="rId28"/>
    <p:sldId id="371" r:id="rId29"/>
    <p:sldId id="372" r:id="rId30"/>
    <p:sldId id="373" r:id="rId31"/>
    <p:sldId id="323" r:id="rId32"/>
    <p:sldId id="363" r:id="rId33"/>
    <p:sldId id="36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7" autoAdjust="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DataStream API Advanced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2248" y="6226328"/>
            <a:ext cx="222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December 10, </a:t>
            </a:r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2015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74896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6"/>
            <a:ext cx="8481819" cy="4881974"/>
          </a:xfrm>
        </p:spPr>
        <p:txBody>
          <a:bodyPr>
            <a:normAutofit/>
          </a:bodyPr>
          <a:lstStyle/>
          <a:p>
            <a:r>
              <a:rPr lang="en-US" dirty="0" smtClean="0"/>
              <a:t>Define keys by field name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DataStream&lt;Person&gt; </a:t>
            </a:r>
            <a:r>
              <a:rPr lang="en-US" sz="2200" dirty="0">
                <a:latin typeface="Menlo Regular"/>
                <a:cs typeface="Menlo Regular"/>
              </a:rPr>
              <a:t>p</a:t>
            </a:r>
            <a:r>
              <a:rPr lang="en-US" sz="2200" dirty="0" smtClean="0">
                <a:latin typeface="Menlo Regular"/>
                <a:cs typeface="Menlo Regular"/>
              </a:rPr>
              <a:t> = …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</a:t>
            </a:r>
            <a:r>
              <a:rPr lang="en-US" sz="2200" dirty="0" smtClean="0">
                <a:latin typeface="Menlo Regular"/>
                <a:cs typeface="Menlo Regular"/>
              </a:rPr>
              <a:t>key stream by </a:t>
            </a:r>
            <a:r>
              <a:rPr lang="en-US" sz="2200" dirty="0" smtClean="0">
                <a:latin typeface="Menlo Regular"/>
                <a:cs typeface="Menlo Regular"/>
              </a:rPr>
              <a:t>“name” field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p.keyBy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“name”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3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CaseClasses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case classes are natively supported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case class Person(id: </a:t>
            </a:r>
            <a:r>
              <a:rPr lang="en-US" sz="2200" dirty="0" err="1" smtClean="0">
                <a:latin typeface="Menlo Regular"/>
                <a:cs typeface="Menlo Regular"/>
              </a:rPr>
              <a:t>Int</a:t>
            </a:r>
            <a:r>
              <a:rPr lang="en-US" sz="2200" dirty="0" smtClean="0">
                <a:latin typeface="Menlo Regular"/>
                <a:cs typeface="Menlo Regular"/>
              </a:rPr>
              <a:t>, name: String)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d: DataStream[Person] = 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	</a:t>
            </a:r>
            <a:r>
              <a:rPr lang="en-US" sz="2200" dirty="0" smtClean="0">
                <a:latin typeface="Menlo Regular"/>
                <a:cs typeface="Menlo Regular"/>
              </a:rPr>
              <a:t>   </a:t>
            </a:r>
            <a:r>
              <a:rPr lang="en-US" sz="2200" dirty="0" err="1" smtClean="0">
                <a:latin typeface="Menlo Regular"/>
                <a:cs typeface="Menlo Regular"/>
              </a:rPr>
              <a:t>env.fromElements</a:t>
            </a:r>
            <a:r>
              <a:rPr lang="en-US" sz="2200" dirty="0" smtClean="0">
                <a:latin typeface="Menlo Regular"/>
                <a:cs typeface="Menlo Regular"/>
              </a:rPr>
              <a:t>(Person(1, “Bob”)</a:t>
            </a: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r>
              <a:rPr lang="en-US" dirty="0" smtClean="0"/>
              <a:t>Define keys by field name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</a:t>
            </a:r>
            <a:r>
              <a:rPr lang="en-US" sz="2200" dirty="0" smtClean="0">
                <a:latin typeface="Menlo Regular"/>
                <a:cs typeface="Menlo Regular"/>
              </a:rPr>
              <a:t>key stream by </a:t>
            </a:r>
            <a:r>
              <a:rPr lang="en-US" sz="2200" dirty="0" smtClean="0">
                <a:latin typeface="Menlo Regular"/>
                <a:cs typeface="Menlo Regular"/>
              </a:rPr>
              <a:t>field “name</a:t>
            </a:r>
            <a:r>
              <a:rPr lang="en-US" sz="2200" dirty="0" smtClean="0">
                <a:latin typeface="Menlo Regular"/>
                <a:cs typeface="Menlo Regular"/>
              </a:rPr>
              <a:t>”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d.keyBy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“name”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7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&amp; Nested </a:t>
            </a:r>
            <a:r>
              <a:rPr lang="en-US" dirty="0"/>
              <a:t>K</a:t>
            </a:r>
            <a:r>
              <a:rPr lang="en-US" dirty="0" smtClean="0"/>
              <a:t>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20" y="1277112"/>
            <a:ext cx="8229600" cy="572575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DataStream&lt;</a:t>
            </a:r>
            <a:r>
              <a:rPr lang="en-US" sz="5500" dirty="0">
                <a:latin typeface="Menlo Regular"/>
                <a:cs typeface="Menlo Regular"/>
              </a:rPr>
              <a:t>Tuple3&lt;String, Person, Double&gt;&gt; </a:t>
            </a:r>
            <a:r>
              <a:rPr lang="en-US" sz="5500" dirty="0" smtClean="0">
                <a:latin typeface="Menlo Regular"/>
                <a:cs typeface="Menlo Regular"/>
              </a:rPr>
              <a:t>d;</a:t>
            </a:r>
            <a:endParaRPr lang="en-US" sz="5500" dirty="0">
              <a:latin typeface="Menlo Regular"/>
              <a:cs typeface="Menlo Regular"/>
            </a:endParaRPr>
          </a:p>
          <a:p>
            <a:endParaRPr lang="en-US" sz="4300" dirty="0" smtClean="0"/>
          </a:p>
          <a:p>
            <a:r>
              <a:rPr lang="en-US" sz="7000" dirty="0" smtClean="0"/>
              <a:t>Composite keys are supported</a:t>
            </a:r>
          </a:p>
          <a:p>
            <a:endParaRPr lang="en-US" sz="2500" dirty="0" smtClean="0"/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// </a:t>
            </a:r>
            <a:r>
              <a:rPr lang="en-US" sz="5500" dirty="0" smtClean="0">
                <a:latin typeface="Menlo Regular"/>
                <a:cs typeface="Menlo Regular"/>
              </a:rPr>
              <a:t>key stream by </a:t>
            </a:r>
            <a:r>
              <a:rPr lang="en-US" sz="5500" dirty="0" smtClean="0">
                <a:latin typeface="Menlo Regular"/>
                <a:cs typeface="Menlo Regular"/>
              </a:rPr>
              <a:t>both long fields</a:t>
            </a:r>
          </a:p>
          <a:p>
            <a:pPr marL="0" indent="0">
              <a:buNone/>
            </a:pPr>
            <a:r>
              <a:rPr lang="en-US" sz="5500" dirty="0" err="1" smtClean="0">
                <a:latin typeface="Menlo Regular"/>
                <a:cs typeface="Menlo Regular"/>
              </a:rPr>
              <a:t>d.keyBy</a:t>
            </a:r>
            <a:r>
              <a:rPr lang="en-US" sz="5500" dirty="0" smtClean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0, 1</a:t>
            </a:r>
            <a:r>
              <a:rPr lang="en-US" sz="55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7000" dirty="0" smtClean="0"/>
              <a:t>Nested fields can be used as types</a:t>
            </a:r>
          </a:p>
          <a:p>
            <a:endParaRPr lang="en-US" sz="2500" dirty="0" smtClean="0"/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// </a:t>
            </a:r>
            <a:r>
              <a:rPr lang="en-US" sz="5500" dirty="0">
                <a:latin typeface="Menlo Regular"/>
                <a:cs typeface="Menlo Regular"/>
              </a:rPr>
              <a:t>key stream by </a:t>
            </a:r>
            <a:r>
              <a:rPr lang="en-US" sz="5500" dirty="0" smtClean="0">
                <a:latin typeface="Menlo Regular"/>
                <a:cs typeface="Menlo Regular"/>
              </a:rPr>
              <a:t>nested “name” field</a:t>
            </a:r>
          </a:p>
          <a:p>
            <a:pPr marL="0" indent="0">
              <a:buNone/>
            </a:pPr>
            <a:r>
              <a:rPr lang="en-US" sz="5500" dirty="0" err="1" smtClean="0">
                <a:latin typeface="Menlo Regular"/>
                <a:cs typeface="Menlo Regular"/>
              </a:rPr>
              <a:t>d.keyBy</a:t>
            </a:r>
            <a:r>
              <a:rPr lang="en-US" sz="5500" dirty="0" smtClean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“f1.name”</a:t>
            </a:r>
            <a:r>
              <a:rPr lang="en-US" sz="55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7000" dirty="0" smtClean="0"/>
              <a:t>Full types can be used as key using “*” wildcard</a:t>
            </a:r>
          </a:p>
          <a:p>
            <a:endParaRPr lang="en-US" sz="25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</a:t>
            </a:r>
            <a:r>
              <a:rPr lang="en-US" sz="5500" dirty="0">
                <a:latin typeface="Menlo Regular"/>
                <a:cs typeface="Menlo Regular"/>
              </a:rPr>
              <a:t>/ </a:t>
            </a:r>
            <a:r>
              <a:rPr lang="en-US" sz="5500" dirty="0">
                <a:latin typeface="Menlo Regular"/>
                <a:cs typeface="Menlo Regular"/>
              </a:rPr>
              <a:t>key stream by </a:t>
            </a:r>
            <a:r>
              <a:rPr lang="en-US" sz="5500" dirty="0" smtClean="0">
                <a:latin typeface="Menlo Regular"/>
                <a:cs typeface="Menlo Regular"/>
              </a:rPr>
              <a:t>complete nested </a:t>
            </a:r>
            <a:r>
              <a:rPr lang="en-US" sz="5500" dirty="0" err="1" smtClean="0">
                <a:latin typeface="Menlo Regular"/>
                <a:cs typeface="Menlo Regular"/>
              </a:rPr>
              <a:t>Pojo</a:t>
            </a:r>
            <a:r>
              <a:rPr lang="en-US" sz="5500" dirty="0" smtClean="0">
                <a:latin typeface="Menlo Regular"/>
                <a:cs typeface="Menlo Regular"/>
              </a:rPr>
              <a:t> </a:t>
            </a:r>
            <a:r>
              <a:rPr lang="en-US" sz="5500" dirty="0">
                <a:latin typeface="Menlo Regular"/>
                <a:cs typeface="Menlo Regular"/>
              </a:rPr>
              <a:t>field</a:t>
            </a:r>
          </a:p>
          <a:p>
            <a:pPr marL="0" indent="0">
              <a:buNone/>
            </a:pPr>
            <a:r>
              <a:rPr lang="en-US" sz="5500" dirty="0" err="1" smtClean="0">
                <a:latin typeface="Menlo Regular"/>
                <a:cs typeface="Menlo Regular"/>
              </a:rPr>
              <a:t>d.keyBy</a:t>
            </a:r>
            <a:r>
              <a:rPr lang="en-US" sz="5500" dirty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“f1.*”</a:t>
            </a:r>
            <a:r>
              <a:rPr lang="en-US" sz="55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3500" dirty="0" smtClean="0">
              <a:latin typeface="Menlo Regular"/>
              <a:cs typeface="Menlo Regular"/>
            </a:endParaRPr>
          </a:p>
          <a:p>
            <a:pPr lvl="1"/>
            <a:r>
              <a:rPr lang="en-US" sz="6600" dirty="0" smtClean="0"/>
              <a:t>“*” wildcard can also be used for atomic types</a:t>
            </a:r>
            <a:endParaRPr lang="en-US" sz="6600" dirty="0"/>
          </a:p>
          <a:p>
            <a:pPr marL="0" indent="0">
              <a:buNone/>
            </a:pPr>
            <a:endParaRPr lang="en-US" sz="5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4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Keys can be computed using </a:t>
            </a:r>
            <a:r>
              <a:rPr lang="en-US" dirty="0" err="1" smtClean="0"/>
              <a:t>KeySelectors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public class </a:t>
            </a:r>
            <a:r>
              <a:rPr lang="en-US" sz="22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SumKeySelector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implements    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       </a:t>
            </a:r>
            <a:r>
              <a:rPr lang="en-US" sz="2200" dirty="0" err="1" smtClean="0">
                <a:latin typeface="Menlo Regular"/>
                <a:cs typeface="Menlo Regular"/>
              </a:rPr>
              <a:t>KeySelector</a:t>
            </a:r>
            <a:r>
              <a:rPr lang="en-US" sz="2200" dirty="0" smtClean="0">
                <a:latin typeface="Menlo Regular"/>
                <a:cs typeface="Menlo Regular"/>
              </a:rPr>
              <a:t>&lt;Tuple2&lt;Long, Long&gt;, Long&gt; {</a:t>
            </a:r>
          </a:p>
          <a:p>
            <a:pPr marL="0" indent="0">
              <a:buNone/>
            </a:pPr>
            <a:endParaRPr lang="en-US" sz="2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  public Long </a:t>
            </a:r>
            <a:r>
              <a:rPr lang="en-US" sz="2200" dirty="0" err="1" smtClean="0">
                <a:latin typeface="Menlo Regular"/>
                <a:cs typeface="Menlo Regular"/>
              </a:rPr>
              <a:t>getKey</a:t>
            </a:r>
            <a:r>
              <a:rPr lang="en-US" sz="2200" dirty="0" smtClean="0">
                <a:latin typeface="Menlo Regular"/>
                <a:cs typeface="Menlo Regular"/>
              </a:rPr>
              <a:t>(Tuple2&lt;Long, Long&gt; t) {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    return t.f0 + t.f1;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}}</a:t>
            </a: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DataStream&lt;Tuple2&lt;</a:t>
            </a:r>
            <a:r>
              <a:rPr lang="en-US" sz="2200" dirty="0" err="1" smtClean="0">
                <a:latin typeface="Menlo Regular"/>
                <a:cs typeface="Menlo Regular"/>
              </a:rPr>
              <a:t>Long,Long</a:t>
            </a:r>
            <a:r>
              <a:rPr lang="en-US" sz="2200" dirty="0" smtClean="0">
                <a:latin typeface="Menlo Regular"/>
                <a:cs typeface="Menlo Regular"/>
              </a:rPr>
              <a:t>&gt;&gt; d = …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d.keyBy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new </a:t>
            </a:r>
            <a:r>
              <a:rPr lang="en-US" sz="22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SumKeySelector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()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4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and Aggregates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7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72532" cy="46517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Aggregations on </a:t>
            </a:r>
            <a:r>
              <a:rPr lang="en-US" dirty="0" err="1" smtClean="0"/>
              <a:t>DataStreams</a:t>
            </a:r>
            <a:r>
              <a:rPr lang="en-US" dirty="0" smtClean="0"/>
              <a:t> are different from aggregations on </a:t>
            </a:r>
            <a:r>
              <a:rPr lang="en-US" dirty="0" err="1" smtClean="0"/>
              <a:t>DataSets</a:t>
            </a:r>
            <a:endParaRPr lang="en-US" dirty="0" smtClean="0"/>
          </a:p>
          <a:p>
            <a:pPr lvl="1"/>
            <a:r>
              <a:rPr lang="en-US" dirty="0" smtClean="0"/>
              <a:t>e.g., it </a:t>
            </a:r>
            <a:r>
              <a:rPr lang="en-US" dirty="0" smtClean="0"/>
              <a:t>is not possible to count all elements of </a:t>
            </a:r>
            <a:r>
              <a:rPr lang="en-US" dirty="0" smtClean="0"/>
              <a:t>an unbounded DataStream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DataStream </a:t>
            </a:r>
            <a:r>
              <a:rPr lang="en-US" dirty="0" smtClean="0"/>
              <a:t>aggregations make sense on windowed streams</a:t>
            </a:r>
          </a:p>
          <a:p>
            <a:pPr lvl="1"/>
            <a:r>
              <a:rPr lang="en-US" dirty="0" smtClean="0"/>
              <a:t>i.e., a </a:t>
            </a:r>
            <a:r>
              <a:rPr lang="en-US" dirty="0" smtClean="0"/>
              <a:t>finite set of stream elements</a:t>
            </a:r>
            <a:endParaRPr lang="en-US" dirty="0" smtClean="0"/>
          </a:p>
          <a:p>
            <a:pPr lvl="8"/>
            <a:endParaRPr lang="en-US" dirty="0"/>
          </a:p>
          <a:p>
            <a:r>
              <a:rPr lang="en-US" dirty="0" smtClean="0"/>
              <a:t>Only windows on keyed stream can be processed in parallel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4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52685"/>
            <a:ext cx="8229600" cy="362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</a:t>
            </a: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(age, count) </a:t>
            </a: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of passengers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DataStream&lt;Tuple2</a:t>
            </a:r>
            <a:r>
              <a:rPr lang="en-US" sz="1800" dirty="0" smtClean="0">
                <a:latin typeface="Menlo"/>
              </a:rPr>
              <a:t>&lt;Integer, </a:t>
            </a:r>
            <a:r>
              <a:rPr lang="en-US" sz="1800" dirty="0" smtClean="0">
                <a:latin typeface="Menlo"/>
              </a:rPr>
              <a:t>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Passengers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// group by </a:t>
            </a: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first field 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(age)</a:t>
            </a:r>
            <a:endParaRPr lang="en-US" sz="1800" dirty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// window of </a:t>
            </a: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1 minute length triggered every 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10 seconds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timeWindow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(1),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Time.seconds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(10))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	/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/ </a:t>
            </a: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sum values of 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second field </a:t>
            </a: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(count)</a:t>
            </a:r>
            <a:endParaRPr lang="en-US" sz="1800" dirty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.sum(2)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38712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Keyed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Tumbling time window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.</a:t>
            </a:r>
            <a:r>
              <a:rPr lang="en-US" sz="2200" dirty="0" err="1" smtClean="0">
                <a:latin typeface="Menlo Regular"/>
                <a:cs typeface="Menlo Regular"/>
              </a:rPr>
              <a:t>timeWindow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err="1" smtClean="0">
                <a:latin typeface="Menlo Regular"/>
                <a:cs typeface="Menlo Regular"/>
              </a:rPr>
              <a:t>Time.minutes</a:t>
            </a:r>
            <a:r>
              <a:rPr lang="en-US" sz="2200" dirty="0" smtClean="0">
                <a:latin typeface="Menlo Regular"/>
                <a:cs typeface="Menlo Regular"/>
              </a:rPr>
              <a:t>(1)</a:t>
            </a:r>
            <a:br>
              <a:rPr lang="en-US" sz="2200" dirty="0" smtClean="0">
                <a:latin typeface="Menlo Regular"/>
                <a:cs typeface="Menlo Regular"/>
              </a:rPr>
            </a:br>
            <a:endParaRPr lang="en-US" sz="1600" dirty="0" smtClean="0">
              <a:latin typeface="Menlo Regular"/>
              <a:cs typeface="Menlo Regular"/>
            </a:endParaRPr>
          </a:p>
          <a:p>
            <a:r>
              <a:rPr lang="en-US" dirty="0" smtClean="0"/>
              <a:t>Sliding time window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.</a:t>
            </a:r>
            <a:r>
              <a:rPr lang="en-US" sz="2200" dirty="0" err="1" smtClean="0">
                <a:latin typeface="Menlo Regular"/>
                <a:cs typeface="Menlo Regular"/>
              </a:rPr>
              <a:t>timeWindow</a:t>
            </a:r>
            <a:r>
              <a:rPr lang="en-US" sz="2200" dirty="0">
                <a:latin typeface="Menlo Regular"/>
                <a:cs typeface="Menlo Regular"/>
              </a:rPr>
              <a:t>(</a:t>
            </a:r>
            <a:r>
              <a:rPr lang="en-US" sz="2200" dirty="0" err="1" smtClean="0">
                <a:latin typeface="Menlo Regular"/>
                <a:cs typeface="Menlo Regular"/>
              </a:rPr>
              <a:t>Time.minutes</a:t>
            </a:r>
            <a:r>
              <a:rPr lang="en-US" sz="2200" dirty="0" smtClean="0">
                <a:latin typeface="Menlo Regular"/>
                <a:cs typeface="Menlo Regular"/>
              </a:rPr>
              <a:t>(1), </a:t>
            </a:r>
            <a:r>
              <a:rPr lang="en-US" sz="2200" dirty="0" err="1" smtClean="0">
                <a:latin typeface="Menlo Regular"/>
                <a:cs typeface="Menlo Regular"/>
              </a:rPr>
              <a:t>Time.seconds</a:t>
            </a:r>
            <a:r>
              <a:rPr lang="en-US" sz="2200" dirty="0" smtClean="0">
                <a:latin typeface="Menlo Regular"/>
                <a:cs typeface="Menlo Regular"/>
              </a:rPr>
              <a:t>(30))</a:t>
            </a:r>
            <a:br>
              <a:rPr lang="en-US" sz="2200" dirty="0" smtClean="0">
                <a:latin typeface="Menlo Regular"/>
                <a:cs typeface="Menlo Regular"/>
              </a:rPr>
            </a:br>
            <a:endParaRPr lang="en-US" sz="2000" dirty="0">
              <a:latin typeface="Menlo Regular"/>
              <a:cs typeface="Menlo Regular"/>
            </a:endParaRPr>
          </a:p>
          <a:p>
            <a:r>
              <a:rPr lang="en-US" dirty="0" smtClean="0"/>
              <a:t>Tumbling count window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.</a:t>
            </a:r>
            <a:r>
              <a:rPr lang="en-US" sz="2200" dirty="0" err="1" smtClean="0">
                <a:latin typeface="Menlo Regular"/>
                <a:cs typeface="Menlo Regular"/>
              </a:rPr>
              <a:t>countWindow</a:t>
            </a:r>
            <a:r>
              <a:rPr lang="en-US" sz="2200" dirty="0" smtClean="0">
                <a:latin typeface="Menlo Regular"/>
                <a:cs typeface="Menlo Regular"/>
              </a:rPr>
              <a:t>(100)</a:t>
            </a:r>
            <a:br>
              <a:rPr lang="en-US" sz="2200" dirty="0" smtClean="0">
                <a:latin typeface="Menlo Regular"/>
                <a:cs typeface="Menlo Regular"/>
              </a:rPr>
            </a:br>
            <a:endParaRPr lang="en-US" dirty="0"/>
          </a:p>
          <a:p>
            <a:r>
              <a:rPr lang="en-US" dirty="0" smtClean="0"/>
              <a:t>Sliding count window</a:t>
            </a:r>
          </a:p>
          <a:p>
            <a:pPr marL="457200" lvl="1" indent="0">
              <a:buNone/>
            </a:pP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countWindow</a:t>
            </a:r>
            <a:r>
              <a:rPr lang="en-US" sz="2200" dirty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latin typeface="Menlo Regular"/>
                <a:cs typeface="Menlo Regular"/>
              </a:rPr>
              <a:t>100, 10)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3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Aggregations on Windowed </a:t>
            </a:r>
            <a:r>
              <a:rPr lang="en-US" sz="3200" dirty="0"/>
              <a:t>S</a:t>
            </a:r>
            <a:r>
              <a:rPr lang="en-US" sz="3200" dirty="0" smtClean="0"/>
              <a:t>treams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52685"/>
            <a:ext cx="8229600" cy="362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</a:t>
            </a: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(name, age) </a:t>
            </a: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of passengers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DataStream&lt;Tuple2</a:t>
            </a:r>
            <a:r>
              <a:rPr lang="en-US" sz="1800" dirty="0" smtClean="0">
                <a:latin typeface="Menlo"/>
              </a:rPr>
              <a:t>&lt;String, </a:t>
            </a:r>
            <a:r>
              <a:rPr lang="en-US" sz="1800" dirty="0" smtClean="0">
                <a:latin typeface="Menlo"/>
              </a:rPr>
              <a:t>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latin typeface="Menlo"/>
              </a:rPr>
              <a:t>p</a:t>
            </a:r>
            <a:r>
              <a:rPr lang="en-US" sz="1800" dirty="0" smtClean="0">
                <a:latin typeface="Menlo"/>
              </a:rPr>
              <a:t>assengers</a:t>
            </a:r>
            <a:br>
              <a:rPr lang="en-US" sz="1800" dirty="0" smtClean="0"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// group by first field (age)</a:t>
            </a:r>
            <a:endParaRPr lang="en-US" sz="1800" dirty="0"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.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// window of 1 minute length triggered every 10 seconds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.</a:t>
            </a:r>
            <a:r>
              <a:rPr lang="en-US" sz="1800" dirty="0" err="1">
                <a:latin typeface="Menlo"/>
              </a:rPr>
              <a:t>timeWindow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(1),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Time.seconds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(10)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// apply a custom window function on window data</a:t>
            </a:r>
            <a:endParaRPr lang="en-US" sz="1800" dirty="0">
              <a:solidFill>
                <a:srgbClr val="6D6D6D"/>
              </a:solidFill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apply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new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CountByAge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43719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CountByAge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WindowFunction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Tuple2&lt;String,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Integer&gt;, </a:t>
            </a:r>
            <a:r>
              <a:rPr lang="en-US" sz="1500" dirty="0" smtClean="0">
                <a:solidFill>
                  <a:srgbClr val="6D6D6D"/>
                </a:solidFill>
                <a:latin typeface="Menlo"/>
              </a:rPr>
              <a:t>// input type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Tuple3&lt;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Integer,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Long, Integer&gt;, </a:t>
            </a:r>
            <a:r>
              <a:rPr lang="en-US" sz="1500" dirty="0">
                <a:solidFill>
                  <a:srgbClr val="6D6D6D"/>
                </a:solidFill>
                <a:latin typeface="Menlo"/>
              </a:rPr>
              <a:t>// output type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Tuple, </a:t>
            </a:r>
            <a:r>
              <a:rPr lang="en-US" sz="1500" dirty="0">
                <a:solidFill>
                  <a:srgbClr val="6D6D6D"/>
                </a:solidFill>
                <a:latin typeface="Menlo"/>
              </a:rPr>
              <a:t>/</a:t>
            </a:r>
            <a:r>
              <a:rPr lang="en-US" sz="1500" dirty="0">
                <a:solidFill>
                  <a:srgbClr val="6D6D6D"/>
                </a:solidFill>
                <a:latin typeface="Menlo"/>
              </a:rPr>
              <a:t>/</a:t>
            </a:r>
            <a:r>
              <a:rPr lang="en-US" sz="1500" dirty="0">
                <a:solidFill>
                  <a:srgbClr val="6D6D6D"/>
                </a:solidFill>
                <a:latin typeface="Menlo"/>
              </a:rPr>
              <a:t> key type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500" dirty="0">
                <a:solidFill>
                  <a:srgbClr val="6D6D6D"/>
                </a:solidFill>
                <a:latin typeface="Menlo"/>
              </a:rPr>
              <a:t>// window type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 smtClean="0">
                <a:solidFill>
                  <a:srgbClr val="FF0000"/>
                </a:solidFill>
                <a:latin typeface="Menlo"/>
              </a:rPr>
              <a:t>apply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  <a:br>
              <a:rPr lang="en-US" sz="1500" dirty="0" smtClean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Tuple key, </a:t>
            </a:r>
            <a:br>
              <a:rPr lang="en-US" sz="1500" dirty="0" smtClean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window, </a:t>
            </a:r>
            <a:br>
              <a:rPr lang="en-US" sz="1500" dirty="0" smtClean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&lt;String,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Integer&gt;&gt;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persons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,</a:t>
            </a:r>
            <a:br>
              <a:rPr lang="en-US" sz="1500" dirty="0" smtClean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Collector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Tuple3&lt;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Integer,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Long, Integer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&gt;&gt; out)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age = ((Tuple1&lt;Integer&gt;)key).f0;</a:t>
            </a: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cnt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(Tuple2&lt;String, Integer&gt;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p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: persons)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cnt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+;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>
                <a:solidFill>
                  <a:srgbClr val="6D6D6D"/>
                </a:solidFill>
                <a:latin typeface="Menlo"/>
              </a:rPr>
              <a:t>// return (age, window-end-time,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Tuple3&lt;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(age,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window.getEnd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cnt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91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 and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kind of data can Flink handle?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Operations on Windowed Streams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reduce</a:t>
            </a:r>
            <a:r>
              <a:rPr lang="en-US" sz="2400" dirty="0" smtClean="0">
                <a:latin typeface="Menlo Regular"/>
                <a:cs typeface="Menlo Regular"/>
              </a:rPr>
              <a:t>(</a:t>
            </a:r>
            <a:r>
              <a:rPr lang="en-US" sz="2400" dirty="0" err="1" smtClean="0">
                <a:latin typeface="Menlo Regular"/>
                <a:cs typeface="Menlo Regular"/>
              </a:rPr>
              <a:t>reduceFunction</a:t>
            </a:r>
            <a:r>
              <a:rPr lang="en-US" sz="2400" dirty="0">
                <a:latin typeface="Menlo Regular"/>
                <a:cs typeface="Menlo Regular"/>
              </a:rPr>
              <a:t>)</a:t>
            </a:r>
          </a:p>
          <a:p>
            <a:pPr lvl="1"/>
            <a:r>
              <a:rPr lang="en-US" dirty="0" smtClean="0"/>
              <a:t>Apply a functional reduce function to the window</a:t>
            </a:r>
          </a:p>
          <a:p>
            <a:r>
              <a:rPr lang="en-US" sz="2400" dirty="0">
                <a:latin typeface="Menlo Regular"/>
                <a:cs typeface="Menlo Regular"/>
              </a:rPr>
              <a:t>f</a:t>
            </a:r>
            <a:r>
              <a:rPr lang="en-US" sz="2400" dirty="0">
                <a:latin typeface="Menlo Regular"/>
                <a:cs typeface="Menlo Regular"/>
              </a:rPr>
              <a:t>old(</a:t>
            </a:r>
            <a:r>
              <a:rPr lang="en-US" sz="2400" dirty="0" err="1">
                <a:latin typeface="Menlo Regular"/>
                <a:cs typeface="Menlo Regular"/>
              </a:rPr>
              <a:t>inialVal</a:t>
            </a:r>
            <a:r>
              <a:rPr lang="en-US" sz="2400" dirty="0">
                <a:latin typeface="Menlo Regular"/>
                <a:cs typeface="Menlo Regular"/>
              </a:rPr>
              <a:t>, </a:t>
            </a:r>
            <a:r>
              <a:rPr lang="en-US" sz="2400" dirty="0" err="1">
                <a:latin typeface="Menlo Regular"/>
                <a:cs typeface="Menlo Regular"/>
              </a:rPr>
              <a:t>foldFunction</a:t>
            </a:r>
            <a:r>
              <a:rPr lang="en-US" sz="2400" dirty="0">
                <a:latin typeface="Menlo Regular"/>
                <a:cs typeface="Menlo Regular"/>
              </a:rPr>
              <a:t>)</a:t>
            </a:r>
            <a:endParaRPr lang="en-US" sz="2400" dirty="0">
              <a:latin typeface="Menlo Regular"/>
              <a:cs typeface="Menlo Regular"/>
            </a:endParaRPr>
          </a:p>
          <a:p>
            <a:pPr lvl="1"/>
            <a:r>
              <a:rPr lang="en-US" dirty="0"/>
              <a:t>Apply a functional </a:t>
            </a:r>
            <a:r>
              <a:rPr lang="en-US" dirty="0" smtClean="0"/>
              <a:t>fold </a:t>
            </a:r>
            <a:r>
              <a:rPr lang="en-US" dirty="0"/>
              <a:t>function </a:t>
            </a:r>
            <a:r>
              <a:rPr lang="en-US" dirty="0" smtClean="0"/>
              <a:t>with a specified initial value to </a:t>
            </a:r>
            <a:r>
              <a:rPr lang="en-US" dirty="0"/>
              <a:t>the window</a:t>
            </a:r>
          </a:p>
          <a:p>
            <a:r>
              <a:rPr lang="en-US" dirty="0" smtClean="0"/>
              <a:t>A</a:t>
            </a:r>
            <a:r>
              <a:rPr lang="en-US" dirty="0" smtClean="0"/>
              <a:t>ggregation functions</a:t>
            </a:r>
          </a:p>
          <a:p>
            <a:pPr lvl="1"/>
            <a:r>
              <a:rPr lang="en-US" sz="2400" dirty="0">
                <a:latin typeface="Menlo Regular"/>
                <a:cs typeface="Menlo Regular"/>
              </a:rPr>
              <a:t>s</a:t>
            </a:r>
            <a:r>
              <a:rPr lang="en-US" sz="2400" dirty="0" smtClean="0">
                <a:latin typeface="Menlo Regular"/>
                <a:cs typeface="Menlo Regular"/>
              </a:rPr>
              <a:t>um()</a:t>
            </a:r>
            <a:r>
              <a:rPr lang="en-US" dirty="0" smtClean="0"/>
              <a:t>, </a:t>
            </a:r>
            <a:r>
              <a:rPr lang="en-US" sz="2400" dirty="0">
                <a:latin typeface="Menlo Regular"/>
                <a:cs typeface="Menlo Regular"/>
              </a:rPr>
              <a:t>min()</a:t>
            </a:r>
            <a:r>
              <a:rPr lang="en-US" dirty="0" smtClean="0"/>
              <a:t>, </a:t>
            </a:r>
            <a:r>
              <a:rPr lang="en-US" sz="2400" dirty="0">
                <a:latin typeface="Menlo Regular"/>
                <a:cs typeface="Menlo Regular"/>
              </a:rPr>
              <a:t>max()</a:t>
            </a:r>
            <a:r>
              <a:rPr lang="en-US" dirty="0" smtClean="0"/>
              <a:t>, </a:t>
            </a:r>
            <a:r>
              <a:rPr lang="en-US" dirty="0" smtClean="0"/>
              <a:t>and others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1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Windows on non-keyed streams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on non-keyed streams are not parallel!</a:t>
            </a:r>
          </a:p>
          <a:p>
            <a:endParaRPr lang="en-US" dirty="0"/>
          </a:p>
          <a:p>
            <a:r>
              <a:rPr lang="en-US" dirty="0" err="1" smtClean="0"/>
              <a:t>TimeWindow</a:t>
            </a:r>
            <a:r>
              <a:rPr lang="en-US" dirty="0" smtClean="0"/>
              <a:t> (tumbling, 10 seconds)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.</a:t>
            </a:r>
            <a:r>
              <a:rPr lang="en-US" sz="2400" dirty="0" err="1" smtClean="0">
                <a:latin typeface="Menlo Regular"/>
                <a:cs typeface="Menlo Regular"/>
              </a:rPr>
              <a:t>timeWindowAll</a:t>
            </a:r>
            <a:r>
              <a:rPr lang="en-US" sz="2400" dirty="0" smtClean="0">
                <a:latin typeface="Menlo Regular"/>
                <a:cs typeface="Menlo Regular"/>
              </a:rPr>
              <a:t>(</a:t>
            </a:r>
            <a:r>
              <a:rPr lang="en-US" sz="2400" dirty="0" err="1" smtClean="0">
                <a:latin typeface="Menlo Regular"/>
                <a:cs typeface="Menlo Regular"/>
              </a:rPr>
              <a:t>Time.seconds</a:t>
            </a:r>
            <a:r>
              <a:rPr lang="en-US" sz="2400" dirty="0" smtClean="0">
                <a:latin typeface="Menlo Regular"/>
                <a:cs typeface="Menlo Regular"/>
              </a:rPr>
              <a:t>(10))</a:t>
            </a:r>
          </a:p>
          <a:p>
            <a:pPr marL="457200" lvl="1" indent="0">
              <a:buNone/>
            </a:pPr>
            <a:endParaRPr lang="en-US" sz="2400" dirty="0" smtClean="0">
              <a:latin typeface="Menlo Regular"/>
              <a:cs typeface="Menlo Regular"/>
            </a:endParaRPr>
          </a:p>
          <a:p>
            <a:r>
              <a:rPr lang="en-US" dirty="0" err="1" smtClean="0"/>
              <a:t>CountWindow</a:t>
            </a:r>
            <a:r>
              <a:rPr lang="en-US" dirty="0" smtClean="0"/>
              <a:t> (sliding, 20/10)</a:t>
            </a:r>
          </a:p>
          <a:p>
            <a:pPr marL="457200" lvl="1" indent="0">
              <a:buNone/>
            </a:pPr>
            <a:r>
              <a:rPr lang="en-US" sz="2400" dirty="0">
                <a:latin typeface="Menlo Regular"/>
                <a:cs typeface="Menlo Regular"/>
              </a:rPr>
              <a:t>.</a:t>
            </a:r>
            <a:r>
              <a:rPr lang="en-US" sz="2400" dirty="0" err="1" smtClean="0">
                <a:latin typeface="Menlo Regular"/>
                <a:cs typeface="Menlo Regular"/>
              </a:rPr>
              <a:t>countWindowAll</a:t>
            </a:r>
            <a:r>
              <a:rPr lang="en-US" sz="2400" dirty="0">
                <a:latin typeface="Menlo Regular"/>
                <a:cs typeface="Menlo Regular"/>
              </a:rPr>
              <a:t>(20, 10)</a:t>
            </a:r>
            <a:endParaRPr lang="en-US" sz="24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61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Custom window logic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The DataStream API allows to define very custom window logic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  <a:p>
            <a:r>
              <a:rPr lang="en-US" sz="2800" dirty="0" smtClean="0"/>
              <a:t>Trigger </a:t>
            </a:r>
            <a:endParaRPr lang="en-US" sz="2800" dirty="0"/>
          </a:p>
          <a:p>
            <a:pPr lvl="1"/>
            <a:r>
              <a:rPr lang="en-US" dirty="0"/>
              <a:t>defines when to evaluate a window</a:t>
            </a:r>
          </a:p>
          <a:p>
            <a:pPr lvl="1"/>
            <a:r>
              <a:rPr lang="en-US" dirty="0"/>
              <a:t>whether to purge the window or </a:t>
            </a:r>
            <a:r>
              <a:rPr lang="en-US" dirty="0" smtClean="0"/>
              <a:t>not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Evictor</a:t>
            </a:r>
          </a:p>
          <a:p>
            <a:pPr lvl="1"/>
            <a:r>
              <a:rPr lang="en-US" dirty="0" smtClean="0"/>
              <a:t>Allows to remove elements from a window before it is evaluated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Careful!</a:t>
            </a:r>
            <a:r>
              <a:rPr lang="en-US" dirty="0" smtClean="0"/>
              <a:t> This part of the API requires a good understanding of the windowing mechanism!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05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/>
              <a:t>S</a:t>
            </a:r>
            <a:r>
              <a:rPr lang="en-US" dirty="0" smtClean="0"/>
              <a:t>treams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78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Streams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1566"/>
            <a:ext cx="8229600" cy="23708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</a:t>
            </a:r>
            <a:r>
              <a:rPr lang="en-US" i="1" dirty="0" smtClean="0"/>
              <a:t>onnect</a:t>
            </a:r>
            <a:r>
              <a:rPr lang="en-US" dirty="0" smtClean="0"/>
              <a:t> </a:t>
            </a:r>
            <a:r>
              <a:rPr lang="en-US" dirty="0"/>
              <a:t>two </a:t>
            </a:r>
            <a:r>
              <a:rPr lang="en-US" dirty="0" err="1" smtClean="0"/>
              <a:t>DataStreams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 smtClean="0"/>
              <a:t>correlated them with </a:t>
            </a:r>
            <a:r>
              <a:rPr lang="en-US" dirty="0" smtClean="0"/>
              <a:t>each </a:t>
            </a:r>
            <a:r>
              <a:rPr lang="en-US" dirty="0" smtClean="0"/>
              <a:t>other</a:t>
            </a:r>
          </a:p>
          <a:p>
            <a:endParaRPr lang="en-US" sz="2200" dirty="0" smtClean="0"/>
          </a:p>
          <a:p>
            <a:r>
              <a:rPr lang="en-US" dirty="0" smtClean="0"/>
              <a:t>Apply functions on connected streams to share state</a:t>
            </a:r>
            <a:endParaRPr lang="en-US" dirty="0" smtClean="0"/>
          </a:p>
          <a:p>
            <a:pPr lvl="7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34991"/>
            <a:ext cx="8229600" cy="2150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2200" dirty="0">
                <a:latin typeface="Menlo"/>
              </a:rPr>
              <a:t>DataStream</a:t>
            </a:r>
            <a:r>
              <a:rPr lang="en-US" sz="2200" dirty="0" smtClean="0">
                <a:latin typeface="Menlo"/>
              </a:rPr>
              <a:t>&lt;Integer&gt; </a:t>
            </a:r>
            <a:r>
              <a:rPr lang="en-US" sz="2200" dirty="0" err="1" smtClean="0">
                <a:latin typeface="Menlo"/>
              </a:rPr>
              <a:t>ints</a:t>
            </a:r>
            <a:r>
              <a:rPr lang="en-US" sz="2200" dirty="0" smtClean="0">
                <a:latin typeface="Menlo"/>
              </a:rPr>
              <a:t> </a:t>
            </a:r>
            <a:r>
              <a:rPr lang="en-US" sz="22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22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2200" dirty="0" err="1" smtClean="0">
                <a:latin typeface="Menlo"/>
              </a:rPr>
              <a:t>ConnectedStreams</a:t>
            </a:r>
            <a:r>
              <a:rPr lang="en-US" sz="2200" dirty="0" smtClean="0">
                <a:latin typeface="Menlo"/>
              </a:rPr>
              <a:t>&lt;String, Integer&gt; </a:t>
            </a:r>
            <a:r>
              <a:rPr lang="en-US" sz="2200" dirty="0" err="1" smtClean="0">
                <a:latin typeface="Menlo"/>
              </a:rPr>
              <a:t>coStream</a:t>
            </a:r>
            <a:r>
              <a:rPr lang="en-US" sz="2200" dirty="0" smtClean="0">
                <a:latin typeface="Menlo"/>
              </a:rPr>
              <a:t> = 	</a:t>
            </a:r>
            <a:r>
              <a:rPr lang="en-US" sz="2200" dirty="0" err="1" smtClean="0">
                <a:latin typeface="Menlo"/>
              </a:rPr>
              <a:t>strings.</a:t>
            </a:r>
            <a:r>
              <a:rPr lang="en-US" sz="2200" dirty="0" err="1" smtClean="0">
                <a:solidFill>
                  <a:srgbClr val="FF0000"/>
                </a:solidFill>
                <a:latin typeface="Menlo"/>
              </a:rPr>
              <a:t>connect</a:t>
            </a:r>
            <a:r>
              <a:rPr lang="en-US" sz="2200" dirty="0" smtClean="0">
                <a:latin typeface="Menlo"/>
              </a:rPr>
              <a:t>(</a:t>
            </a:r>
            <a:r>
              <a:rPr lang="en-US" sz="2200" dirty="0" err="1" smtClean="0">
                <a:latin typeface="Menlo"/>
              </a:rPr>
              <a:t>ints</a:t>
            </a:r>
            <a:r>
              <a:rPr lang="en-US" sz="2200" dirty="0" smtClean="0">
                <a:latin typeface="Menlo"/>
              </a:rPr>
              <a:t>)</a:t>
            </a:r>
            <a:r>
              <a:rPr lang="en-US" sz="2200" dirty="0" smtClean="0">
                <a:latin typeface="Menlo"/>
              </a:rPr>
              <a:t>;</a:t>
            </a:r>
            <a:endParaRPr lang="en-US" sz="22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01789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Map on Connected </a:t>
            </a:r>
            <a:r>
              <a:rPr lang="en-US" sz="4000" dirty="0"/>
              <a:t>S</a:t>
            </a:r>
            <a:r>
              <a:rPr lang="en-US" sz="4000" dirty="0" smtClean="0"/>
              <a:t>treams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52685"/>
            <a:ext cx="8229600" cy="4738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DataStream</a:t>
            </a:r>
            <a:r>
              <a:rPr lang="en-US" sz="1800" dirty="0" smtClean="0">
                <a:latin typeface="Menlo"/>
              </a:rPr>
              <a:t>&lt;Integer&gt; </a:t>
            </a:r>
            <a:r>
              <a:rPr lang="en-US" sz="1800" dirty="0" err="1" smtClean="0">
                <a:latin typeface="Menlo"/>
              </a:rPr>
              <a:t>ints</a:t>
            </a:r>
            <a:r>
              <a:rPr lang="en-US" sz="1800" dirty="0" smtClean="0">
                <a:latin typeface="Menlo"/>
              </a:rPr>
              <a:t> </a:t>
            </a:r>
            <a:r>
              <a:rPr lang="en-US" sz="18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err="1" smtClean="0">
                <a:latin typeface="Menlo"/>
              </a:rPr>
              <a:t>ints.connect</a:t>
            </a:r>
            <a:r>
              <a:rPr lang="en-US" sz="1800" dirty="0" smtClean="0">
                <a:latin typeface="Menlo"/>
              </a:rPr>
              <a:t>(strings)</a:t>
            </a: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.map(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new</a:t>
            </a:r>
            <a:r>
              <a:rPr lang="en-US" sz="1800" dirty="0" smtClean="0">
                <a:latin typeface="Menlo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CoMapFunction</a:t>
            </a:r>
            <a:r>
              <a:rPr lang="en-US" sz="1800" dirty="0" smtClean="0">
                <a:latin typeface="Menlo"/>
              </a:rPr>
              <a:t>&lt;Integer</a:t>
            </a:r>
            <a:r>
              <a:rPr lang="en-US" sz="1800" dirty="0" smtClean="0">
                <a:latin typeface="Menlo"/>
              </a:rPr>
              <a:t>, String, Boolean&gt;() </a:t>
            </a:r>
            <a:r>
              <a:rPr lang="en-US" sz="1800" dirty="0" smtClean="0">
                <a:latin typeface="Menlo"/>
              </a:rPr>
              <a:t>{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@Override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public Boolean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map1</a:t>
            </a:r>
            <a:r>
              <a:rPr lang="en-US" sz="1800" dirty="0" smtClean="0">
                <a:latin typeface="Menlo"/>
              </a:rPr>
              <a:t> (Integer value) {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	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return true</a:t>
            </a:r>
            <a:r>
              <a:rPr lang="en-US" sz="1800" dirty="0" smtClean="0">
                <a:latin typeface="Menlo"/>
              </a:rPr>
              <a:t>;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</a:t>
            </a:r>
            <a:r>
              <a:rPr lang="en-US" sz="1800" dirty="0">
                <a:latin typeface="Menlo"/>
              </a:rPr>
              <a:t>@Override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public Boolean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map2</a:t>
            </a:r>
            <a:r>
              <a:rPr lang="en-US" sz="1800" dirty="0" smtClean="0">
                <a:latin typeface="Menlo"/>
              </a:rPr>
              <a:t> (String </a:t>
            </a:r>
            <a:r>
              <a:rPr lang="en-US" sz="1800" dirty="0">
                <a:latin typeface="Menlo"/>
              </a:rPr>
              <a:t>value) {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	</a:t>
            </a:r>
            <a:r>
              <a:rPr lang="en-US" sz="1800" b="1" dirty="0">
                <a:solidFill>
                  <a:srgbClr val="000090"/>
                </a:solidFill>
                <a:latin typeface="Menlo"/>
              </a:rPr>
              <a:t>return 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false</a:t>
            </a:r>
            <a:r>
              <a:rPr lang="en-US" sz="1800" dirty="0" smtClean="0">
                <a:latin typeface="Menlo"/>
              </a:rPr>
              <a:t>;</a:t>
            </a:r>
            <a:endParaRPr lang="en-US" sz="1800" dirty="0"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</a:t>
            </a:r>
            <a:r>
              <a:rPr lang="en-US" sz="1800" dirty="0" smtClean="0">
                <a:latin typeface="Menlo"/>
              </a:rPr>
              <a:t>}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}</a:t>
            </a:r>
            <a:r>
              <a:rPr lang="en-US" sz="1800" dirty="0" smtClean="0">
                <a:latin typeface="Menlo"/>
              </a:rPr>
              <a:t>);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99639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FlatMap</a:t>
            </a:r>
            <a:r>
              <a:rPr lang="en-US" sz="4000" dirty="0" smtClean="0"/>
              <a:t> on Connected </a:t>
            </a:r>
            <a:r>
              <a:rPr lang="en-US" sz="4000" dirty="0"/>
              <a:t>S</a:t>
            </a:r>
            <a:r>
              <a:rPr lang="en-US" sz="4000" dirty="0" smtClean="0"/>
              <a:t>treams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52685"/>
            <a:ext cx="8229600" cy="51620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6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DataStream</a:t>
            </a:r>
            <a:r>
              <a:rPr lang="en-US" sz="1600" dirty="0" smtClean="0">
                <a:latin typeface="Menlo"/>
              </a:rPr>
              <a:t>&lt;Integer&gt; </a:t>
            </a:r>
            <a:r>
              <a:rPr lang="en-US" sz="1600" dirty="0" err="1" smtClean="0">
                <a:latin typeface="Menlo"/>
              </a:rPr>
              <a:t>ints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600" dirty="0" err="1" smtClean="0">
                <a:latin typeface="Menlo"/>
              </a:rPr>
              <a:t>ints.connect</a:t>
            </a:r>
            <a:r>
              <a:rPr lang="en-US" sz="1600" dirty="0" smtClean="0">
                <a:latin typeface="Menlo"/>
              </a:rPr>
              <a:t>(strings)</a:t>
            </a:r>
            <a:endParaRPr lang="en-US" sz="16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.</a:t>
            </a:r>
            <a:r>
              <a:rPr lang="en-US" sz="1600" dirty="0" err="1" smtClean="0">
                <a:latin typeface="Menlo"/>
              </a:rPr>
              <a:t>flatMap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b="1" dirty="0" smtClean="0">
                <a:solidFill>
                  <a:srgbClr val="000090"/>
                </a:solidFill>
                <a:latin typeface="Menlo"/>
              </a:rPr>
              <a:t>new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CoFlatMapFunction</a:t>
            </a:r>
            <a:r>
              <a:rPr lang="en-US" sz="1600" dirty="0" smtClean="0">
                <a:latin typeface="Menlo"/>
              </a:rPr>
              <a:t>&lt;</a:t>
            </a:r>
            <a:r>
              <a:rPr lang="en-US" sz="1600" dirty="0" err="1" smtClean="0">
                <a:latin typeface="Menlo"/>
              </a:rPr>
              <a:t>Integer,String,String</a:t>
            </a:r>
            <a:r>
              <a:rPr lang="en-US" sz="1600" dirty="0" smtClean="0">
                <a:latin typeface="Menlo"/>
              </a:rPr>
              <a:t>&gt;() {</a:t>
            </a:r>
          </a:p>
          <a:p>
            <a:pPr marL="0" indent="0">
              <a:buFont typeface="Wingdings" charset="2"/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@Override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public void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flatMap1</a:t>
            </a:r>
            <a:r>
              <a:rPr lang="en-US" sz="1600" dirty="0" smtClean="0">
                <a:latin typeface="Menlo"/>
              </a:rPr>
              <a:t> (Integer value, Collector&lt;String&gt; out) {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</a:t>
            </a:r>
            <a:r>
              <a:rPr lang="en-US" sz="1600" dirty="0" err="1" smtClean="0">
                <a:latin typeface="Menlo"/>
              </a:rPr>
              <a:t>out.collect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dirty="0" err="1" smtClean="0">
                <a:latin typeface="Menlo"/>
              </a:rPr>
              <a:t>value.toString</a:t>
            </a:r>
            <a:r>
              <a:rPr lang="en-US" sz="1600" dirty="0" smtClean="0">
                <a:latin typeface="Menlo"/>
              </a:rPr>
              <a:t>());	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}</a:t>
            </a:r>
          </a:p>
          <a:p>
            <a:pPr marL="0" indent="0">
              <a:buFont typeface="Wingdings" charset="2"/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</a:t>
            </a:r>
            <a:r>
              <a:rPr lang="en-US" sz="1600" dirty="0">
                <a:latin typeface="Menlo"/>
              </a:rPr>
              <a:t>@Override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public void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flatMap2</a:t>
            </a:r>
            <a:r>
              <a:rPr lang="en-US" sz="1600" dirty="0" smtClean="0">
                <a:latin typeface="Menlo"/>
              </a:rPr>
              <a:t> (String value</a:t>
            </a:r>
            <a:r>
              <a:rPr lang="en-US" sz="1600" dirty="0">
                <a:latin typeface="Menlo"/>
              </a:rPr>
              <a:t>, Collector&lt;String&gt; out</a:t>
            </a:r>
            <a:r>
              <a:rPr lang="en-US" sz="1600" dirty="0" smtClean="0">
                <a:latin typeface="Menlo"/>
              </a:rPr>
              <a:t>) </a:t>
            </a:r>
            <a:r>
              <a:rPr lang="en-US" sz="1600" dirty="0"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	</a:t>
            </a:r>
            <a:r>
              <a:rPr lang="en-US" sz="1600" b="1" dirty="0" smtClean="0">
                <a:solidFill>
                  <a:srgbClr val="000090"/>
                </a:solidFill>
                <a:latin typeface="Menlo"/>
              </a:rPr>
              <a:t>for</a:t>
            </a:r>
            <a:r>
              <a:rPr lang="en-US" sz="1600" dirty="0" smtClean="0">
                <a:latin typeface="Menlo"/>
              </a:rPr>
              <a:t> (String word: </a:t>
            </a:r>
            <a:r>
              <a:rPr lang="en-US" sz="1600" dirty="0" err="1" smtClean="0">
                <a:latin typeface="Menlo"/>
              </a:rPr>
              <a:t>value.split</a:t>
            </a:r>
            <a:r>
              <a:rPr lang="en-US" sz="1600" dirty="0" smtClean="0">
                <a:latin typeface="Menlo"/>
              </a:rPr>
              <a:t>(" ")) {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	</a:t>
            </a:r>
            <a:r>
              <a:rPr lang="en-US" sz="1600" dirty="0" err="1" smtClean="0">
                <a:latin typeface="Menlo"/>
              </a:rPr>
              <a:t>out.collect</a:t>
            </a:r>
            <a:r>
              <a:rPr lang="en-US" sz="1600" dirty="0" smtClean="0">
                <a:latin typeface="Menlo"/>
              </a:rPr>
              <a:t>(word</a:t>
            </a:r>
            <a:r>
              <a:rPr lang="en-US" sz="1600" dirty="0" smtClean="0">
                <a:latin typeface="Menlo"/>
              </a:rPr>
              <a:t>);</a:t>
            </a: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}</a:t>
            </a:r>
            <a:r>
              <a:rPr lang="en-US" sz="1600" dirty="0">
                <a:latin typeface="Menlo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}</a:t>
            </a:r>
          </a:p>
          <a:p>
            <a:pPr marL="0" indent="0">
              <a:buFont typeface="Wingdings" charset="2"/>
              <a:buNone/>
            </a:pPr>
            <a:r>
              <a:rPr lang="en-US" sz="1600" dirty="0" smtClean="0">
                <a:latin typeface="Menlo"/>
              </a:rPr>
              <a:t>});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80435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Apache Kafka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5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and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“Apache Kafka is a distributed, partitioned, replicated commit log service”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Kafka uses Apache Zookeeper for coordination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Kafka maintains feeds of messages in categories called topics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 Kafka topic can be read by </a:t>
            </a:r>
            <a:r>
              <a:rPr lang="en-US" dirty="0" err="1" smtClean="0"/>
              <a:t>Flink</a:t>
            </a:r>
            <a:r>
              <a:rPr lang="en-US" dirty="0" smtClean="0"/>
              <a:t> to produce a DataStream, and a DataStream can be written to a Kafka topic</a:t>
            </a:r>
          </a:p>
          <a:p>
            <a:pPr lvl="4"/>
            <a:endParaRPr lang="en-US" dirty="0"/>
          </a:p>
          <a:p>
            <a:r>
              <a:rPr lang="en-US" dirty="0" err="1" smtClean="0"/>
              <a:t>Flink</a:t>
            </a:r>
            <a:r>
              <a:rPr lang="en-US" dirty="0" smtClean="0"/>
              <a:t> coordinates with Kafka to provide recovery in the case of failures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962424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Enable </a:t>
            </a:r>
            <a:r>
              <a:rPr lang="en-US" sz="3800" dirty="0" err="1" smtClean="0"/>
              <a:t>checkpointing</a:t>
            </a:r>
            <a:endParaRPr lang="en-US" sz="3800" dirty="0" smtClean="0"/>
          </a:p>
          <a:p>
            <a:pPr marL="457200" lvl="1" indent="0">
              <a:buNone/>
            </a:pPr>
            <a:r>
              <a:rPr lang="en-US" dirty="0" smtClean="0"/>
              <a:t>E.g., </a:t>
            </a:r>
            <a:r>
              <a:rPr lang="en-US" sz="2900" dirty="0" err="1" smtClean="0">
                <a:latin typeface="Menlo Regular"/>
                <a:cs typeface="Menlo Regular"/>
              </a:rPr>
              <a:t>env.enableCheckpointing</a:t>
            </a:r>
            <a:r>
              <a:rPr lang="en-US" sz="2900" dirty="0" smtClean="0">
                <a:latin typeface="Menlo Regular"/>
                <a:cs typeface="Menlo Regular"/>
              </a:rPr>
              <a:t>(</a:t>
            </a:r>
            <a:r>
              <a:rPr lang="en-US" sz="2900" dirty="0" smtClean="0">
                <a:solidFill>
                  <a:srgbClr val="0000FF"/>
                </a:solidFill>
                <a:latin typeface="Menlo Regular"/>
                <a:cs typeface="Menlo Regular"/>
              </a:rPr>
              <a:t>5000</a:t>
            </a:r>
            <a:r>
              <a:rPr lang="en-US" sz="2900" dirty="0" smtClean="0">
                <a:latin typeface="Menlo Regular"/>
                <a:cs typeface="Menlo Regular"/>
              </a:rPr>
              <a:t>)</a:t>
            </a:r>
            <a:r>
              <a:rPr lang="en-US" sz="2900" dirty="0" smtClean="0"/>
              <a:t>;</a:t>
            </a:r>
          </a:p>
          <a:p>
            <a:endParaRPr lang="en-US" sz="3800" dirty="0" smtClean="0"/>
          </a:p>
          <a:p>
            <a:r>
              <a:rPr lang="en-US" sz="3800" dirty="0" smtClean="0"/>
              <a:t>Add a DataStream source from a Kafka topic</a:t>
            </a:r>
            <a:endParaRPr lang="en-US" sz="3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900" dirty="0" smtClean="0">
                <a:latin typeface="Menlo Regular"/>
                <a:cs typeface="Menlo Regular"/>
              </a:rPr>
              <a:t>Properties props </a:t>
            </a:r>
            <a:r>
              <a:rPr lang="en-US" sz="2900" dirty="0">
                <a:latin typeface="Menlo Regular"/>
                <a:cs typeface="Menlo Regular"/>
              </a:rPr>
              <a:t>= </a:t>
            </a:r>
            <a:r>
              <a:rPr lang="en-US" sz="3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900" dirty="0">
                <a:latin typeface="Menlo Regular"/>
                <a:cs typeface="Menlo Regular"/>
              </a:rPr>
              <a:t> Properties()</a:t>
            </a:r>
            <a:r>
              <a:rPr lang="en-US" sz="29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2900" dirty="0" err="1" smtClean="0">
                <a:latin typeface="Menlo Regular"/>
                <a:cs typeface="Menlo Regular"/>
              </a:rPr>
              <a:t>props.setProperty</a:t>
            </a:r>
            <a:r>
              <a:rPr lang="en-US" sz="2900" dirty="0">
                <a:latin typeface="Menlo Regular"/>
                <a:cs typeface="Menlo Regular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zookeeper.connect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latin typeface="Menlo Regular"/>
                <a:cs typeface="Menlo Regular"/>
              </a:rPr>
              <a:t>,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“localhost:2181”</a:t>
            </a:r>
            <a:r>
              <a:rPr lang="en-US" sz="29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900" dirty="0" err="1" smtClean="0">
                <a:latin typeface="Menlo Regular"/>
                <a:cs typeface="Menlo Regular"/>
              </a:rPr>
              <a:t>props.setProperty</a:t>
            </a:r>
            <a:r>
              <a:rPr lang="en-US" sz="2900" dirty="0">
                <a:latin typeface="Menlo Regular"/>
                <a:cs typeface="Menlo Regular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bootstrap.servers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latin typeface="Menlo Regular"/>
                <a:cs typeface="Menlo Regular"/>
              </a:rPr>
              <a:t>,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“localhost:9092”</a:t>
            </a:r>
            <a:r>
              <a:rPr lang="en-US" sz="29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900" dirty="0" err="1" smtClean="0">
                <a:latin typeface="Menlo Regular"/>
                <a:cs typeface="Menlo Regular"/>
              </a:rPr>
              <a:t>props.setProperty</a:t>
            </a:r>
            <a:r>
              <a:rPr lang="en-US" sz="2900" dirty="0">
                <a:latin typeface="Menlo Regular"/>
                <a:cs typeface="Menlo Regular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group.id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latin typeface="Menlo Regular"/>
                <a:cs typeface="Menlo Regular"/>
              </a:rPr>
              <a:t>,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myGroup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2900" dirty="0" smtClean="0">
                <a:latin typeface="Menlo Regular"/>
                <a:cs typeface="Menlo Regular"/>
              </a:rPr>
              <a:t>)</a:t>
            </a:r>
            <a:r>
              <a:rPr lang="en-US" sz="2900" dirty="0">
                <a:latin typeface="Menlo Regular"/>
                <a:cs typeface="Menlo Regular"/>
              </a:rPr>
              <a:t>;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/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// create a data </a:t>
            </a:r>
            <a:r>
              <a:rPr lang="en-US" sz="2900" dirty="0" smtClean="0">
                <a:latin typeface="Menlo Regular"/>
                <a:cs typeface="Menlo Regular"/>
              </a:rPr>
              <a:t>source</a:t>
            </a:r>
            <a:br>
              <a:rPr lang="en-US" sz="2900" dirty="0" smtClean="0">
                <a:latin typeface="Menlo Regular"/>
                <a:cs typeface="Menlo Regular"/>
              </a:rPr>
            </a:br>
            <a:r>
              <a:rPr lang="en-US" sz="2900" dirty="0" smtClean="0">
                <a:latin typeface="Menlo Regular"/>
                <a:cs typeface="Menlo Regular"/>
              </a:rPr>
              <a:t>DataStream</a:t>
            </a:r>
            <a:r>
              <a:rPr lang="en-US" sz="2900" dirty="0" smtClean="0">
                <a:latin typeface="Menlo Regular"/>
                <a:cs typeface="Menlo Regular"/>
              </a:rPr>
              <a:t>&lt;</a:t>
            </a:r>
            <a:r>
              <a:rPr lang="en-US" sz="2900" dirty="0" err="1" smtClean="0">
                <a:latin typeface="Menlo Regular"/>
                <a:cs typeface="Menlo Regular"/>
              </a:rPr>
              <a:t>MyData</a:t>
            </a:r>
            <a:r>
              <a:rPr lang="en-US" sz="2900" dirty="0" smtClean="0">
                <a:latin typeface="Menlo Regular"/>
                <a:cs typeface="Menlo Regular"/>
              </a:rPr>
              <a:t>&gt; </a:t>
            </a:r>
            <a:r>
              <a:rPr lang="en-US" sz="2900" dirty="0">
                <a:latin typeface="Menlo Regular"/>
                <a:cs typeface="Menlo Regular"/>
              </a:rPr>
              <a:t>rides </a:t>
            </a:r>
            <a:r>
              <a:rPr lang="en-US" sz="2900" dirty="0" smtClean="0">
                <a:latin typeface="Menlo Regular"/>
                <a:cs typeface="Menlo Regular"/>
              </a:rPr>
              <a:t>=</a:t>
            </a:r>
            <a:r>
              <a:rPr lang="en-US" sz="2900" dirty="0">
                <a:latin typeface="Menlo Regular"/>
                <a:cs typeface="Menlo Regular"/>
              </a:rPr>
              <a:t> </a:t>
            </a:r>
            <a:r>
              <a:rPr lang="en-US" sz="2900" dirty="0" err="1" smtClean="0">
                <a:latin typeface="Menlo Regular"/>
                <a:cs typeface="Menlo Regular"/>
              </a:rPr>
              <a:t>env.addSource</a:t>
            </a:r>
            <a:r>
              <a:rPr lang="en-US" sz="2900" dirty="0" smtClean="0">
                <a:latin typeface="Menlo Regular"/>
                <a:cs typeface="Menlo Regular"/>
              </a:rPr>
              <a:t>(</a:t>
            </a:r>
          </a:p>
          <a:p>
            <a:pPr marL="0" indent="0">
              <a:buNone/>
            </a:pPr>
            <a:r>
              <a:rPr lang="en-US" sz="2900" dirty="0">
                <a:latin typeface="Menlo Regular"/>
                <a:cs typeface="Menlo Regular"/>
              </a:rPr>
              <a:t>		</a:t>
            </a:r>
            <a:r>
              <a:rPr lang="en-US" sz="3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900" dirty="0" smtClean="0">
                <a:latin typeface="Menlo Regular"/>
                <a:cs typeface="Menlo Regular"/>
              </a:rPr>
              <a:t> </a:t>
            </a:r>
            <a:r>
              <a:rPr lang="en-US" sz="2900" dirty="0">
                <a:latin typeface="Menlo Regular"/>
                <a:cs typeface="Menlo Regular"/>
              </a:rPr>
              <a:t>FlinkKafkaConsumer082</a:t>
            </a:r>
            <a:r>
              <a:rPr lang="en-US" sz="2900" dirty="0">
                <a:latin typeface="Menlo Regular"/>
                <a:cs typeface="Menlo Regular"/>
              </a:rPr>
              <a:t>&lt;</a:t>
            </a:r>
            <a:r>
              <a:rPr lang="en-US" sz="2900" dirty="0" err="1">
                <a:latin typeface="Menlo Regular"/>
                <a:cs typeface="Menlo Regular"/>
              </a:rPr>
              <a:t>MyData</a:t>
            </a:r>
            <a:r>
              <a:rPr lang="en-US" sz="2900" dirty="0">
                <a:latin typeface="Menlo Regular"/>
                <a:cs typeface="Menlo Regular"/>
              </a:rPr>
              <a:t>&gt;</a:t>
            </a:r>
            <a:r>
              <a:rPr lang="en-US" sz="2900" dirty="0">
                <a:latin typeface="Menlo Regular"/>
                <a:cs typeface="Menlo Regular"/>
              </a:rPr>
              <a:t>(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              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myTopic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2900" dirty="0" smtClean="0">
                <a:latin typeface="Menlo Regular"/>
                <a:cs typeface="Menlo Regular"/>
              </a:rPr>
              <a:t>,</a:t>
            </a:r>
            <a:r>
              <a:rPr lang="en-US" sz="2900" dirty="0">
                <a:latin typeface="Menlo Regular"/>
                <a:cs typeface="Menlo Regular"/>
              </a:rPr>
              <a:t/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               </a:t>
            </a:r>
            <a:r>
              <a:rPr lang="en-US" sz="3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900" dirty="0">
                <a:latin typeface="Menlo Regular"/>
                <a:cs typeface="Menlo Regular"/>
              </a:rPr>
              <a:t> </a:t>
            </a:r>
            <a:r>
              <a:rPr lang="en-US" sz="2900" dirty="0" err="1">
                <a:latin typeface="Menlo Regular"/>
                <a:cs typeface="Menlo Regular"/>
              </a:rPr>
              <a:t>MyDataSchema</a:t>
            </a:r>
            <a:r>
              <a:rPr lang="en-US" sz="2900" dirty="0">
                <a:latin typeface="Menlo Regular"/>
                <a:cs typeface="Menlo Regular"/>
              </a:rPr>
              <a:t>(),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               </a:t>
            </a:r>
            <a:r>
              <a:rPr lang="en-US" sz="2900" dirty="0" smtClean="0">
                <a:latin typeface="Menlo Regular"/>
                <a:cs typeface="Menlo Regular"/>
              </a:rPr>
              <a:t>props</a:t>
            </a:r>
            <a:r>
              <a:rPr lang="en-US" sz="2900" dirty="0">
                <a:latin typeface="Menlo Regular"/>
                <a:cs typeface="Menlo Regular"/>
              </a:rPr>
              <a:t>)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 smtClean="0">
                <a:latin typeface="Menlo Regular"/>
                <a:cs typeface="Menlo Regular"/>
              </a:rPr>
              <a:t>	</a:t>
            </a:r>
            <a:r>
              <a:rPr lang="en-US" sz="2900" dirty="0">
                <a:latin typeface="Menlo Regular"/>
                <a:cs typeface="Menlo Regular"/>
              </a:rPr>
              <a:t>	</a:t>
            </a:r>
            <a:r>
              <a:rPr lang="en-US" sz="2900" dirty="0" smtClean="0">
                <a:latin typeface="Menlo Regular"/>
                <a:cs typeface="Menlo Regular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5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/>
          </a:bodyPr>
          <a:lstStyle/>
          <a:p>
            <a:r>
              <a:rPr lang="en-US" dirty="0" smtClean="0"/>
              <a:t>Flink aims to support all data types</a:t>
            </a:r>
          </a:p>
          <a:p>
            <a:pPr lvl="1"/>
            <a:r>
              <a:rPr lang="en-US" dirty="0" smtClean="0"/>
              <a:t>Ease of programming</a:t>
            </a:r>
          </a:p>
          <a:p>
            <a:pPr lvl="1"/>
            <a:r>
              <a:rPr lang="en-US" dirty="0" smtClean="0"/>
              <a:t>Seamless integration with existing </a:t>
            </a:r>
            <a:r>
              <a:rPr lang="en-US" dirty="0" smtClean="0"/>
              <a:t>code</a:t>
            </a:r>
          </a:p>
          <a:p>
            <a:pPr lvl="1"/>
            <a:r>
              <a:rPr lang="en-US" dirty="0" err="1" smtClean="0"/>
              <a:t>DataSet</a:t>
            </a:r>
            <a:r>
              <a:rPr lang="en-US" dirty="0" smtClean="0"/>
              <a:t> and DataStream API share the same type system!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Programs are analyzed before execution</a:t>
            </a:r>
          </a:p>
          <a:p>
            <a:pPr lvl="1"/>
            <a:r>
              <a:rPr lang="en-US" dirty="0" smtClean="0"/>
              <a:t>Used data types are identified</a:t>
            </a:r>
          </a:p>
          <a:p>
            <a:pPr lvl="1"/>
            <a:r>
              <a:rPr lang="en-US" dirty="0" err="1" smtClean="0"/>
              <a:t>Serializer</a:t>
            </a:r>
            <a:r>
              <a:rPr lang="en-US" dirty="0" smtClean="0"/>
              <a:t> &amp; comparator are configured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 to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a Kafka sink to a DataStream by providing</a:t>
            </a:r>
          </a:p>
          <a:p>
            <a:pPr lvl="1"/>
            <a:r>
              <a:rPr lang="en-US" dirty="0" smtClean="0"/>
              <a:t>The broker address</a:t>
            </a:r>
          </a:p>
          <a:p>
            <a:pPr lvl="1"/>
            <a:r>
              <a:rPr lang="en-US" dirty="0" smtClean="0"/>
              <a:t>The topic name</a:t>
            </a:r>
          </a:p>
          <a:p>
            <a:pPr lvl="1"/>
            <a:r>
              <a:rPr lang="en-US" dirty="0" smtClean="0"/>
              <a:t>A serialization schema</a:t>
            </a:r>
          </a:p>
          <a:p>
            <a:pPr marL="457200" lvl="1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DataStream</a:t>
            </a:r>
            <a:r>
              <a:rPr lang="en-US" sz="2000" dirty="0">
                <a:latin typeface="Menlo Regular"/>
                <a:cs typeface="Menlo Regular"/>
              </a:rPr>
              <a:t>&lt;String&gt; </a:t>
            </a:r>
            <a:r>
              <a:rPr lang="en-US" sz="2000" dirty="0" err="1" smtClean="0">
                <a:latin typeface="Menlo Regular"/>
                <a:cs typeface="Menlo Regular"/>
              </a:rPr>
              <a:t>aStream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= …</a:t>
            </a:r>
            <a:endParaRPr lang="en-US" sz="20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Menlo Regular"/>
                <a:cs typeface="Menlo Regular"/>
              </a:rPr>
              <a:t>aStream.addSink</a:t>
            </a:r>
            <a:r>
              <a:rPr lang="en-US" sz="2000" dirty="0" smtClean="0">
                <a:latin typeface="Menlo Regular"/>
                <a:cs typeface="Menlo Regular"/>
              </a:rPr>
              <a:t>(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0090"/>
                </a:solidFill>
                <a:latin typeface="Menlo Regular"/>
                <a:cs typeface="Menlo Regular"/>
              </a:rPr>
              <a:t>	</a:t>
            </a:r>
            <a:r>
              <a:rPr lang="en-US" sz="20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4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en-US" sz="2100" dirty="0" err="1">
                <a:latin typeface="Menlo Regular"/>
                <a:cs typeface="Menlo Regular"/>
              </a:rPr>
              <a:t>FlinkKafkaProducer</a:t>
            </a:r>
            <a:r>
              <a:rPr lang="en-US" sz="2000" dirty="0" smtClean="0">
                <a:latin typeface="Menlo Regular"/>
                <a:cs typeface="Menlo Regular"/>
              </a:rPr>
              <a:t>&lt;</a:t>
            </a:r>
            <a:r>
              <a:rPr lang="en-US" sz="2000" dirty="0">
                <a:latin typeface="Menlo Regular"/>
                <a:cs typeface="Menlo Regular"/>
              </a:rPr>
              <a:t>String&gt;(</a:t>
            </a: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	</a:t>
            </a:r>
            <a:r>
              <a:rPr lang="en-US" sz="1900" b="1" dirty="0">
                <a:solidFill>
                  <a:srgbClr val="008000"/>
                </a:solidFill>
                <a:latin typeface="Menlo"/>
              </a:rPr>
              <a:t>“localhost:9092”</a:t>
            </a:r>
            <a:r>
              <a:rPr lang="en-US" sz="2000" dirty="0">
                <a:latin typeface="Menlo Regular"/>
                <a:cs typeface="Menlo Regular"/>
              </a:rPr>
              <a:t>, </a:t>
            </a:r>
            <a:r>
              <a:rPr lang="en-US" sz="2000" dirty="0" smtClean="0">
                <a:latin typeface="Menlo Regular"/>
                <a:cs typeface="Menlo Regular"/>
              </a:rPr>
              <a:t>// default local broker</a:t>
            </a: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1900" b="1" dirty="0">
                <a:solidFill>
                  <a:srgbClr val="008000"/>
                </a:solidFill>
                <a:latin typeface="Menlo"/>
              </a:rPr>
              <a:t>“</a:t>
            </a:r>
            <a:r>
              <a:rPr lang="en-US" sz="1900" b="1" dirty="0" err="1">
                <a:solidFill>
                  <a:srgbClr val="008000"/>
                </a:solidFill>
                <a:latin typeface="Menlo"/>
              </a:rPr>
              <a:t>myTopic</a:t>
            </a:r>
            <a:r>
              <a:rPr lang="en-US" sz="1900" b="1" dirty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2000" dirty="0">
                <a:latin typeface="Menlo Regular"/>
                <a:cs typeface="Menlo Regular"/>
              </a:rPr>
              <a:t>, 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2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SimpleStringSchema</a:t>
            </a:r>
            <a:r>
              <a:rPr lang="en-US" sz="2000" dirty="0">
                <a:latin typeface="Menlo Regular"/>
                <a:cs typeface="Menlo Regular"/>
              </a:rPr>
              <a:t>));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78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API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Covered </a:t>
            </a:r>
            <a:r>
              <a:rPr lang="en-US" dirty="0"/>
              <a:t>H</a:t>
            </a:r>
            <a:r>
              <a:rPr lang="en-US" dirty="0" smtClean="0"/>
              <a:t>ere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Iterations (feedback edges)</a:t>
            </a:r>
          </a:p>
          <a:p>
            <a:pPr lvl="1"/>
            <a:r>
              <a:rPr lang="en-US" dirty="0" smtClean="0"/>
              <a:t>Enables</a:t>
            </a:r>
            <a:r>
              <a:rPr lang="en-US" dirty="0" smtClean="0"/>
              <a:t> certain </a:t>
            </a:r>
            <a:r>
              <a:rPr lang="en-US" dirty="0"/>
              <a:t>m</a:t>
            </a:r>
            <a:r>
              <a:rPr lang="en-US" dirty="0" smtClean="0"/>
              <a:t>achine learning algorithms</a:t>
            </a:r>
            <a:endParaRPr lang="en-US" dirty="0" smtClean="0"/>
          </a:p>
          <a:p>
            <a:pPr lvl="7"/>
            <a:endParaRPr lang="en-US" dirty="0" smtClean="0"/>
          </a:p>
          <a:p>
            <a:r>
              <a:rPr lang="en-US" dirty="0" smtClean="0"/>
              <a:t>More transformations</a:t>
            </a:r>
          </a:p>
          <a:p>
            <a:pPr lvl="1"/>
            <a:r>
              <a:rPr lang="en-US" dirty="0" smtClean="0"/>
              <a:t>split, union</a:t>
            </a:r>
            <a:r>
              <a:rPr lang="en-US" dirty="0" smtClean="0"/>
              <a:t>, </a:t>
            </a:r>
            <a:r>
              <a:rPr lang="en-US" dirty="0" smtClean="0"/>
              <a:t>window join</a:t>
            </a:r>
            <a:r>
              <a:rPr lang="en-US" dirty="0" smtClean="0"/>
              <a:t>,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/>
          </a:bodyPr>
          <a:lstStyle/>
          <a:p>
            <a:r>
              <a:rPr lang="en-US" dirty="0" smtClean="0"/>
              <a:t>Data types are either</a:t>
            </a:r>
          </a:p>
          <a:p>
            <a:pPr lvl="1"/>
            <a:r>
              <a:rPr lang="en-US" dirty="0" smtClean="0"/>
              <a:t>Atomic types (like Java Primitives)</a:t>
            </a:r>
          </a:p>
          <a:p>
            <a:pPr lvl="1"/>
            <a:r>
              <a:rPr lang="en-US" dirty="0" smtClean="0"/>
              <a:t>Composite types (like Flink Tuples)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Composite types nest other types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Not all data types can be used as keys!</a:t>
            </a:r>
          </a:p>
          <a:p>
            <a:pPr lvl="1"/>
            <a:r>
              <a:rPr lang="en-US" dirty="0" err="1" smtClean="0"/>
              <a:t>Flink</a:t>
            </a:r>
            <a:r>
              <a:rPr lang="en-US" dirty="0" smtClean="0"/>
              <a:t> partitions </a:t>
            </a:r>
            <a:r>
              <a:rPr lang="en-US" dirty="0" err="1" smtClean="0"/>
              <a:t>DataStreams</a:t>
            </a:r>
            <a:r>
              <a:rPr lang="en-US" dirty="0" smtClean="0"/>
              <a:t> on keys</a:t>
            </a:r>
          </a:p>
          <a:p>
            <a:pPr lvl="1"/>
            <a:r>
              <a:rPr lang="en-US" dirty="0" smtClean="0"/>
              <a:t>Key types must be comparable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2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Atomic Types</a:t>
            </a:r>
            <a:endParaRPr lang="en-US" sz="36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186996"/>
              </p:ext>
            </p:extLst>
          </p:nvPr>
        </p:nvGraphicFramePr>
        <p:xfrm>
          <a:off x="457200" y="1339169"/>
          <a:ext cx="8229600" cy="502445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84077"/>
                <a:gridCol w="3230376"/>
                <a:gridCol w="3015147"/>
              </a:tblGrid>
              <a:tr h="6800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Flink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Java Type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Can</a:t>
                      </a:r>
                      <a:r>
                        <a:rPr lang="en-US" sz="2400" baseline="0" dirty="0" smtClean="0"/>
                        <a:t> be used as k</a:t>
                      </a:r>
                      <a:r>
                        <a:rPr lang="en-US" sz="2400" dirty="0" smtClean="0"/>
                        <a:t>ey</a:t>
                      </a:r>
                      <a:r>
                        <a:rPr lang="en-US" sz="2400" baseline="0" dirty="0" smtClean="0"/>
                        <a:t>?</a:t>
                      </a:r>
                      <a:endParaRPr lang="en-US" sz="2400" dirty="0"/>
                    </a:p>
                  </a:txBody>
                  <a:tcPr anchor="ctr"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BasicType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 Primitives</a:t>
                      </a:r>
                      <a:r>
                        <a:rPr lang="en-US" sz="2400" baseline="0" dirty="0" smtClean="0"/>
                        <a:t> 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(Integer, String, …)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ArrayType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Arrays</a:t>
                      </a:r>
                      <a:r>
                        <a:rPr lang="en-US" sz="2400" baseline="0" dirty="0" smtClean="0"/>
                        <a:t> of Java primitives or objects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Primitive</a:t>
                      </a:r>
                      <a:r>
                        <a:rPr lang="en-US" sz="2400" baseline="0" dirty="0" smtClean="0"/>
                        <a:t> Arrays: </a:t>
                      </a:r>
                      <a:r>
                        <a:rPr lang="en-US" sz="2400" dirty="0" smtClean="0"/>
                        <a:t>Yes</a:t>
                      </a:r>
                    </a:p>
                    <a:p>
                      <a:r>
                        <a:rPr lang="en-US" sz="2400" dirty="0" smtClean="0"/>
                        <a:t>Object</a:t>
                      </a:r>
                      <a:r>
                        <a:rPr lang="en-US" sz="2400" baseline="0" dirty="0" smtClean="0"/>
                        <a:t> Arrays: No</a:t>
                      </a:r>
                      <a:endParaRPr lang="en-US" sz="2400" dirty="0"/>
                    </a:p>
                  </a:txBody>
                  <a:tcPr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WritableType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Implements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Hadoop’s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Writable interface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Yes,</a:t>
                      </a:r>
                      <a:r>
                        <a:rPr lang="en-US" sz="2400" baseline="0" dirty="0" smtClean="0"/>
                        <a:t> if implements</a:t>
                      </a:r>
                    </a:p>
                    <a:p>
                      <a:r>
                        <a:rPr lang="en-US" sz="2400" baseline="0" dirty="0" err="1" smtClean="0"/>
                        <a:t>WritableComparable</a:t>
                      </a:r>
                      <a:endParaRPr lang="en-US" sz="2400" dirty="0"/>
                    </a:p>
                  </a:txBody>
                  <a:tcPr/>
                </a:tc>
              </a:tr>
              <a:tr h="680065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GenericType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Any</a:t>
                      </a:r>
                      <a:r>
                        <a:rPr lang="en-US" sz="2400" baseline="0" dirty="0" smtClean="0"/>
                        <a:t> other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Yes, if implements</a:t>
                      </a:r>
                      <a:r>
                        <a:rPr lang="en-US" sz="2400" baseline="0" dirty="0" smtClean="0"/>
                        <a:t> Comparable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2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composed of fields with other types</a:t>
            </a:r>
          </a:p>
          <a:p>
            <a:pPr lvl="1"/>
            <a:r>
              <a:rPr lang="en-US" dirty="0" smtClean="0"/>
              <a:t>Fields types can be atomic or composite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Fields can be addressed as keys</a:t>
            </a:r>
          </a:p>
          <a:p>
            <a:pPr lvl="1"/>
            <a:r>
              <a:rPr lang="en-US" dirty="0" smtClean="0"/>
              <a:t>Field type must be a key type!</a:t>
            </a:r>
          </a:p>
          <a:p>
            <a:pPr lvl="1"/>
            <a:endParaRPr lang="en-US" dirty="0"/>
          </a:p>
          <a:p>
            <a:r>
              <a:rPr lang="en-US" dirty="0" smtClean="0"/>
              <a:t>A composite type can be a key type </a:t>
            </a:r>
          </a:p>
          <a:p>
            <a:pPr lvl="1"/>
            <a:r>
              <a:rPr lang="en-US" dirty="0" smtClean="0"/>
              <a:t>All field types must be key types!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6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3182" cy="465178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Java: </a:t>
            </a:r>
            <a:br>
              <a:rPr lang="en-US" sz="2800" dirty="0" smtClean="0"/>
            </a:br>
            <a:r>
              <a:rPr lang="en-US" sz="2000" dirty="0" smtClean="0">
                <a:latin typeface="Menlo Regular"/>
                <a:cs typeface="Menlo Regular"/>
              </a:rPr>
              <a:t>org.apache.flink.api.java.tuple.Tuple1 to Tuple25</a:t>
            </a:r>
            <a:endParaRPr lang="en-US" sz="2800" dirty="0" smtClean="0">
              <a:latin typeface="Menlo Regular"/>
              <a:cs typeface="Menlo Regular"/>
            </a:endParaRPr>
          </a:p>
          <a:p>
            <a:r>
              <a:rPr lang="en-US" sz="2800" dirty="0" err="1" smtClean="0"/>
              <a:t>Scala</a:t>
            </a:r>
            <a:r>
              <a:rPr lang="en-US" sz="2800" dirty="0" smtClean="0"/>
              <a:t>: </a:t>
            </a:r>
            <a:br>
              <a:rPr lang="en-US" sz="2800" dirty="0" smtClean="0"/>
            </a:br>
            <a:r>
              <a:rPr lang="en-US" sz="2800" dirty="0" smtClean="0"/>
              <a:t>use default </a:t>
            </a:r>
            <a:r>
              <a:rPr lang="en-US" sz="2800" dirty="0" err="1" smtClean="0"/>
              <a:t>Scala</a:t>
            </a:r>
            <a:r>
              <a:rPr lang="en-US" sz="2800" dirty="0" smtClean="0"/>
              <a:t> tuples (1 to 22 fields)</a:t>
            </a:r>
          </a:p>
          <a:p>
            <a:endParaRPr lang="en-US" sz="2800" dirty="0"/>
          </a:p>
          <a:p>
            <a:r>
              <a:rPr lang="en-US" sz="2800" dirty="0" smtClean="0"/>
              <a:t>Tuple fields are typed</a:t>
            </a:r>
          </a:p>
          <a:p>
            <a:pPr marL="0" lvl="1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Tuple3&lt;Integer, String, Double&gt; t3 = </a:t>
            </a:r>
          </a:p>
          <a:p>
            <a:pPr marL="457200" lvl="1" indent="0">
              <a:buNone/>
            </a:pPr>
            <a:r>
              <a:rPr lang="en-US" sz="2200" dirty="0">
                <a:latin typeface="Menlo Regular"/>
                <a:cs typeface="Menlo Regular"/>
              </a:rPr>
              <a:t>						</a:t>
            </a:r>
            <a:r>
              <a:rPr lang="en-US" sz="2200" dirty="0" smtClean="0">
                <a:latin typeface="Menlo Regular"/>
                <a:cs typeface="Menlo Regular"/>
              </a:rPr>
              <a:t>   new Tuple3&lt;&gt;(</a:t>
            </a:r>
            <a:r>
              <a:rPr lang="en-US" sz="2200" dirty="0">
                <a:latin typeface="Menlo Regular"/>
                <a:cs typeface="Menlo Regular"/>
              </a:rPr>
              <a:t>1, “2”, 3.0);</a:t>
            </a:r>
          </a:p>
          <a:p>
            <a:pPr marL="0" lvl="1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0" lvl="1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val</a:t>
            </a:r>
            <a:r>
              <a:rPr lang="en-US" sz="2200" dirty="0" smtClean="0">
                <a:latin typeface="Menlo Regular"/>
                <a:cs typeface="Menlo Regular"/>
              </a:rPr>
              <a:t> </a:t>
            </a:r>
            <a:r>
              <a:rPr lang="en-US" sz="2200" dirty="0">
                <a:latin typeface="Menlo Regular"/>
                <a:cs typeface="Menlo Regular"/>
              </a:rPr>
              <a:t>t3: (</a:t>
            </a:r>
            <a:r>
              <a:rPr lang="en-US" sz="2200" dirty="0" err="1">
                <a:latin typeface="Menlo Regular"/>
                <a:cs typeface="Menlo Regular"/>
              </a:rPr>
              <a:t>Int</a:t>
            </a:r>
            <a:r>
              <a:rPr lang="en-US" sz="2200" dirty="0">
                <a:latin typeface="Menlo Regular"/>
                <a:cs typeface="Menlo Regular"/>
              </a:rPr>
              <a:t>, String, Double) = (1, ”2”, 3.0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</a:p>
          <a:p>
            <a:pPr marL="0" lvl="1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342900" lvl="1" indent="-342900">
              <a:buFont typeface="Wingdings" charset="2"/>
              <a:buChar char="§"/>
            </a:pPr>
            <a:r>
              <a:rPr lang="en-US" dirty="0" smtClean="0"/>
              <a:t>Tuples give the best performance</a:t>
            </a: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8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4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481819" cy="509697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Define keys by field position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DataStream&lt;Tuple3&lt;Integer, String, Double&gt;&gt; d = …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</a:t>
            </a:r>
            <a:r>
              <a:rPr lang="en-US" sz="2200" dirty="0" smtClean="0">
                <a:latin typeface="Menlo Regular"/>
                <a:cs typeface="Menlo Regular"/>
              </a:rPr>
              <a:t>key stream by </a:t>
            </a:r>
            <a:r>
              <a:rPr lang="en-US" sz="2200" dirty="0" smtClean="0">
                <a:latin typeface="Menlo Regular"/>
                <a:cs typeface="Menlo Regular"/>
              </a:rPr>
              <a:t>String field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d.keyBy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3000" dirty="0" smtClean="0"/>
              <a:t>Or field names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</a:t>
            </a:r>
            <a:r>
              <a:rPr lang="en-US" sz="2200" dirty="0" smtClean="0">
                <a:latin typeface="Menlo Regular"/>
                <a:cs typeface="Menlo Regular"/>
              </a:rPr>
              <a:t>key stream by </a:t>
            </a:r>
            <a:r>
              <a:rPr lang="en-US" sz="2200" dirty="0" smtClean="0">
                <a:latin typeface="Menlo Regular"/>
                <a:cs typeface="Menlo Regular"/>
              </a:rPr>
              <a:t>Double field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d.keyBy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“f2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8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420171" cy="52470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Any Java class that</a:t>
            </a:r>
          </a:p>
          <a:p>
            <a:pPr lvl="1"/>
            <a:r>
              <a:rPr lang="en-US" dirty="0" smtClean="0"/>
              <a:t>Has an empty default constructor</a:t>
            </a:r>
          </a:p>
          <a:p>
            <a:pPr lvl="1"/>
            <a:r>
              <a:rPr lang="en-US" dirty="0" smtClean="0"/>
              <a:t>Has publicly accessible fields </a:t>
            </a:r>
            <a:br>
              <a:rPr lang="en-US" dirty="0" smtClean="0"/>
            </a:br>
            <a:r>
              <a:rPr lang="en-US" dirty="0" smtClean="0"/>
              <a:t>  (public field or default getter</a:t>
            </a:r>
            <a:r>
              <a:rPr lang="en-US" dirty="0"/>
              <a:t> </a:t>
            </a:r>
            <a:r>
              <a:rPr lang="en-US" dirty="0" smtClean="0"/>
              <a:t>&amp; setter)</a:t>
            </a:r>
          </a:p>
          <a:p>
            <a:pPr lvl="1"/>
            <a:endParaRPr lang="en-US" sz="1500" dirty="0"/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public class Person {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public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int</a:t>
            </a:r>
            <a:r>
              <a:rPr lang="en-US" sz="2400" dirty="0" smtClean="0">
                <a:latin typeface="Menlo Regular"/>
                <a:cs typeface="Menlo Regular"/>
              </a:rPr>
              <a:t> id;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public</a:t>
            </a:r>
            <a:r>
              <a:rPr lang="en-US" sz="2400" dirty="0" smtClean="0">
                <a:latin typeface="Menlo Regular"/>
                <a:cs typeface="Menlo Regular"/>
              </a:rPr>
              <a:t> String name;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public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Person()</a:t>
            </a:r>
            <a:r>
              <a:rPr lang="en-US" sz="2400" dirty="0" smtClean="0">
                <a:latin typeface="Menlo Regular"/>
                <a:cs typeface="Menlo Regular"/>
              </a:rPr>
              <a:t> {};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public Person(</a:t>
            </a:r>
            <a:r>
              <a:rPr lang="en-US" sz="2400" dirty="0" err="1" smtClean="0">
                <a:latin typeface="Menlo Regular"/>
                <a:cs typeface="Menlo Regular"/>
              </a:rPr>
              <a:t>int</a:t>
            </a:r>
            <a:r>
              <a:rPr lang="en-US" sz="2400" dirty="0" smtClean="0">
                <a:latin typeface="Menlo Regular"/>
                <a:cs typeface="Menlo Regular"/>
              </a:rPr>
              <a:t> id, String name) {…};</a:t>
            </a: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DataStream&lt;Person&gt; p = 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env.fromElements</a:t>
            </a:r>
            <a:r>
              <a:rPr lang="en-US" sz="2400" dirty="0" smtClean="0">
                <a:latin typeface="Menlo Regular"/>
                <a:cs typeface="Menlo Regular"/>
              </a:rPr>
              <a:t>(new Person(1, ”Bob”));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10205</TotalTime>
  <Words>1099</Words>
  <Application>Microsoft Macintosh PowerPoint</Application>
  <PresentationFormat>On-screen Show (4:3)</PresentationFormat>
  <Paragraphs>331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1_Office Theme</vt:lpstr>
      <vt:lpstr>Apache Flink® Training</vt:lpstr>
      <vt:lpstr>Type System and Keys</vt:lpstr>
      <vt:lpstr>Apache Flink’s Type System</vt:lpstr>
      <vt:lpstr>Apache Flink’s Type System</vt:lpstr>
      <vt:lpstr>Atomic Types</vt:lpstr>
      <vt:lpstr>Composite Types</vt:lpstr>
      <vt:lpstr>TupleType</vt:lpstr>
      <vt:lpstr>TupleType</vt:lpstr>
      <vt:lpstr>PojoType</vt:lpstr>
      <vt:lpstr>PojoType</vt:lpstr>
      <vt:lpstr>Scala CaseClasses</vt:lpstr>
      <vt:lpstr>Composite &amp; Nested Keys</vt:lpstr>
      <vt:lpstr>KeySelectors</vt:lpstr>
      <vt:lpstr>Windows and Aggregates</vt:lpstr>
      <vt:lpstr>Windows</vt:lpstr>
      <vt:lpstr>Windows (2)</vt:lpstr>
      <vt:lpstr>Predefined Keyed Windows</vt:lpstr>
      <vt:lpstr>Aggregations on Windowed Streams</vt:lpstr>
      <vt:lpstr>MapWindow</vt:lpstr>
      <vt:lpstr>Operations on Windowed Streams</vt:lpstr>
      <vt:lpstr>Windows on non-keyed streams</vt:lpstr>
      <vt:lpstr>Custom window logic</vt:lpstr>
      <vt:lpstr>Working With Multiple Streams</vt:lpstr>
      <vt:lpstr>Connecting Streams</vt:lpstr>
      <vt:lpstr>Map on Connected Streams</vt:lpstr>
      <vt:lpstr>FlatMap on Connected Streams</vt:lpstr>
      <vt:lpstr>Connecting to Apache Kafka</vt:lpstr>
      <vt:lpstr>Kafka and Flink</vt:lpstr>
      <vt:lpstr>Reading Data from Kafka</vt:lpstr>
      <vt:lpstr>Writing Data to Kafka</vt:lpstr>
      <vt:lpstr>More API Features</vt:lpstr>
      <vt:lpstr>Not Covered Here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726</cp:revision>
  <dcterms:created xsi:type="dcterms:W3CDTF">2015-01-22T00:00:06Z</dcterms:created>
  <dcterms:modified xsi:type="dcterms:W3CDTF">2015-12-10T23:59:26Z</dcterms:modified>
</cp:coreProperties>
</file>