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66" r:id="rId17"/>
    <p:sldId id="306" r:id="rId18"/>
    <p:sldId id="307" r:id="rId19"/>
    <p:sldId id="275" r:id="rId20"/>
    <p:sldId id="276" r:id="rId21"/>
    <p:sldId id="335" r:id="rId22"/>
    <p:sldId id="368" r:id="rId23"/>
    <p:sldId id="383" r:id="rId24"/>
    <p:sldId id="384" r:id="rId25"/>
    <p:sldId id="385" r:id="rId26"/>
    <p:sldId id="374" r:id="rId27"/>
    <p:sldId id="286" r:id="rId28"/>
    <p:sldId id="305" r:id="rId29"/>
    <p:sldId id="373" r:id="rId30"/>
    <p:sldId id="375" r:id="rId31"/>
    <p:sldId id="285" r:id="rId32"/>
    <p:sldId id="311" r:id="rId33"/>
    <p:sldId id="287" r:id="rId34"/>
    <p:sldId id="337" r:id="rId35"/>
    <p:sldId id="338" r:id="rId36"/>
    <p:sldId id="380" r:id="rId37"/>
    <p:sldId id="381" r:id="rId38"/>
    <p:sldId id="382" r:id="rId39"/>
    <p:sldId id="364" r:id="rId40"/>
    <p:sldId id="365" r:id="rId41"/>
    <p:sldId id="37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80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master/internals/stream_checkpointing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Basic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48" y="6226328"/>
            <a:ext cx="22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December 10, </a:t>
            </a:r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 </a:t>
            </a:r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(Selected)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Tuple4&lt;&gt;(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</a:t>
            </a:r>
            <a:r>
              <a:rPr lang="en-US" dirty="0" smtClean="0"/>
              <a:t>Processing</a:t>
            </a:r>
          </a:p>
          <a:p>
            <a:endParaRPr lang="en-US" sz="1400" dirty="0" smtClean="0"/>
          </a:p>
          <a:p>
            <a:r>
              <a:rPr lang="en-US" dirty="0" smtClean="0"/>
              <a:t>Java and </a:t>
            </a:r>
            <a:r>
              <a:rPr lang="en-US" dirty="0" err="1" smtClean="0"/>
              <a:t>Scala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All examples here in </a:t>
            </a:r>
            <a:r>
              <a:rPr lang="en-US" dirty="0" smtClean="0"/>
              <a:t>Java for Flink 0.10</a:t>
            </a:r>
          </a:p>
          <a:p>
            <a:endParaRPr lang="en-US" sz="1400" dirty="0" smtClean="0"/>
          </a:p>
          <a:p>
            <a:r>
              <a:rPr lang="en-US" dirty="0" smtClean="0"/>
              <a:t>Documentation available at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flink.apache.org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DataStream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Integer&gt; integers = </a:t>
            </a:r>
            <a:r>
              <a:rPr lang="en-US" sz="1600" dirty="0" err="1">
                <a:latin typeface="Menlo"/>
              </a:rPr>
              <a:t>env.fromElements</a:t>
            </a:r>
            <a:r>
              <a:rPr lang="en-US" sz="1600" dirty="0"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DataStream&lt;Integer&gt; filtered = </a:t>
            </a:r>
          </a:p>
          <a:p>
            <a:pPr marL="0" indent="0"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integers.filter</a:t>
            </a:r>
            <a:r>
              <a:rPr lang="en-US" sz="1600" dirty="0"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Menlo"/>
              </a:rPr>
            </a:br>
            <a:r>
              <a:rPr lang="en-US" sz="16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6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6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filtered.print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Transformations: </a:t>
            </a:r>
            <a:r>
              <a:rPr lang="en-US" dirty="0" err="1" smtClean="0"/>
              <a:t>KeyBy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6187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DataStream </a:t>
            </a:r>
            <a:r>
              <a:rPr lang="en-US" dirty="0" smtClean="0"/>
              <a:t>can be </a:t>
            </a:r>
            <a:r>
              <a:rPr lang="en-US" dirty="0" smtClean="0"/>
              <a:t>organized by </a:t>
            </a:r>
            <a:r>
              <a:rPr lang="en-US" dirty="0" smtClean="0"/>
              <a:t>a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Partitions the data (all elements with the same key are processed by the same operator)</a:t>
            </a:r>
          </a:p>
          <a:p>
            <a:pPr lvl="1"/>
            <a:r>
              <a:rPr lang="en-US" dirty="0" smtClean="0"/>
              <a:t>Certain operators are key-aware</a:t>
            </a:r>
          </a:p>
          <a:p>
            <a:pPr lvl="1"/>
            <a:r>
              <a:rPr lang="en-US" dirty="0" smtClean="0"/>
              <a:t>Operator state can be partitioned by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48639"/>
            <a:ext cx="8229600" cy="1334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3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DataStream&lt;Integer, Integer&gt; grouped = </a:t>
            </a:r>
            <a:r>
              <a:rPr lang="en-US" sz="1800" dirty="0" err="1" smtClean="0">
                <a:latin typeface="Menlo"/>
              </a:rPr>
              <a:t>passengers.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keyBy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21242"/>
              </p:ext>
            </p:extLst>
          </p:nvPr>
        </p:nvGraphicFramePr>
        <p:xfrm>
          <a:off x="538449" y="472362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61072"/>
              </p:ext>
            </p:extLst>
          </p:nvPr>
        </p:nvGraphicFramePr>
        <p:xfrm>
          <a:off x="538449" y="545161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51102"/>
              </p:ext>
            </p:extLst>
          </p:nvPr>
        </p:nvGraphicFramePr>
        <p:xfrm>
          <a:off x="1561695" y="621615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63422"/>
              </p:ext>
            </p:extLst>
          </p:nvPr>
        </p:nvGraphicFramePr>
        <p:xfrm>
          <a:off x="3824891" y="472362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79807"/>
              </p:ext>
            </p:extLst>
          </p:nvPr>
        </p:nvGraphicFramePr>
        <p:xfrm>
          <a:off x="3824891" y="545161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37079"/>
              </p:ext>
            </p:extLst>
          </p:nvPr>
        </p:nvGraphicFramePr>
        <p:xfrm>
          <a:off x="3824891" y="6181850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2584941" y="4903659"/>
            <a:ext cx="1239950" cy="14636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2584941" y="4909045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>
            <a:off x="2584941" y="5637037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2584941" y="5094465"/>
            <a:ext cx="1239950" cy="542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 flipV="1">
            <a:off x="2584941" y="5753344"/>
            <a:ext cx="1239950" cy="648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46955"/>
              </p:ext>
            </p:extLst>
          </p:nvPr>
        </p:nvGraphicFramePr>
        <p:xfrm>
          <a:off x="538449" y="621615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21244"/>
              </p:ext>
            </p:extLst>
          </p:nvPr>
        </p:nvGraphicFramePr>
        <p:xfrm>
          <a:off x="5871383" y="4718239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0" idx="3"/>
          </p:cNvCxnSpPr>
          <p:nvPr/>
        </p:nvCxnSpPr>
        <p:spPr>
          <a:xfrm flipV="1">
            <a:off x="2584941" y="5166720"/>
            <a:ext cx="1311546" cy="1234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5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Shipping </a:t>
            </a:r>
            <a:r>
              <a:rPr lang="en-US" dirty="0"/>
              <a:t>S</a:t>
            </a:r>
            <a:r>
              <a:rPr lang="en-US" dirty="0" smtClean="0"/>
              <a:t>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46614" cy="465178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Optionally, you can specify how data is shipped between two transformations</a:t>
            </a:r>
            <a:endParaRPr lang="en-US" dirty="0" smtClean="0"/>
          </a:p>
          <a:p>
            <a:r>
              <a:rPr lang="en-US" sz="2800" dirty="0" smtClean="0"/>
              <a:t>Forward:</a:t>
            </a:r>
            <a:r>
              <a:rPr lang="en-US" dirty="0" smtClean="0"/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stream.forward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smtClean="0"/>
              <a:t>Only local communication</a:t>
            </a:r>
          </a:p>
          <a:p>
            <a:r>
              <a:rPr lang="en-US" sz="2800" dirty="0" smtClean="0"/>
              <a:t>Rebalance: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stream.rebalance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  <a:endParaRPr lang="en-US" sz="2400" dirty="0" smtClean="0"/>
          </a:p>
          <a:p>
            <a:pPr lvl="1"/>
            <a:r>
              <a:rPr lang="en-US" dirty="0" smtClean="0"/>
              <a:t>Round-robin partitioning</a:t>
            </a:r>
          </a:p>
          <a:p>
            <a:r>
              <a:rPr lang="en-US" sz="2800" dirty="0" smtClean="0"/>
              <a:t>Partition by hash: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stream.partitionByHash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r>
              <a:rPr lang="en-US" sz="2600" dirty="0" smtClean="0"/>
              <a:t>Custom partitioning: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stream.partitionCustom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pPr lvl="0"/>
            <a:r>
              <a:rPr lang="en-US" sz="2600" dirty="0" smtClean="0"/>
              <a:t>Broadcast: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stream.broadcast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()</a:t>
            </a:r>
            <a:endParaRPr lang="en-US" sz="2400" dirty="0" smtClean="0"/>
          </a:p>
          <a:p>
            <a:pPr lvl="1"/>
            <a:r>
              <a:rPr lang="en-US" sz="2600" dirty="0" smtClean="0"/>
              <a:t>Broadcast to all nodes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1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8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RichFunctions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sz="2600" dirty="0" err="1" smtClean="0">
                <a:latin typeface="Menlo Regular"/>
                <a:cs typeface="Menlo Regular"/>
              </a:rPr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RuntimeContext</a:t>
            </a:r>
            <a:r>
              <a:rPr lang="en-US" sz="2800" dirty="0" smtClean="0"/>
              <a:t> has useful methods: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getIndexOfThisSubtask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sz="2400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sz="2400" dirty="0" err="1" smtClean="0">
                <a:latin typeface="Menlo Regular"/>
                <a:cs typeface="Menlo Regular"/>
              </a:rPr>
              <a:t>getExecutionConfig</a:t>
            </a:r>
            <a:r>
              <a:rPr lang="en-US" sz="2400" dirty="0" smtClean="0">
                <a:latin typeface="Menlo Regular"/>
                <a:cs typeface="Menlo Regular"/>
              </a:rPr>
              <a:t>() </a:t>
            </a:r>
          </a:p>
          <a:p>
            <a:pPr lvl="5"/>
            <a:endParaRPr lang="en-US" sz="1800" dirty="0" smtClean="0"/>
          </a:p>
          <a:p>
            <a:r>
              <a:rPr lang="en-US" sz="2800" dirty="0" smtClean="0"/>
              <a:t>Hands out </a:t>
            </a:r>
            <a:r>
              <a:rPr lang="en-US" sz="2800" dirty="0" smtClean="0"/>
              <a:t>partitioned </a:t>
            </a:r>
            <a:r>
              <a:rPr lang="en-US" sz="2800" dirty="0" smtClean="0"/>
              <a:t>state (later discussed)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getKeyValueState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9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04890" cy="898406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Sources: </a:t>
            </a:r>
            <a:r>
              <a:rPr lang="en-US" sz="4000" dirty="0" smtClean="0"/>
              <a:t>Files &amp; Sockets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 </a:t>
            </a:r>
            <a:r>
              <a:rPr lang="en-US" sz="1600" dirty="0" smtClean="0">
                <a:latin typeface="Menlo"/>
              </a:rPr>
              <a:t>   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read text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socket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from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port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socketLines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socketTextStream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read a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text file ingesting new elements every 100 milliseconds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DataStream&lt;String&gt;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600" dirty="0" err="1" smtClean="0">
                <a:latin typeface="Menlo Regular"/>
                <a:cs typeface="Menlo Regular"/>
              </a:rPr>
              <a:t>readFileStream</a:t>
            </a:r>
            <a:r>
              <a:rPr lang="en-US" sz="1600" dirty="0" smtClean="0">
                <a:latin typeface="Menlo Regular"/>
                <a:cs typeface="Menlo Regular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path/to/file"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100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 err="1" smtClean="0">
                <a:latin typeface="Menlo Regular"/>
                <a:cs typeface="Menlo Regular"/>
              </a:rPr>
              <a:t>WatchType.</a:t>
            </a:r>
            <a:r>
              <a:rPr lang="en-US" sz="1600" i="1" dirty="0" err="1" smtClean="0">
                <a:latin typeface="Menlo Regular"/>
                <a:cs typeface="Menlo Regular"/>
              </a:rPr>
              <a:t>PROCESS_ONLY_APPENDED</a:t>
            </a:r>
            <a:r>
              <a:rPr lang="en-US" sz="1600" dirty="0" smtClean="0">
                <a:latin typeface="Menlo Regular"/>
                <a:cs typeface="Menlo Regular"/>
              </a:rPr>
              <a:t>)</a:t>
            </a:r>
            <a:r>
              <a:rPr lang="en-US" sz="1600" dirty="0" smtClean="0">
                <a:latin typeface="Menlo Regular"/>
                <a:cs typeface="Menlo Regular"/>
              </a:rPr>
              <a:t>;</a:t>
            </a: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04890" cy="898406"/>
          </a:xfrm>
        </p:spPr>
        <p:txBody>
          <a:bodyPr>
            <a:noAutofit/>
          </a:bodyPr>
          <a:lstStyle/>
          <a:p>
            <a:r>
              <a:rPr lang="en-US" sz="2800" dirty="0" smtClean="0"/>
              <a:t>Custom </a:t>
            </a:r>
            <a:r>
              <a:rPr lang="en-US" sz="2800" dirty="0" err="1" smtClean="0"/>
              <a:t>SourceFunctions</a:t>
            </a:r>
            <a:r>
              <a:rPr lang="en-US" sz="2800" dirty="0" smtClean="0"/>
              <a:t> &amp; Connectors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 </a:t>
            </a:r>
            <a:r>
              <a:rPr lang="en-US" sz="1600" dirty="0" smtClean="0">
                <a:latin typeface="Menlo"/>
              </a:rPr>
              <a:t>   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read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data stream from custom source function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DataStream&lt;&lt;Tuple2&lt;Long, 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stream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addSource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MySourceFunction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600" dirty="0" smtClean="0"/>
              <a:t>Flink has connectors for many stream serving systems</a:t>
            </a:r>
          </a:p>
          <a:p>
            <a:r>
              <a:rPr lang="en-US" sz="2600" dirty="0" smtClean="0"/>
              <a:t>Apache Kafka</a:t>
            </a:r>
          </a:p>
          <a:p>
            <a:r>
              <a:rPr lang="en-US" sz="2600" dirty="0" err="1" smtClean="0"/>
              <a:t>RabbitMQ</a:t>
            </a:r>
            <a:endParaRPr lang="en-US" sz="2600" dirty="0" smtClean="0"/>
          </a:p>
          <a:p>
            <a:r>
              <a:rPr lang="is-IS" sz="2600" dirty="0" smtClean="0"/>
              <a:t>…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9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Write as text file using </a:t>
            </a:r>
            <a:r>
              <a:rPr lang="en-US" b="1" dirty="0" err="1" smtClean="0">
                <a:latin typeface="Avenir Book"/>
                <a:cs typeface="Avenir Book"/>
              </a:rPr>
              <a:t>toString</a:t>
            </a:r>
            <a:r>
              <a:rPr lang="en-US" b="1" dirty="0" smtClean="0">
                <a:latin typeface="Avenir Book"/>
                <a:cs typeface="Avenir Book"/>
              </a:rPr>
              <a:t>()</a:t>
            </a:r>
            <a:endParaRPr lang="en-US" b="1" dirty="0" smtClean="0">
              <a:latin typeface="Avenir Book"/>
              <a:cs typeface="Avenir Book"/>
            </a:endParaRPr>
          </a:p>
          <a:p>
            <a:r>
              <a:rPr lang="en-US" sz="2400" dirty="0" err="1" smtClean="0">
                <a:latin typeface="Menlo Regular"/>
                <a:cs typeface="Menlo Regular"/>
              </a:rPr>
              <a:t>stream.writeAsText</a:t>
            </a:r>
            <a:r>
              <a:rPr lang="en-US" sz="2400" dirty="0">
                <a:latin typeface="Menlo Regular"/>
                <a:cs typeface="Menlo Regular"/>
              </a:rPr>
              <a:t>(“/path/to/file”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Write as CSV file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>
                <a:latin typeface="Menlo Regular"/>
                <a:cs typeface="Menlo Regular"/>
              </a:rPr>
              <a:t>stream.writeAsCsv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“/path/to/file”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sz="2400" b="1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Print to the standard output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>
                <a:latin typeface="Menlo Regular"/>
                <a:cs typeface="Menlo Regular"/>
              </a:rPr>
              <a:t>stream.print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sz="24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Emit to socket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stream</a:t>
            </a:r>
            <a:br>
              <a:rPr lang="en-US" sz="2400" dirty="0" smtClean="0">
                <a:latin typeface="Menlo Regular"/>
                <a:cs typeface="Menlo Regular"/>
              </a:rPr>
            </a:br>
            <a:r>
              <a:rPr lang="en-US" sz="2400" dirty="0" smtClean="0">
                <a:latin typeface="Menlo Regular"/>
                <a:cs typeface="Menlo Regular"/>
              </a:rPr>
              <a:t>  .</a:t>
            </a:r>
            <a:r>
              <a:rPr lang="en-US" sz="2400" dirty="0" err="1" smtClean="0">
                <a:latin typeface="Menlo Regular"/>
                <a:cs typeface="Menlo Regular"/>
              </a:rPr>
              <a:t>writeToSocket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err="1">
                <a:latin typeface="Menlo Regular"/>
                <a:cs typeface="Menlo Regular"/>
              </a:rPr>
              <a:t>host,port,SerializationSchema</a:t>
            </a:r>
            <a:r>
              <a:rPr lang="en-US" sz="2400" dirty="0">
                <a:latin typeface="Menlo Regular"/>
                <a:cs typeface="Menlo Regular"/>
              </a:rPr>
              <a:t>)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Sinks &amp;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venir Book"/>
                <a:cs typeface="Avenir Book"/>
              </a:rPr>
              <a:t>Emit data with a custom sink function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enlo"/>
              </a:rPr>
              <a:t>stream.addSink</a:t>
            </a:r>
            <a:r>
              <a:rPr lang="en-US" sz="20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new </a:t>
            </a:r>
            <a:r>
              <a:rPr lang="en-US" sz="2000" dirty="0" err="1" smtClean="0">
                <a:solidFill>
                  <a:srgbClr val="000000"/>
                </a:solidFill>
                <a:latin typeface="Menlo"/>
              </a:rPr>
              <a:t>MySinkFunction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endParaRPr lang="en-US" sz="20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800" b="1" dirty="0" smtClean="0">
                <a:latin typeface="Avenir Book"/>
                <a:cs typeface="Avenir Book"/>
              </a:rPr>
              <a:t>Several connectors </a:t>
            </a:r>
            <a:endParaRPr lang="en-US" sz="2800" b="1" dirty="0">
              <a:latin typeface="Avenir Book"/>
              <a:cs typeface="Avenir Book"/>
            </a:endParaRPr>
          </a:p>
          <a:p>
            <a:r>
              <a:rPr lang="en-US" sz="2400" b="1" dirty="0" smtClean="0">
                <a:latin typeface="Avenir Book"/>
                <a:cs typeface="Avenir Book"/>
              </a:rPr>
              <a:t>Apache Kafka</a:t>
            </a:r>
          </a:p>
          <a:p>
            <a:r>
              <a:rPr lang="en-US" sz="2400" b="1" dirty="0" err="1" smtClean="0">
                <a:latin typeface="Avenir Book"/>
                <a:cs typeface="Avenir Book"/>
              </a:rPr>
              <a:t>Elasticsearch</a:t>
            </a:r>
            <a:endParaRPr lang="en-US" sz="2400" b="1" dirty="0">
              <a:latin typeface="Avenir Book"/>
              <a:cs typeface="Avenir Book"/>
            </a:endParaRPr>
          </a:p>
          <a:p>
            <a:r>
              <a:rPr lang="en-US" sz="2400" b="1" dirty="0" smtClean="0">
                <a:latin typeface="Avenir Book"/>
                <a:cs typeface="Avenir Book"/>
              </a:rPr>
              <a:t>Rolling Files (HDFS, S3, </a:t>
            </a:r>
            <a:r>
              <a:rPr lang="is-IS" sz="2400" b="1" dirty="0" smtClean="0">
                <a:latin typeface="Avenir Book"/>
                <a:cs typeface="Avenir Book"/>
              </a:rPr>
              <a:t>…)</a:t>
            </a:r>
            <a:endParaRPr lang="en-US" sz="2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Programs are lazily 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executed when 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execute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DataStream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24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result.writeToSocket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...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  <a:r>
              <a:rPr lang="en-US" sz="2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400" i="1" dirty="0">
                <a:solidFill>
                  <a:srgbClr val="808080"/>
                </a:solidFill>
                <a:latin typeface="Menlo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2400" dirty="0" err="1" smtClean="0">
                <a:latin typeface="Menlo"/>
              </a:rPr>
              <a:t>writeAsText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Execution really starts here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24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Fault-</a:t>
            </a:r>
            <a:r>
              <a:rPr lang="en-US" dirty="0" smtClean="0"/>
              <a:t>Tolerance and </a:t>
            </a:r>
            <a:br>
              <a:rPr lang="en-US" dirty="0" smtClean="0"/>
            </a:br>
            <a:r>
              <a:rPr lang="en-US" dirty="0" smtClean="0"/>
              <a:t>Operator </a:t>
            </a:r>
            <a:r>
              <a:rPr lang="en-US" dirty="0" smtClean="0"/>
              <a:t>State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Flink</a:t>
            </a:r>
            <a:r>
              <a:rPr lang="en-US" sz="1800" dirty="0"/>
              <a:t> </a:t>
            </a:r>
            <a:r>
              <a:rPr lang="en-US" sz="1800" dirty="0" smtClean="0"/>
              <a:t>takes </a:t>
            </a:r>
            <a:r>
              <a:rPr lang="en-US" sz="1800" dirty="0" smtClean="0"/>
              <a:t>a </a:t>
            </a:r>
            <a:r>
              <a:rPr lang="en-US" sz="1800" dirty="0" smtClean="0"/>
              <a:t>checkpoint of an application every </a:t>
            </a:r>
            <a:r>
              <a:rPr lang="en-US" sz="1800" i="1" dirty="0" smtClean="0"/>
              <a:t>N</a:t>
            </a:r>
            <a:r>
              <a:rPr lang="en-US" sz="1800" dirty="0" smtClean="0"/>
              <a:t> milliseconds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rolls back </a:t>
            </a:r>
            <a:r>
              <a:rPr lang="en-US" sz="1800" dirty="0" smtClean="0"/>
              <a:t>to the </a:t>
            </a:r>
            <a:r>
              <a:rPr lang="en-US" sz="1800" dirty="0" err="1" smtClean="0"/>
              <a:t>checkpointed</a:t>
            </a:r>
            <a:r>
              <a:rPr lang="en-US" sz="1800" dirty="0" smtClean="0"/>
              <a:t> state </a:t>
            </a:r>
            <a:r>
              <a:rPr lang="en-US" sz="1800" dirty="0" smtClean="0"/>
              <a:t>in case of a failure</a:t>
            </a:r>
          </a:p>
          <a:p>
            <a:endParaRPr lang="en-US" sz="1050" dirty="0" smtClean="0"/>
          </a:p>
          <a:p>
            <a:r>
              <a:rPr lang="en-US" sz="1800" dirty="0" smtClean="0"/>
              <a:t>Enable exactly-once consistency (checkpoint every 5 seconds)</a:t>
            </a:r>
            <a:endParaRPr lang="en-US" sz="11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1600" dirty="0" smtClean="0">
                <a:latin typeface="Menlo Regular"/>
                <a:cs typeface="Menlo Regular"/>
              </a:rPr>
              <a:t>(</a:t>
            </a:r>
            <a:r>
              <a:rPr lang="en-US" sz="1600" dirty="0" smtClean="0">
                <a:latin typeface="Menlo Regular"/>
                <a:cs typeface="Menlo Regular"/>
              </a:rPr>
              <a:t>5000</a:t>
            </a:r>
            <a:r>
              <a:rPr lang="en-US" sz="1600" dirty="0" smtClean="0">
                <a:latin typeface="Menlo Regular"/>
                <a:cs typeface="Menlo Regular"/>
              </a:rPr>
              <a:t>)</a:t>
            </a:r>
          </a:p>
          <a:p>
            <a:pPr marL="0" lvl="1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 </a:t>
            </a:r>
            <a:endParaRPr lang="en-US" sz="1200" dirty="0" smtClean="0">
              <a:latin typeface="Menlo Regular"/>
              <a:cs typeface="Menlo Regular"/>
            </a:endParaRPr>
          </a:p>
          <a:p>
            <a:r>
              <a:rPr lang="en-US" sz="1800" dirty="0" smtClean="0"/>
              <a:t>Enable at-least-once consistency (</a:t>
            </a:r>
            <a:r>
              <a:rPr lang="en-US" sz="1800" dirty="0" smtClean="0"/>
              <a:t>for lower latency)</a:t>
            </a:r>
          </a:p>
          <a:p>
            <a:pPr marL="457200" lvl="1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1600" dirty="0" smtClean="0">
                <a:latin typeface="Menlo Regular"/>
                <a:cs typeface="Menlo Regular"/>
              </a:rPr>
              <a:t>(</a:t>
            </a:r>
            <a:r>
              <a:rPr lang="en-US" sz="1600" dirty="0" smtClean="0">
                <a:latin typeface="Menlo Regular"/>
                <a:cs typeface="Menlo Regular"/>
              </a:rPr>
              <a:t>5000</a:t>
            </a:r>
            <a:r>
              <a:rPr lang="en-US" sz="1600" dirty="0">
                <a:latin typeface="Menlo Regular"/>
                <a:cs typeface="Menlo Regular"/>
              </a:rPr>
              <a:t>, </a:t>
            </a:r>
            <a:r>
              <a:rPr lang="en-US" sz="1600" dirty="0" err="1">
                <a:latin typeface="Menlo Regular"/>
                <a:cs typeface="Menlo Regular"/>
              </a:rPr>
              <a:t>CheckpointingMode.</a:t>
            </a:r>
            <a:r>
              <a:rPr lang="en-US" sz="1600" i="1" dirty="0" err="1">
                <a:latin typeface="Menlo Regular"/>
                <a:cs typeface="Menlo Regular"/>
              </a:rPr>
              <a:t>AT_LEAST_ONCE</a:t>
            </a:r>
            <a:r>
              <a:rPr lang="en-US" sz="1600" dirty="0" smtClean="0">
                <a:latin typeface="Menlo Regular"/>
                <a:cs typeface="Menlo Regular"/>
              </a:rPr>
              <a:t>)</a:t>
            </a:r>
            <a:endParaRPr lang="en-US" sz="16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 smtClean="0"/>
              <a:t>Setting the interval to few seconds should be good for most </a:t>
            </a:r>
            <a:r>
              <a:rPr lang="en-US" sz="1800" dirty="0" smtClean="0"/>
              <a:t>application</a:t>
            </a:r>
          </a:p>
          <a:p>
            <a:endParaRPr lang="en-US" sz="1100" dirty="0"/>
          </a:p>
          <a:p>
            <a:r>
              <a:rPr lang="en-US" sz="1800" dirty="0" smtClean="0"/>
              <a:t>If </a:t>
            </a:r>
            <a:r>
              <a:rPr lang="en-US" sz="1800" dirty="0" err="1" smtClean="0"/>
              <a:t>checkpointing</a:t>
            </a:r>
            <a:r>
              <a:rPr lang="en-US" sz="1800" dirty="0" smtClean="0"/>
              <a:t> is not enabled, no recovery guarantees are </a:t>
            </a:r>
            <a:r>
              <a:rPr lang="en-US" sz="1800" dirty="0" smtClean="0"/>
              <a:t>provided</a:t>
            </a:r>
          </a:p>
          <a:p>
            <a:endParaRPr lang="en-US" sz="1800" dirty="0" smtClean="0"/>
          </a:p>
          <a:p>
            <a:r>
              <a:rPr lang="en-US" sz="1800" dirty="0" smtClean="0"/>
              <a:t>See documentation for details:</a:t>
            </a:r>
            <a:r>
              <a:rPr lang="en-US" sz="1400" dirty="0">
                <a:hlinkClick r:id="rId2"/>
              </a:rPr>
              <a:t/>
            </a:r>
            <a:br>
              <a:rPr lang="en-US" sz="1400" dirty="0">
                <a:hlinkClick r:id="rId2"/>
              </a:rPr>
            </a:b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://ci.apache.org/projects/flink/flink-docs-master/internals/stream_checkpointing.html</a:t>
            </a:r>
            <a:r>
              <a:rPr lang="en-US" sz="1600" dirty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All DataStream </a:t>
            </a:r>
            <a:r>
              <a:rPr lang="en-US" dirty="0" smtClean="0"/>
              <a:t>functions can </a:t>
            </a:r>
            <a:r>
              <a:rPr lang="en-US" dirty="0" smtClean="0"/>
              <a:t>be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State is </a:t>
            </a:r>
            <a:r>
              <a:rPr lang="en-US" dirty="0" err="1" smtClean="0"/>
              <a:t>checkpointed</a:t>
            </a:r>
            <a:r>
              <a:rPr lang="en-US" dirty="0" smtClean="0"/>
              <a:t> and recovered </a:t>
            </a:r>
            <a:br>
              <a:rPr lang="en-US" dirty="0" smtClean="0"/>
            </a:br>
            <a:r>
              <a:rPr lang="en-US" dirty="0" smtClean="0"/>
              <a:t>in case of a failure (if </a:t>
            </a:r>
            <a:r>
              <a:rPr lang="en-US" dirty="0" err="1" smtClean="0"/>
              <a:t>checkpointing</a:t>
            </a:r>
            <a:r>
              <a:rPr lang="en-US" dirty="0" smtClean="0"/>
              <a:t> is enabled).</a:t>
            </a:r>
            <a:endParaRPr lang="en-US" dirty="0" smtClean="0"/>
          </a:p>
          <a:p>
            <a:pPr lvl="1"/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can define two </a:t>
            </a:r>
            <a:r>
              <a:rPr lang="en-US" dirty="0" smtClean="0"/>
              <a:t>type</a:t>
            </a:r>
            <a:r>
              <a:rPr lang="en-US" dirty="0" smtClean="0"/>
              <a:t>s </a:t>
            </a:r>
            <a:r>
              <a:rPr lang="en-US" dirty="0" smtClean="0"/>
              <a:t>of state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Local </a:t>
            </a:r>
            <a:r>
              <a:rPr lang="en-US" i="1" dirty="0" smtClean="0"/>
              <a:t>State</a:t>
            </a:r>
            <a:r>
              <a:rPr lang="en-US" dirty="0" smtClean="0"/>
              <a:t>: </a:t>
            </a:r>
            <a:r>
              <a:rPr lang="en-US" dirty="0" smtClean="0"/>
              <a:t>Functions can </a:t>
            </a:r>
            <a:r>
              <a:rPr lang="en-US" dirty="0"/>
              <a:t>register local variables to be </a:t>
            </a:r>
            <a:r>
              <a:rPr lang="en-US" dirty="0" err="1" smtClean="0"/>
              <a:t>checkpointed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i="1" dirty="0" smtClean="0"/>
              <a:t>Key-</a:t>
            </a:r>
            <a:r>
              <a:rPr lang="en-US" i="1" dirty="0"/>
              <a:t>Partitioned </a:t>
            </a:r>
            <a:r>
              <a:rPr lang="en-US" i="1" dirty="0" smtClean="0"/>
              <a:t>State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Functions on </a:t>
            </a:r>
            <a:r>
              <a:rPr lang="en-US" dirty="0"/>
              <a:t>a keyed stream </a:t>
            </a:r>
            <a:r>
              <a:rPr lang="en-US" dirty="0" smtClean="0"/>
              <a:t>can </a:t>
            </a:r>
            <a:r>
              <a:rPr lang="en-US" dirty="0"/>
              <a:t>access and update state </a:t>
            </a:r>
            <a:r>
              <a:rPr lang="en-US" dirty="0" smtClean="0"/>
              <a:t>scoped to </a:t>
            </a:r>
            <a:r>
              <a:rPr lang="en-US" dirty="0"/>
              <a:t>the </a:t>
            </a:r>
            <a:r>
              <a:rPr lang="en-US" dirty="0" smtClean="0"/>
              <a:t>current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Local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874" y="1342295"/>
            <a:ext cx="8743336" cy="6338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aStream.map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new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&lt;String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Long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&gt;,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Checkpointed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&lt;Long&gt; 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private long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= 0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map (String value)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		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snapshotState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(long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cpId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long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cpTimestamp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Exception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restoreState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(Long 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8376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</a:t>
            </a:r>
            <a:r>
              <a:rPr lang="en-US" dirty="0" smtClean="0"/>
              <a:t>Key-Partitioned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Tuple2&lt;String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String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&gt;&gt;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&lt;Tuple2&lt;String, String&gt;, Tuple&gt;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aStream.keyBy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(0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keyedStream.map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new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extends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RichMapFunction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&lt;Tuple2&lt;String, String&gt;,Long&gt; {</a:t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private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OperatorState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&lt;Long&gt;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totalLengthByKey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400050" lvl="1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300" dirty="0" smtClean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open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(Configuration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conf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getRuntimeContext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			.</a:t>
            </a:r>
            <a:r>
              <a:rPr lang="en-US" sz="1300" dirty="0" err="1">
                <a:solidFill>
                  <a:srgbClr val="FF0000"/>
                </a:solidFill>
                <a:latin typeface="Menlo"/>
              </a:rPr>
              <a:t>getKeyValueState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("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Long.class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0L)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300" dirty="0" smtClean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map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(Tuple2&lt;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&gt; value)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long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newTotalLength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totalLengthByKey.value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 + value.f1.length();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totalLengthByKey.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update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newTotalLength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totalLengthByKey.value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();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 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028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Window </a:t>
            </a:r>
            <a:r>
              <a:rPr lang="en-US" sz="3200" dirty="0" err="1" smtClean="0"/>
              <a:t>WordCount</a:t>
            </a:r>
            <a:r>
              <a:rPr lang="en-US" sz="3200" dirty="0" smtClean="0"/>
              <a:t>: main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</a:t>
            </a:r>
            <a:r>
              <a:rPr lang="en-US" sz="1400" dirty="0" smtClean="0">
                <a:latin typeface="Menlo"/>
              </a:rPr>
              <a:t>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0”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compute counts every 5 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(5)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DataStream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</a:t>
            </a:r>
            <a:r>
              <a:rPr lang="en-US" dirty="0" smtClean="0"/>
              <a:t>print </a:t>
            </a:r>
            <a:r>
              <a:rPr lang="en-US" dirty="0" smtClean="0"/>
              <a:t>a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Execution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StreamExecutionEnvironment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StreamExecutionEnvironment.</a:t>
            </a:r>
            <a:r>
              <a:rPr lang="en-US" sz="1400" i="1" dirty="0" err="1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env.setStreamTimeCharacteristic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TimeCharacteristic.EventTime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FF000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0”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"0"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key stream by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Splitter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9752</TotalTime>
  <Words>989</Words>
  <Application>Microsoft Macintosh PowerPoint</Application>
  <PresentationFormat>On-screen Show (4:3)</PresentationFormat>
  <Paragraphs>381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1_Office Theme</vt:lpstr>
      <vt:lpstr>Apache Flink® Training</vt:lpstr>
      <vt:lpstr>DataStream API</vt:lpstr>
      <vt:lpstr>DataStream API by Example</vt:lpstr>
      <vt:lpstr>Window WordCount: main Method</vt:lpstr>
      <vt:lpstr>Stream 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Window WordCount: FlatMap</vt:lpstr>
      <vt:lpstr>WordCount: Map: Interface</vt:lpstr>
      <vt:lpstr>WordCount: Map: Types</vt:lpstr>
      <vt:lpstr>WordCount: Map: Collector</vt:lpstr>
      <vt:lpstr>DataStream API Concepts</vt:lpstr>
      <vt:lpstr>(Selected) Data Types</vt:lpstr>
      <vt:lpstr>Tuples</vt:lpstr>
      <vt:lpstr>Transformations: Map</vt:lpstr>
      <vt:lpstr>Transformations: Filter</vt:lpstr>
      <vt:lpstr>Transformations: KeyBy</vt:lpstr>
      <vt:lpstr>Data Shipping Strategies</vt:lpstr>
      <vt:lpstr>Rich Functions</vt:lpstr>
      <vt:lpstr>RichFunctions</vt:lpstr>
      <vt:lpstr>RichFunctions &amp; RuntimeContext</vt:lpstr>
      <vt:lpstr>Data Sources</vt:lpstr>
      <vt:lpstr>Data Sources: Collections</vt:lpstr>
      <vt:lpstr>Data Sources: Files &amp; Sockets</vt:lpstr>
      <vt:lpstr>Custom SourceFunctions &amp; Connectors</vt:lpstr>
      <vt:lpstr>Data Sinks</vt:lpstr>
      <vt:lpstr>Data Sinks</vt:lpstr>
      <vt:lpstr>Custom Sinks &amp; Connectors</vt:lpstr>
      <vt:lpstr>Execution</vt:lpstr>
      <vt:lpstr>Fault-Tolerance and  Operator State </vt:lpstr>
      <vt:lpstr>Fault Tolerance in Flink</vt:lpstr>
      <vt:lpstr>Stateful Functions</vt:lpstr>
      <vt:lpstr>Defining Local State</vt:lpstr>
      <vt:lpstr>Defining Key-Partitioned State</vt:lpstr>
      <vt:lpstr>Best Practices</vt:lpstr>
      <vt:lpstr>Some advice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745</cp:revision>
  <dcterms:created xsi:type="dcterms:W3CDTF">2015-01-22T00:00:06Z</dcterms:created>
  <dcterms:modified xsi:type="dcterms:W3CDTF">2015-12-10T22:28:38Z</dcterms:modified>
</cp:coreProperties>
</file>