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7"/>
  </p:notesMasterIdLst>
  <p:sldIdLst>
    <p:sldId id="258" r:id="rId2"/>
    <p:sldId id="362" r:id="rId3"/>
    <p:sldId id="271" r:id="rId4"/>
    <p:sldId id="289" r:id="rId5"/>
    <p:sldId id="290" r:id="rId6"/>
    <p:sldId id="291" r:id="rId7"/>
    <p:sldId id="292" r:id="rId8"/>
    <p:sldId id="295" r:id="rId9"/>
    <p:sldId id="340" r:id="rId10"/>
    <p:sldId id="296" r:id="rId11"/>
    <p:sldId id="293" r:id="rId12"/>
    <p:sldId id="272" r:id="rId13"/>
    <p:sldId id="297" r:id="rId14"/>
    <p:sldId id="298" r:id="rId15"/>
    <p:sldId id="334" r:id="rId16"/>
    <p:sldId id="335" r:id="rId17"/>
    <p:sldId id="336" r:id="rId18"/>
    <p:sldId id="337" r:id="rId19"/>
    <p:sldId id="338" r:id="rId20"/>
    <p:sldId id="339" r:id="rId21"/>
    <p:sldId id="276" r:id="rId22"/>
    <p:sldId id="277" r:id="rId23"/>
    <p:sldId id="308" r:id="rId24"/>
    <p:sldId id="309" r:id="rId25"/>
    <p:sldId id="310" r:id="rId26"/>
    <p:sldId id="279" r:id="rId27"/>
    <p:sldId id="280" r:id="rId28"/>
    <p:sldId id="317" r:id="rId29"/>
    <p:sldId id="316" r:id="rId30"/>
    <p:sldId id="342" r:id="rId31"/>
    <p:sldId id="318" r:id="rId32"/>
    <p:sldId id="357" r:id="rId33"/>
    <p:sldId id="358" r:id="rId34"/>
    <p:sldId id="359" r:id="rId35"/>
    <p:sldId id="360" r:id="rId36"/>
    <p:sldId id="348" r:id="rId37"/>
    <p:sldId id="345" r:id="rId38"/>
    <p:sldId id="350" r:id="rId39"/>
    <p:sldId id="311" r:id="rId40"/>
    <p:sldId id="312" r:id="rId41"/>
    <p:sldId id="282" r:id="rId42"/>
    <p:sldId id="283" r:id="rId43"/>
    <p:sldId id="322" r:id="rId44"/>
    <p:sldId id="324" r:id="rId45"/>
    <p:sldId id="323" r:id="rId46"/>
    <p:sldId id="325" r:id="rId47"/>
    <p:sldId id="326" r:id="rId48"/>
    <p:sldId id="286" r:id="rId49"/>
    <p:sldId id="349" r:id="rId50"/>
    <p:sldId id="351" r:id="rId51"/>
    <p:sldId id="352" r:id="rId52"/>
    <p:sldId id="353" r:id="rId53"/>
    <p:sldId id="354" r:id="rId54"/>
    <p:sldId id="356" r:id="rId55"/>
    <p:sldId id="361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1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594" autoAdjust="0"/>
    <p:restoredTop sz="94599" autoAdjust="0"/>
  </p:normalViewPr>
  <p:slideViewPr>
    <p:cSldViewPr snapToGrid="0" snapToObjects="1">
      <p:cViewPr>
        <p:scale>
          <a:sx n="103" d="100"/>
          <a:sy n="103" d="100"/>
        </p:scale>
        <p:origin x="-688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printerSettings" Target="printerSettings/printerSettings1.bin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141F9-3E73-7448-86C2-E96D93FE379F}" type="datetimeFigureOut">
              <a:rPr lang="en-US" smtClean="0"/>
              <a:t>02/06/15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DB97-28BA-544F-AA58-4DAFB8B1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2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60267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4088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5" name="Picture 4" descr="flink_squirrel_white_1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58" y="1305832"/>
            <a:ext cx="2439612" cy="2439612"/>
          </a:xfrm>
          <a:prstGeom prst="rect">
            <a:avLst/>
          </a:prstGeom>
        </p:spPr>
      </p:pic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719" y="331587"/>
            <a:ext cx="3695140" cy="57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2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7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4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4685" cy="898406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52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0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7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23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6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9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2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0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4376"/>
            <a:ext cx="8229600" cy="465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3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Flink®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DataSet</a:t>
            </a:r>
            <a:r>
              <a:rPr lang="en-US" dirty="0" smtClean="0"/>
              <a:t> API Advanced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9004" y="6226328"/>
            <a:ext cx="176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June 3rd, 2015</a:t>
            </a:r>
            <a:endParaRPr lang="en-US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95964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pojo-serialization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19" r="6409" b="2197"/>
          <a:stretch/>
        </p:blipFill>
        <p:spPr>
          <a:xfrm>
            <a:off x="604261" y="2297863"/>
            <a:ext cx="7968216" cy="4423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Serializers</a:t>
            </a:r>
            <a:r>
              <a:rPr lang="en-US" dirty="0" smtClean="0"/>
              <a:t> &amp; comparators delegate to member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341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should I care about that?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Understand the error messages</a:t>
            </a:r>
          </a:p>
          <a:p>
            <a:endParaRPr lang="en-US" dirty="0" smtClean="0"/>
          </a:p>
          <a:p>
            <a:r>
              <a:rPr lang="en-US" dirty="0" smtClean="0"/>
              <a:t>Programs efficiency &amp; performance</a:t>
            </a:r>
          </a:p>
          <a:p>
            <a:pPr lvl="1"/>
            <a:r>
              <a:rPr lang="en-US" dirty="0" smtClean="0"/>
              <a:t>Flink native types vs. </a:t>
            </a:r>
            <a:r>
              <a:rPr lang="en-US" dirty="0"/>
              <a:t>Generic </a:t>
            </a:r>
            <a:r>
              <a:rPr lang="en-US" dirty="0" smtClean="0"/>
              <a:t>types</a:t>
            </a:r>
          </a:p>
          <a:p>
            <a:endParaRPr lang="en-US" dirty="0" smtClean="0"/>
          </a:p>
          <a:p>
            <a:r>
              <a:rPr lang="en-US" dirty="0" smtClean="0"/>
              <a:t>Ease</a:t>
            </a:r>
            <a:r>
              <a:rPr lang="en-US" dirty="0"/>
              <a:t>-of-</a:t>
            </a:r>
            <a:r>
              <a:rPr lang="en-US" dirty="0" smtClean="0"/>
              <a:t>use &amp; developer </a:t>
            </a:r>
            <a:r>
              <a:rPr lang="en-US" dirty="0"/>
              <a:t>efficiency</a:t>
            </a:r>
            <a:endParaRPr lang="en-US" dirty="0" smtClean="0"/>
          </a:p>
          <a:p>
            <a:pPr lvl="1"/>
            <a:r>
              <a:rPr lang="en-US" dirty="0" smtClean="0"/>
              <a:t>Tuples, </a:t>
            </a:r>
            <a:r>
              <a:rPr lang="en-US" dirty="0" err="1" smtClean="0"/>
              <a:t>Pojos</a:t>
            </a:r>
            <a:r>
              <a:rPr lang="en-US" dirty="0" smtClean="0"/>
              <a:t>, </a:t>
            </a:r>
            <a:r>
              <a:rPr lang="en-US" dirty="0" err="1" smtClean="0"/>
              <a:t>CaseClasses</a:t>
            </a:r>
            <a:r>
              <a:rPr lang="en-US" dirty="0" smtClean="0"/>
              <a:t> vs. Generic types</a:t>
            </a:r>
          </a:p>
          <a:p>
            <a:endParaRPr lang="en-US" dirty="0" smtClean="0"/>
          </a:p>
          <a:p>
            <a:r>
              <a:rPr lang="en-US" dirty="0" smtClean="0"/>
              <a:t>Extensible by custom data types</a:t>
            </a:r>
          </a:p>
          <a:p>
            <a:pPr lvl="1"/>
            <a:r>
              <a:rPr lang="en-US" dirty="0" smtClean="0"/>
              <a:t>Custom </a:t>
            </a:r>
            <a:r>
              <a:rPr lang="en-US" dirty="0" err="1" smtClean="0"/>
              <a:t>serializers</a:t>
            </a:r>
            <a:r>
              <a:rPr lang="en-US" dirty="0" smtClean="0"/>
              <a:t> &amp; comparators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19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Keys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Grouping, Sorting, Joining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77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4685" cy="886717"/>
          </a:xfrm>
        </p:spPr>
        <p:txBody>
          <a:bodyPr>
            <a:noAutofit/>
          </a:bodyPr>
          <a:lstStyle/>
          <a:p>
            <a:r>
              <a:rPr lang="en-US" dirty="0" smtClean="0"/>
              <a:t>Keyed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74376"/>
            <a:ext cx="8454887" cy="465178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Flink groups, sorts &amp; joins data for you</a:t>
            </a:r>
          </a:p>
          <a:p>
            <a:pPr lvl="1"/>
            <a:r>
              <a:rPr lang="en-US" dirty="0" smtClean="0"/>
              <a:t>Requires definition of a key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Key can be partial or full type of </a:t>
            </a:r>
            <a:r>
              <a:rPr lang="en-US" dirty="0" err="1" smtClean="0"/>
              <a:t>DataSet</a:t>
            </a:r>
            <a:r>
              <a:rPr lang="en-US" dirty="0" smtClean="0"/>
              <a:t> type</a:t>
            </a:r>
          </a:p>
          <a:p>
            <a:pPr lvl="1"/>
            <a:r>
              <a:rPr lang="en-US" dirty="0" smtClean="0"/>
              <a:t>Composite keys also supported</a:t>
            </a:r>
          </a:p>
          <a:p>
            <a:endParaRPr lang="en-US" dirty="0" smtClean="0"/>
          </a:p>
          <a:p>
            <a:r>
              <a:rPr lang="en-US" dirty="0" smtClean="0"/>
              <a:t>Key must be comparable data type</a:t>
            </a:r>
          </a:p>
          <a:p>
            <a:pPr lvl="1"/>
            <a:r>
              <a:rPr lang="en-US" dirty="0" smtClean="0"/>
              <a:t>Key types for binary operations </a:t>
            </a:r>
            <a:r>
              <a:rPr lang="en-US" dirty="0"/>
              <a:t>(</a:t>
            </a:r>
            <a:r>
              <a:rPr lang="en-US" dirty="0" smtClean="0"/>
              <a:t>join, </a:t>
            </a:r>
            <a:r>
              <a:rPr lang="en-US" dirty="0" err="1" smtClean="0"/>
              <a:t>coGroup</a:t>
            </a:r>
            <a:r>
              <a:rPr lang="en-US" dirty="0" smtClean="0"/>
              <a:t>) must match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881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Definition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0860" y="1570993"/>
            <a:ext cx="8483786" cy="11079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enlo Regular"/>
                <a:cs typeface="Menlo Regular"/>
              </a:rPr>
              <a:t>DataSet</a:t>
            </a:r>
            <a:r>
              <a:rPr lang="en-US" sz="2200" dirty="0">
                <a:latin typeface="Menlo Regular"/>
                <a:cs typeface="Menlo Regular"/>
              </a:rPr>
              <a:t>&lt;Tuple3&lt;Integer, Long, String&gt;&gt; </a:t>
            </a:r>
            <a:r>
              <a:rPr lang="en-US" sz="2200" dirty="0" smtClean="0">
                <a:latin typeface="Menlo Regular"/>
                <a:cs typeface="Menlo Regular"/>
              </a:rPr>
              <a:t>countries; </a:t>
            </a:r>
            <a:br>
              <a:rPr lang="en-US" sz="2200" dirty="0" smtClean="0">
                <a:latin typeface="Menlo Regular"/>
                <a:cs typeface="Menlo Regular"/>
              </a:rPr>
            </a:br>
            <a:r>
              <a:rPr lang="en-US" sz="2200" dirty="0" err="1" smtClean="0">
                <a:latin typeface="Menlo Regular"/>
                <a:cs typeface="Menlo Regular"/>
              </a:rPr>
              <a:t>DataSet</a:t>
            </a:r>
            <a:r>
              <a:rPr lang="en-US" sz="2200" dirty="0" smtClean="0">
                <a:latin typeface="Menlo Regular"/>
                <a:cs typeface="Menlo Regular"/>
              </a:rPr>
              <a:t>&lt;Tuple2&lt;Person, Integer&gt;</a:t>
            </a:r>
            <a:r>
              <a:rPr lang="en-US" sz="2200" dirty="0">
                <a:latin typeface="Menlo Regular"/>
                <a:cs typeface="Menlo Regular"/>
              </a:rPr>
              <a:t>&gt; </a:t>
            </a:r>
            <a:r>
              <a:rPr lang="en-US" sz="2200" dirty="0" smtClean="0">
                <a:latin typeface="Menlo Regular"/>
                <a:cs typeface="Menlo Regular"/>
              </a:rPr>
              <a:t>users;</a:t>
            </a:r>
            <a:endParaRPr lang="en-US" sz="2200" dirty="0">
              <a:latin typeface="Menlo Regular"/>
              <a:cs typeface="Menlo Regular"/>
            </a:endParaRPr>
          </a:p>
          <a:p>
            <a:r>
              <a:rPr lang="en-US" sz="2200" dirty="0" err="1" smtClean="0">
                <a:latin typeface="Menlo Regular"/>
                <a:cs typeface="Menlo Regular"/>
              </a:rPr>
              <a:t>countries.join</a:t>
            </a:r>
            <a:r>
              <a:rPr lang="en-US" sz="2200" dirty="0" smtClean="0">
                <a:latin typeface="Menlo Regular"/>
                <a:cs typeface="Menlo Regular"/>
              </a:rPr>
              <a:t>(users</a:t>
            </a:r>
            <a:r>
              <a:rPr lang="en-US" sz="2200" dirty="0">
                <a:latin typeface="Menlo Regular"/>
                <a:cs typeface="Menlo Regular"/>
              </a:rPr>
              <a:t>).where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b="1" dirty="0" smtClean="0">
                <a:latin typeface="Menlo Regular"/>
                <a:cs typeface="Menlo Regular"/>
              </a:rPr>
              <a:t>key1</a:t>
            </a:r>
            <a:r>
              <a:rPr lang="en-US" sz="2200" dirty="0" smtClean="0">
                <a:latin typeface="Menlo Regular"/>
                <a:cs typeface="Menlo Regular"/>
              </a:rPr>
              <a:t>)</a:t>
            </a:r>
            <a:r>
              <a:rPr lang="en-US" sz="2200" dirty="0">
                <a:latin typeface="Menlo Regular"/>
                <a:cs typeface="Menlo Regular"/>
              </a:rPr>
              <a:t>.</a:t>
            </a:r>
            <a:r>
              <a:rPr lang="en-US" sz="2200" dirty="0" err="1">
                <a:latin typeface="Menlo Regular"/>
                <a:cs typeface="Menlo Regular"/>
              </a:rPr>
              <a:t>equalTo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b="1" dirty="0" smtClean="0">
                <a:latin typeface="Menlo Regular"/>
                <a:cs typeface="Menlo Regular"/>
              </a:rPr>
              <a:t>key2</a:t>
            </a:r>
            <a:r>
              <a:rPr lang="en-US" sz="2200" dirty="0" smtClean="0">
                <a:latin typeface="Menlo Regular"/>
                <a:cs typeface="Menlo Regular"/>
              </a:rPr>
              <a:t>);</a:t>
            </a:r>
            <a:endParaRPr lang="en-US" sz="2200" dirty="0">
              <a:latin typeface="Menlo Regular"/>
              <a:cs typeface="Menlo Regula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0315" y="3832987"/>
            <a:ext cx="4962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Menlo Regular"/>
                <a:cs typeface="Menlo Regular"/>
              </a:rPr>
              <a:t>countries:</a:t>
            </a:r>
          </a:p>
          <a:p>
            <a:r>
              <a:rPr lang="en-US" sz="2400" dirty="0" err="1" smtClean="0">
                <a:latin typeface="Menlo Regular"/>
                <a:cs typeface="Menlo Regular"/>
              </a:rPr>
              <a:t>TupleType</a:t>
            </a:r>
            <a:r>
              <a:rPr lang="en-US" sz="2400" dirty="0" smtClean="0">
                <a:latin typeface="Menlo Regular"/>
                <a:cs typeface="Menlo Regular"/>
              </a:rPr>
              <a:t>&lt;Tuple3&gt;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BasicType</a:t>
            </a:r>
            <a:r>
              <a:rPr lang="en-US" sz="2400" b="1" dirty="0" smtClean="0">
                <a:solidFill>
                  <a:srgbClr val="FF0000"/>
                </a:solidFill>
                <a:latin typeface="Menlo Regular"/>
                <a:cs typeface="Menlo Regular"/>
              </a:rPr>
              <a:t>&lt;Integer&gt;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latin typeface="Menlo Regular"/>
                <a:cs typeface="Menlo Regular"/>
              </a:rPr>
              <a:t>&lt;Long&gt;</a:t>
            </a:r>
          </a:p>
          <a:p>
            <a:r>
              <a:rPr lang="en-US" sz="2400" b="1" dirty="0">
                <a:solidFill>
                  <a:srgbClr val="008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smtClean="0">
                <a:solidFill>
                  <a:srgbClr val="008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err="1" smtClean="0">
                <a:solidFill>
                  <a:srgbClr val="008000"/>
                </a:solidFill>
                <a:latin typeface="Menlo Regular"/>
                <a:cs typeface="Menlo Regular"/>
              </a:rPr>
              <a:t>BasicType</a:t>
            </a:r>
            <a:r>
              <a:rPr lang="en-US" sz="2400" b="1" dirty="0" smtClean="0">
                <a:solidFill>
                  <a:srgbClr val="008000"/>
                </a:solidFill>
                <a:latin typeface="Menlo Regular"/>
                <a:cs typeface="Menlo Regular"/>
              </a:rPr>
              <a:t>&lt;String&gt;</a:t>
            </a:r>
          </a:p>
          <a:p>
            <a:endParaRPr lang="en-US" sz="2400" dirty="0" smtClean="0">
              <a:latin typeface="Menlo Regular"/>
              <a:cs typeface="Menlo Regular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98108" y="3832987"/>
            <a:ext cx="4962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enlo Regular"/>
                <a:cs typeface="Menlo Regular"/>
              </a:rPr>
              <a:t>u</a:t>
            </a:r>
            <a:r>
              <a:rPr lang="en-US" sz="2400" dirty="0" smtClean="0">
                <a:latin typeface="Menlo Regular"/>
                <a:cs typeface="Menlo Regular"/>
              </a:rPr>
              <a:t>sers:</a:t>
            </a:r>
          </a:p>
          <a:p>
            <a:r>
              <a:rPr lang="en-US" sz="2400" dirty="0" err="1" smtClean="0">
                <a:latin typeface="Menlo Regular"/>
                <a:cs typeface="Menlo Regular"/>
              </a:rPr>
              <a:t>TupleType</a:t>
            </a:r>
            <a:r>
              <a:rPr lang="en-US" sz="2400" dirty="0" smtClean="0">
                <a:latin typeface="Menlo Regular"/>
                <a:cs typeface="Menlo Regular"/>
              </a:rPr>
              <a:t>&lt;Tuple2&gt;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PojoType</a:t>
            </a:r>
            <a:r>
              <a:rPr lang="en-US" sz="2400" dirty="0" smtClean="0">
                <a:latin typeface="Menlo Regular"/>
                <a:cs typeface="Menlo Regular"/>
              </a:rPr>
              <a:t>&lt;Person&gt;</a:t>
            </a:r>
          </a:p>
          <a:p>
            <a:r>
              <a:rPr lang="en-US" sz="2400" dirty="0" smtClean="0">
                <a:latin typeface="Menlo Regular"/>
                <a:cs typeface="Menlo Regular"/>
              </a:rPr>
              <a:t>    </a:t>
            </a:r>
            <a:r>
              <a:rPr lang="en-US" sz="2400" b="1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BasicType</a:t>
            </a:r>
            <a:r>
              <a:rPr lang="en-US" sz="2400" b="1" dirty="0" smtClean="0">
                <a:solidFill>
                  <a:srgbClr val="FF0000"/>
                </a:solidFill>
                <a:latin typeface="Menlo Regular"/>
                <a:cs typeface="Menlo Regular"/>
              </a:rPr>
              <a:t>&lt;Integer&gt;</a:t>
            </a:r>
          </a:p>
          <a:p>
            <a:r>
              <a:rPr lang="en-US" sz="2400" b="1" dirty="0">
                <a:solidFill>
                  <a:srgbClr val="008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smtClean="0">
                <a:solidFill>
                  <a:srgbClr val="008000"/>
                </a:solidFill>
                <a:latin typeface="Menlo Regular"/>
                <a:cs typeface="Menlo Regular"/>
              </a:rPr>
              <a:t>   </a:t>
            </a:r>
            <a:r>
              <a:rPr lang="en-US" sz="2400" b="1" dirty="0" err="1" smtClean="0">
                <a:solidFill>
                  <a:srgbClr val="008000"/>
                </a:solidFill>
                <a:latin typeface="Menlo Regular"/>
                <a:cs typeface="Menlo Regular"/>
              </a:rPr>
              <a:t>BasicType</a:t>
            </a:r>
            <a:r>
              <a:rPr lang="en-US" sz="2400" b="1" dirty="0" smtClean="0">
                <a:solidFill>
                  <a:srgbClr val="008000"/>
                </a:solidFill>
                <a:latin typeface="Menlo Regular"/>
                <a:cs typeface="Menlo Regular"/>
              </a:rPr>
              <a:t>&lt;String&gt;</a:t>
            </a:r>
          </a:p>
          <a:p>
            <a:r>
              <a:rPr lang="en-US" sz="2400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BasicType</a:t>
            </a:r>
            <a:r>
              <a:rPr lang="en-US" sz="2400" b="1" dirty="0" smtClean="0">
                <a:solidFill>
                  <a:srgbClr val="FF0000"/>
                </a:solidFill>
                <a:latin typeface="Menlo Regular"/>
                <a:cs typeface="Menlo Regular"/>
              </a:rPr>
              <a:t>&lt;Integer&gt;</a:t>
            </a:r>
          </a:p>
        </p:txBody>
      </p:sp>
      <p:sp>
        <p:nvSpPr>
          <p:cNvPr id="20" name="Content Placeholder 5"/>
          <p:cNvSpPr>
            <a:spLocks noGrp="1"/>
          </p:cNvSpPr>
          <p:nvPr>
            <p:ph idx="1"/>
          </p:nvPr>
        </p:nvSpPr>
        <p:spPr>
          <a:xfrm>
            <a:off x="457199" y="3016638"/>
            <a:ext cx="8443843" cy="829133"/>
          </a:xfrm>
        </p:spPr>
        <p:txBody>
          <a:bodyPr>
            <a:normAutofit/>
          </a:bodyPr>
          <a:lstStyle/>
          <a:p>
            <a:r>
              <a:rPr lang="en-US" dirty="0" smtClean="0"/>
              <a:t>Possible join 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510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Definition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0860" y="2929350"/>
            <a:ext cx="8483786" cy="11079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enlo Regular"/>
                <a:cs typeface="Menlo Regular"/>
              </a:rPr>
              <a:t>DataSet</a:t>
            </a:r>
            <a:r>
              <a:rPr lang="en-US" sz="2200" dirty="0">
                <a:latin typeface="Menlo Regular"/>
                <a:cs typeface="Menlo Regular"/>
              </a:rPr>
              <a:t>&lt;Tuple3&lt;Integer, Long, String&gt;&gt; </a:t>
            </a:r>
            <a:r>
              <a:rPr lang="en-US" sz="2200" dirty="0" smtClean="0">
                <a:latin typeface="Menlo Regular"/>
                <a:cs typeface="Menlo Regular"/>
              </a:rPr>
              <a:t>countries; </a:t>
            </a:r>
            <a:br>
              <a:rPr lang="en-US" sz="2200" dirty="0" smtClean="0">
                <a:latin typeface="Menlo Regular"/>
                <a:cs typeface="Menlo Regular"/>
              </a:rPr>
            </a:br>
            <a:r>
              <a:rPr lang="en-US" sz="2200" dirty="0" err="1" smtClean="0">
                <a:latin typeface="Menlo Regular"/>
                <a:cs typeface="Menlo Regular"/>
              </a:rPr>
              <a:t>DataSet</a:t>
            </a:r>
            <a:r>
              <a:rPr lang="en-US" sz="2200" dirty="0" smtClean="0">
                <a:latin typeface="Menlo Regular"/>
                <a:cs typeface="Menlo Regular"/>
              </a:rPr>
              <a:t>&lt;Tuple2&lt;Person, Integer&gt;</a:t>
            </a:r>
            <a:r>
              <a:rPr lang="en-US" sz="2200" dirty="0">
                <a:latin typeface="Menlo Regular"/>
                <a:cs typeface="Menlo Regular"/>
              </a:rPr>
              <a:t>&gt; </a:t>
            </a:r>
            <a:r>
              <a:rPr lang="en-US" sz="2200" dirty="0" smtClean="0">
                <a:latin typeface="Menlo Regular"/>
                <a:cs typeface="Menlo Regular"/>
              </a:rPr>
              <a:t>users;</a:t>
            </a:r>
            <a:endParaRPr lang="en-US" sz="2200" dirty="0">
              <a:latin typeface="Menlo Regular"/>
              <a:cs typeface="Menlo Regular"/>
            </a:endParaRPr>
          </a:p>
          <a:p>
            <a:r>
              <a:rPr lang="en-US" sz="2200" dirty="0" err="1" smtClean="0">
                <a:latin typeface="Menlo Regular"/>
                <a:cs typeface="Menlo Regular"/>
              </a:rPr>
              <a:t>countries.join</a:t>
            </a:r>
            <a:r>
              <a:rPr lang="en-US" sz="2200" dirty="0" smtClean="0">
                <a:latin typeface="Menlo Regular"/>
                <a:cs typeface="Menlo Regular"/>
              </a:rPr>
              <a:t>(users</a:t>
            </a:r>
            <a:r>
              <a:rPr lang="en-US" sz="2200" dirty="0">
                <a:latin typeface="Menlo Regular"/>
                <a:cs typeface="Menlo Regular"/>
              </a:rPr>
              <a:t>).where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b="1" dirty="0">
                <a:latin typeface="Menlo Regular"/>
                <a:cs typeface="Menlo Regular"/>
              </a:rPr>
              <a:t>0</a:t>
            </a:r>
            <a:r>
              <a:rPr lang="en-US" sz="2200" dirty="0" smtClean="0">
                <a:latin typeface="Menlo Regular"/>
                <a:cs typeface="Menlo Regular"/>
              </a:rPr>
              <a:t>)</a:t>
            </a:r>
            <a:r>
              <a:rPr lang="en-US" sz="2200" dirty="0">
                <a:latin typeface="Menlo Regular"/>
                <a:cs typeface="Menlo Regular"/>
              </a:rPr>
              <a:t>.</a:t>
            </a:r>
            <a:r>
              <a:rPr lang="en-US" sz="2200" dirty="0" err="1">
                <a:latin typeface="Menlo Regular"/>
                <a:cs typeface="Menlo Regular"/>
              </a:rPr>
              <a:t>equalTo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b="1" dirty="0" smtClean="0">
                <a:latin typeface="Menlo Regular"/>
                <a:cs typeface="Menlo Regular"/>
              </a:rPr>
              <a:t>1</a:t>
            </a:r>
            <a:r>
              <a:rPr lang="en-US" sz="2200" dirty="0" smtClean="0">
                <a:latin typeface="Menlo Regular"/>
                <a:cs typeface="Menlo Regular"/>
              </a:rPr>
              <a:t>);</a:t>
            </a:r>
            <a:endParaRPr lang="en-US" sz="2200" dirty="0">
              <a:latin typeface="Menlo Regular"/>
              <a:cs typeface="Menlo Regula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0315" y="4097602"/>
            <a:ext cx="4962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Menlo Regular"/>
                <a:cs typeface="Menlo Regular"/>
              </a:rPr>
              <a:t>countries:</a:t>
            </a:r>
          </a:p>
          <a:p>
            <a:r>
              <a:rPr lang="en-US" sz="2400" dirty="0" err="1" smtClean="0">
                <a:latin typeface="Menlo Regular"/>
                <a:cs typeface="Menlo Regular"/>
              </a:rPr>
              <a:t>TupleType</a:t>
            </a:r>
            <a:r>
              <a:rPr lang="en-US" sz="2400" dirty="0" smtClean="0">
                <a:latin typeface="Menlo Regular"/>
                <a:cs typeface="Menlo Regular"/>
              </a:rPr>
              <a:t>&lt;Tuple3&gt;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BasicType</a:t>
            </a:r>
            <a:r>
              <a:rPr lang="en-US" sz="2400" b="1" dirty="0" smtClean="0">
                <a:solidFill>
                  <a:srgbClr val="FF0000"/>
                </a:solidFill>
                <a:latin typeface="Menlo Regular"/>
                <a:cs typeface="Menlo Regular"/>
              </a:rPr>
              <a:t>&lt;Integer&gt;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latin typeface="Menlo Regular"/>
                <a:cs typeface="Menlo Regular"/>
              </a:rPr>
              <a:t>&lt;Long&gt;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latin typeface="Menlo Regular"/>
                <a:cs typeface="Menlo Regular"/>
              </a:rPr>
              <a:t>&lt;String&gt;</a:t>
            </a:r>
          </a:p>
          <a:p>
            <a:endParaRPr lang="en-US" sz="2400" dirty="0" smtClean="0">
              <a:latin typeface="Menlo Regular"/>
              <a:cs typeface="Menlo Regular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98108" y="4097602"/>
            <a:ext cx="4962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enlo Regular"/>
                <a:cs typeface="Menlo Regular"/>
              </a:rPr>
              <a:t>u</a:t>
            </a:r>
            <a:r>
              <a:rPr lang="en-US" sz="2400" dirty="0" smtClean="0">
                <a:latin typeface="Menlo Regular"/>
                <a:cs typeface="Menlo Regular"/>
              </a:rPr>
              <a:t>sers:</a:t>
            </a:r>
          </a:p>
          <a:p>
            <a:r>
              <a:rPr lang="en-US" sz="2400" dirty="0" err="1" smtClean="0">
                <a:latin typeface="Menlo Regular"/>
                <a:cs typeface="Menlo Regular"/>
              </a:rPr>
              <a:t>TupleType</a:t>
            </a:r>
            <a:r>
              <a:rPr lang="en-US" sz="2400" dirty="0" smtClean="0">
                <a:latin typeface="Menlo Regular"/>
                <a:cs typeface="Menlo Regular"/>
              </a:rPr>
              <a:t>&lt;Tuple2&gt;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PojoType</a:t>
            </a:r>
            <a:r>
              <a:rPr lang="en-US" sz="2400" dirty="0" smtClean="0">
                <a:latin typeface="Menlo Regular"/>
                <a:cs typeface="Menlo Regular"/>
              </a:rPr>
              <a:t>&lt;Person&gt;</a:t>
            </a:r>
          </a:p>
          <a:p>
            <a:r>
              <a:rPr lang="en-US" sz="2400" dirty="0" smtClean="0">
                <a:latin typeface="Menlo Regular"/>
                <a:cs typeface="Menlo Regular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&lt;Integer&gt;</a:t>
            </a:r>
          </a:p>
          <a:p>
            <a:r>
              <a:rPr lang="en-US" sz="2400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   </a:t>
            </a:r>
            <a:r>
              <a:rPr lang="en-US" sz="24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&lt;String&gt;</a:t>
            </a:r>
          </a:p>
          <a:p>
            <a:r>
              <a:rPr lang="en-US" sz="2400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BasicType</a:t>
            </a:r>
            <a:r>
              <a:rPr lang="en-US" sz="2400" b="1" dirty="0" smtClean="0">
                <a:solidFill>
                  <a:srgbClr val="FF0000"/>
                </a:solidFill>
                <a:latin typeface="Menlo Regular"/>
                <a:cs typeface="Menlo Regular"/>
              </a:rPr>
              <a:t>&lt;Integer&gt;</a:t>
            </a:r>
          </a:p>
        </p:txBody>
      </p:sp>
      <p:sp>
        <p:nvSpPr>
          <p:cNvPr id="20" name="Content Placeholder 5"/>
          <p:cNvSpPr>
            <a:spLocks noGrp="1"/>
          </p:cNvSpPr>
          <p:nvPr>
            <p:ph idx="1"/>
          </p:nvPr>
        </p:nvSpPr>
        <p:spPr>
          <a:xfrm>
            <a:off x="457199" y="1376024"/>
            <a:ext cx="8443843" cy="142891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Using Position Key</a:t>
            </a:r>
          </a:p>
          <a:p>
            <a:pPr lvl="1"/>
            <a:r>
              <a:rPr lang="en-US" dirty="0" smtClean="0"/>
              <a:t>Only supported for </a:t>
            </a:r>
            <a:r>
              <a:rPr lang="en-US" dirty="0" err="1" smtClean="0"/>
              <a:t>TupleTypes</a:t>
            </a:r>
            <a:endParaRPr lang="en-US" dirty="0" smtClean="0"/>
          </a:p>
          <a:p>
            <a:pPr lvl="1"/>
            <a:r>
              <a:rPr lang="en-US" dirty="0" smtClean="0"/>
              <a:t>No support for nesting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361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Definition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0860" y="2929350"/>
            <a:ext cx="8483786" cy="11079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enlo Regular"/>
                <a:cs typeface="Menlo Regular"/>
              </a:rPr>
              <a:t>DataSet</a:t>
            </a:r>
            <a:r>
              <a:rPr lang="en-US" sz="2200" dirty="0">
                <a:latin typeface="Menlo Regular"/>
                <a:cs typeface="Menlo Regular"/>
              </a:rPr>
              <a:t>&lt;Tuple3&lt;Integer, Long, String&gt;&gt; </a:t>
            </a:r>
            <a:r>
              <a:rPr lang="en-US" sz="2200" dirty="0" smtClean="0">
                <a:latin typeface="Menlo Regular"/>
                <a:cs typeface="Menlo Regular"/>
              </a:rPr>
              <a:t>countries; </a:t>
            </a:r>
            <a:br>
              <a:rPr lang="en-US" sz="2200" dirty="0" smtClean="0">
                <a:latin typeface="Menlo Regular"/>
                <a:cs typeface="Menlo Regular"/>
              </a:rPr>
            </a:br>
            <a:r>
              <a:rPr lang="en-US" sz="2200" dirty="0" err="1" smtClean="0">
                <a:latin typeface="Menlo Regular"/>
                <a:cs typeface="Menlo Regular"/>
              </a:rPr>
              <a:t>DataSet</a:t>
            </a:r>
            <a:r>
              <a:rPr lang="en-US" sz="2200" dirty="0" smtClean="0">
                <a:latin typeface="Menlo Regular"/>
                <a:cs typeface="Menlo Regular"/>
              </a:rPr>
              <a:t>&lt;Tuple2&lt;Person, Integer&gt;</a:t>
            </a:r>
            <a:r>
              <a:rPr lang="en-US" sz="2200" dirty="0">
                <a:latin typeface="Menlo Regular"/>
                <a:cs typeface="Menlo Regular"/>
              </a:rPr>
              <a:t>&gt; </a:t>
            </a:r>
            <a:r>
              <a:rPr lang="en-US" sz="2200" dirty="0" smtClean="0">
                <a:latin typeface="Menlo Regular"/>
                <a:cs typeface="Menlo Regular"/>
              </a:rPr>
              <a:t>users;</a:t>
            </a:r>
            <a:endParaRPr lang="en-US" sz="2200" dirty="0">
              <a:latin typeface="Menlo Regular"/>
              <a:cs typeface="Menlo Regular"/>
            </a:endParaRPr>
          </a:p>
          <a:p>
            <a:r>
              <a:rPr lang="en-US" sz="2200" dirty="0" err="1" smtClean="0">
                <a:latin typeface="Menlo Regular"/>
                <a:cs typeface="Menlo Regular"/>
              </a:rPr>
              <a:t>countries.join</a:t>
            </a:r>
            <a:r>
              <a:rPr lang="en-US" sz="2200" dirty="0" smtClean="0">
                <a:latin typeface="Menlo Regular"/>
                <a:cs typeface="Menlo Regular"/>
              </a:rPr>
              <a:t>(users</a:t>
            </a:r>
            <a:r>
              <a:rPr lang="en-US" sz="2200" dirty="0">
                <a:latin typeface="Menlo Regular"/>
                <a:cs typeface="Menlo Regular"/>
              </a:rPr>
              <a:t>).where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b="1" dirty="0" smtClean="0">
                <a:latin typeface="Menlo Regular"/>
                <a:cs typeface="Menlo Regular"/>
              </a:rPr>
              <a:t>“f0”</a:t>
            </a:r>
            <a:r>
              <a:rPr lang="en-US" sz="2200" dirty="0" smtClean="0">
                <a:latin typeface="Menlo Regular"/>
                <a:cs typeface="Menlo Regular"/>
              </a:rPr>
              <a:t>)</a:t>
            </a:r>
            <a:r>
              <a:rPr lang="en-US" sz="2200" dirty="0">
                <a:latin typeface="Menlo Regular"/>
                <a:cs typeface="Menlo Regular"/>
              </a:rPr>
              <a:t>.</a:t>
            </a:r>
            <a:r>
              <a:rPr lang="en-US" sz="2200" dirty="0" err="1">
                <a:latin typeface="Menlo Regular"/>
                <a:cs typeface="Menlo Regular"/>
              </a:rPr>
              <a:t>equalTo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b="1" dirty="0" smtClean="0">
                <a:latin typeface="Menlo Regular"/>
                <a:cs typeface="Menlo Regular"/>
              </a:rPr>
              <a:t>“f1”</a:t>
            </a:r>
            <a:r>
              <a:rPr lang="en-US" sz="2200" dirty="0" smtClean="0">
                <a:latin typeface="Menlo Regular"/>
                <a:cs typeface="Menlo Regular"/>
              </a:rPr>
              <a:t>);</a:t>
            </a:r>
            <a:endParaRPr lang="en-US" sz="2200" dirty="0">
              <a:latin typeface="Menlo Regular"/>
              <a:cs typeface="Menlo Regula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0315" y="4097602"/>
            <a:ext cx="4962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Menlo Regular"/>
                <a:cs typeface="Menlo Regular"/>
              </a:rPr>
              <a:t>countries:</a:t>
            </a:r>
          </a:p>
          <a:p>
            <a:r>
              <a:rPr lang="en-US" sz="2400" dirty="0" err="1" smtClean="0">
                <a:latin typeface="Menlo Regular"/>
                <a:cs typeface="Menlo Regular"/>
              </a:rPr>
              <a:t>TupleType</a:t>
            </a:r>
            <a:r>
              <a:rPr lang="en-US" sz="2400" dirty="0" smtClean="0">
                <a:latin typeface="Menlo Regular"/>
                <a:cs typeface="Menlo Regular"/>
              </a:rPr>
              <a:t>&lt;Tuple3&gt;</a:t>
            </a:r>
          </a:p>
          <a:p>
            <a:r>
              <a:rPr lang="en-US" sz="2400" b="1" dirty="0">
                <a:latin typeface="Menlo Regular"/>
                <a:cs typeface="Menlo Regular"/>
              </a:rPr>
              <a:t> </a:t>
            </a:r>
            <a:r>
              <a:rPr lang="en-US" sz="2400" b="1" dirty="0" smtClean="0">
                <a:latin typeface="Menlo Regular"/>
                <a:cs typeface="Menlo Regular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BasicType</a:t>
            </a:r>
            <a:r>
              <a:rPr lang="en-US" sz="2400" b="1" dirty="0" smtClean="0">
                <a:solidFill>
                  <a:srgbClr val="FF0000"/>
                </a:solidFill>
                <a:latin typeface="Menlo Regular"/>
                <a:cs typeface="Menlo Regular"/>
              </a:rPr>
              <a:t>&lt;Integer&gt;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latin typeface="Menlo Regular"/>
                <a:cs typeface="Menlo Regular"/>
              </a:rPr>
              <a:t>&lt;Long&gt;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latin typeface="Menlo Regular"/>
                <a:cs typeface="Menlo Regular"/>
              </a:rPr>
              <a:t>&lt;String&gt;</a:t>
            </a:r>
          </a:p>
          <a:p>
            <a:endParaRPr lang="en-US" sz="2400" dirty="0" smtClean="0">
              <a:latin typeface="Menlo Regular"/>
              <a:cs typeface="Menlo Regular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98108" y="4097602"/>
            <a:ext cx="4962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enlo Regular"/>
                <a:cs typeface="Menlo Regular"/>
              </a:rPr>
              <a:t>u</a:t>
            </a:r>
            <a:r>
              <a:rPr lang="en-US" sz="2400" dirty="0" smtClean="0">
                <a:latin typeface="Menlo Regular"/>
                <a:cs typeface="Menlo Regular"/>
              </a:rPr>
              <a:t>sers:</a:t>
            </a:r>
          </a:p>
          <a:p>
            <a:r>
              <a:rPr lang="en-US" sz="2400" dirty="0" err="1" smtClean="0">
                <a:latin typeface="Menlo Regular"/>
                <a:cs typeface="Menlo Regular"/>
              </a:rPr>
              <a:t>TupleType</a:t>
            </a:r>
            <a:r>
              <a:rPr lang="en-US" sz="2400" dirty="0" smtClean="0">
                <a:latin typeface="Menlo Regular"/>
                <a:cs typeface="Menlo Regular"/>
              </a:rPr>
              <a:t>&lt;Tuple2&gt;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PojoType</a:t>
            </a:r>
            <a:r>
              <a:rPr lang="en-US" sz="2400" dirty="0" smtClean="0">
                <a:latin typeface="Menlo Regular"/>
                <a:cs typeface="Menlo Regular"/>
              </a:rPr>
              <a:t>&lt;Person&gt;</a:t>
            </a:r>
          </a:p>
          <a:p>
            <a:r>
              <a:rPr lang="en-US" sz="2400" dirty="0" smtClean="0">
                <a:latin typeface="Menlo Regular"/>
                <a:cs typeface="Menlo Regular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&lt;Integer&gt;</a:t>
            </a:r>
          </a:p>
          <a:p>
            <a:r>
              <a:rPr lang="en-US" sz="2400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   </a:t>
            </a:r>
            <a:r>
              <a:rPr lang="en-US" sz="24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&lt;String&gt;</a:t>
            </a:r>
          </a:p>
          <a:p>
            <a:r>
              <a:rPr lang="en-US" sz="2400" b="1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BasicType</a:t>
            </a:r>
            <a:r>
              <a:rPr lang="en-US" sz="2400" b="1" dirty="0" smtClean="0">
                <a:solidFill>
                  <a:srgbClr val="FF0000"/>
                </a:solidFill>
                <a:latin typeface="Menlo Regular"/>
                <a:cs typeface="Menlo Regular"/>
              </a:rPr>
              <a:t>&lt;Integer&gt;</a:t>
            </a:r>
          </a:p>
        </p:txBody>
      </p:sp>
      <p:sp>
        <p:nvSpPr>
          <p:cNvPr id="20" name="Content Placeholder 5"/>
          <p:cNvSpPr>
            <a:spLocks noGrp="1"/>
          </p:cNvSpPr>
          <p:nvPr>
            <p:ph idx="1"/>
          </p:nvPr>
        </p:nvSpPr>
        <p:spPr>
          <a:xfrm>
            <a:off x="457199" y="1376024"/>
            <a:ext cx="8443843" cy="142891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Using Expression Keys</a:t>
            </a:r>
          </a:p>
          <a:p>
            <a:pPr lvl="1"/>
            <a:r>
              <a:rPr lang="en-US" dirty="0" smtClean="0"/>
              <a:t>All composite types: Tuple fields: “f0”, “f1”, ..</a:t>
            </a:r>
          </a:p>
          <a:p>
            <a:pPr lvl="1"/>
            <a:r>
              <a:rPr lang="en-US" dirty="0" smtClean="0"/>
              <a:t>Support for nesting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99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Definition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0300" y="2929350"/>
            <a:ext cx="8590742" cy="11079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enlo Regular"/>
                <a:cs typeface="Menlo Regular"/>
              </a:rPr>
              <a:t>DataSet</a:t>
            </a:r>
            <a:r>
              <a:rPr lang="en-US" sz="2200" dirty="0">
                <a:latin typeface="Menlo Regular"/>
                <a:cs typeface="Menlo Regular"/>
              </a:rPr>
              <a:t>&lt;Tuple3&lt;Integer, Long, String&gt;&gt; </a:t>
            </a:r>
            <a:r>
              <a:rPr lang="en-US" sz="2200" dirty="0" smtClean="0">
                <a:latin typeface="Menlo Regular"/>
                <a:cs typeface="Menlo Regular"/>
              </a:rPr>
              <a:t>countries; </a:t>
            </a:r>
            <a:br>
              <a:rPr lang="en-US" sz="2200" dirty="0" smtClean="0">
                <a:latin typeface="Menlo Regular"/>
                <a:cs typeface="Menlo Regular"/>
              </a:rPr>
            </a:br>
            <a:r>
              <a:rPr lang="en-US" sz="2200" dirty="0" err="1" smtClean="0">
                <a:latin typeface="Menlo Regular"/>
                <a:cs typeface="Menlo Regular"/>
              </a:rPr>
              <a:t>DataSet</a:t>
            </a:r>
            <a:r>
              <a:rPr lang="en-US" sz="2200" dirty="0" smtClean="0">
                <a:latin typeface="Menlo Regular"/>
                <a:cs typeface="Menlo Regular"/>
              </a:rPr>
              <a:t>&lt;Tuple2&lt;Person, Integer&gt;</a:t>
            </a:r>
            <a:r>
              <a:rPr lang="en-US" sz="2200" dirty="0">
                <a:latin typeface="Menlo Regular"/>
                <a:cs typeface="Menlo Regular"/>
              </a:rPr>
              <a:t>&gt; </a:t>
            </a:r>
            <a:r>
              <a:rPr lang="en-US" sz="2200" dirty="0" smtClean="0">
                <a:latin typeface="Menlo Regular"/>
                <a:cs typeface="Menlo Regular"/>
              </a:rPr>
              <a:t>users;</a:t>
            </a:r>
            <a:endParaRPr lang="en-US" sz="2200" dirty="0">
              <a:latin typeface="Menlo Regular"/>
              <a:cs typeface="Menlo Regular"/>
            </a:endParaRPr>
          </a:p>
          <a:p>
            <a:r>
              <a:rPr lang="en-US" sz="2200" dirty="0" err="1" smtClean="0">
                <a:latin typeface="Menlo Regular"/>
                <a:cs typeface="Menlo Regular"/>
              </a:rPr>
              <a:t>countries.join</a:t>
            </a:r>
            <a:r>
              <a:rPr lang="en-US" sz="2200" dirty="0" smtClean="0">
                <a:latin typeface="Menlo Regular"/>
                <a:cs typeface="Menlo Regular"/>
              </a:rPr>
              <a:t>(users</a:t>
            </a:r>
            <a:r>
              <a:rPr lang="en-US" sz="2200" dirty="0">
                <a:latin typeface="Menlo Regular"/>
                <a:cs typeface="Menlo Regular"/>
              </a:rPr>
              <a:t>).where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b="1" dirty="0" smtClean="0">
                <a:latin typeface="Menlo Regular"/>
                <a:cs typeface="Menlo Regular"/>
              </a:rPr>
              <a:t>2</a:t>
            </a:r>
            <a:r>
              <a:rPr lang="en-US" sz="2200" dirty="0" smtClean="0">
                <a:latin typeface="Menlo Regular"/>
                <a:cs typeface="Menlo Regular"/>
              </a:rPr>
              <a:t>)</a:t>
            </a:r>
            <a:r>
              <a:rPr lang="en-US" sz="2200" dirty="0">
                <a:latin typeface="Menlo Regular"/>
                <a:cs typeface="Menlo Regular"/>
              </a:rPr>
              <a:t>.</a:t>
            </a:r>
            <a:r>
              <a:rPr lang="en-US" sz="2200" dirty="0" err="1">
                <a:latin typeface="Menlo Regular"/>
                <a:cs typeface="Menlo Regular"/>
              </a:rPr>
              <a:t>equalTo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b="1" dirty="0" smtClean="0">
                <a:latin typeface="Menlo Regular"/>
                <a:cs typeface="Menlo Regular"/>
              </a:rPr>
              <a:t>“f0.name”</a:t>
            </a:r>
            <a:r>
              <a:rPr lang="en-US" sz="2200" dirty="0" smtClean="0">
                <a:latin typeface="Menlo Regular"/>
                <a:cs typeface="Menlo Regular"/>
              </a:rPr>
              <a:t>);</a:t>
            </a:r>
            <a:endParaRPr lang="en-US" sz="2200" dirty="0">
              <a:latin typeface="Menlo Regular"/>
              <a:cs typeface="Menlo Regula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0315" y="4097602"/>
            <a:ext cx="4962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Menlo Regular"/>
                <a:cs typeface="Menlo Regular"/>
              </a:rPr>
              <a:t>countries:</a:t>
            </a:r>
          </a:p>
          <a:p>
            <a:r>
              <a:rPr lang="en-US" sz="2400" dirty="0" err="1" smtClean="0">
                <a:latin typeface="Menlo Regular"/>
                <a:cs typeface="Menlo Regular"/>
              </a:rPr>
              <a:t>TupleType</a:t>
            </a:r>
            <a:r>
              <a:rPr lang="en-US" sz="2400" dirty="0" smtClean="0">
                <a:latin typeface="Menlo Regular"/>
                <a:cs typeface="Menlo Regular"/>
              </a:rPr>
              <a:t>&lt;Tuple3&gt;</a:t>
            </a:r>
          </a:p>
          <a:p>
            <a:r>
              <a:rPr lang="en-US" sz="2400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&lt;Integer&gt;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latin typeface="Menlo Regular"/>
                <a:cs typeface="Menlo Regular"/>
              </a:rPr>
              <a:t>&lt;Long&gt;</a:t>
            </a:r>
          </a:p>
          <a:p>
            <a:r>
              <a:rPr lang="en-US" sz="2400" b="1" dirty="0">
                <a:solidFill>
                  <a:srgbClr val="008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smtClean="0">
                <a:solidFill>
                  <a:srgbClr val="008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err="1" smtClean="0">
                <a:solidFill>
                  <a:srgbClr val="008000"/>
                </a:solidFill>
                <a:latin typeface="Menlo Regular"/>
                <a:cs typeface="Menlo Regular"/>
              </a:rPr>
              <a:t>BasicType</a:t>
            </a:r>
            <a:r>
              <a:rPr lang="en-US" sz="2400" b="1" dirty="0" smtClean="0">
                <a:solidFill>
                  <a:srgbClr val="008000"/>
                </a:solidFill>
                <a:latin typeface="Menlo Regular"/>
                <a:cs typeface="Menlo Regular"/>
              </a:rPr>
              <a:t>&lt;String&gt;</a:t>
            </a:r>
          </a:p>
          <a:p>
            <a:endParaRPr lang="en-US" sz="2400" dirty="0" smtClean="0">
              <a:latin typeface="Menlo Regular"/>
              <a:cs typeface="Menlo Regular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98108" y="4097602"/>
            <a:ext cx="4962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enlo Regular"/>
                <a:cs typeface="Menlo Regular"/>
              </a:rPr>
              <a:t>u</a:t>
            </a:r>
            <a:r>
              <a:rPr lang="en-US" sz="2400" dirty="0" smtClean="0">
                <a:latin typeface="Menlo Regular"/>
                <a:cs typeface="Menlo Regular"/>
              </a:rPr>
              <a:t>sers:</a:t>
            </a:r>
          </a:p>
          <a:p>
            <a:r>
              <a:rPr lang="en-US" sz="2400" dirty="0" err="1" smtClean="0">
                <a:latin typeface="Menlo Regular"/>
                <a:cs typeface="Menlo Regular"/>
              </a:rPr>
              <a:t>TupleType</a:t>
            </a:r>
            <a:r>
              <a:rPr lang="en-US" sz="2400" dirty="0" smtClean="0">
                <a:latin typeface="Menlo Regular"/>
                <a:cs typeface="Menlo Regular"/>
              </a:rPr>
              <a:t>&lt;Tuple2&gt;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PojoType</a:t>
            </a:r>
            <a:r>
              <a:rPr lang="en-US" sz="2400" dirty="0" smtClean="0">
                <a:latin typeface="Menlo Regular"/>
                <a:cs typeface="Menlo Regular"/>
              </a:rPr>
              <a:t>&lt;Person&gt;</a:t>
            </a:r>
          </a:p>
          <a:p>
            <a:r>
              <a:rPr lang="en-US" sz="2400" dirty="0" smtClean="0">
                <a:latin typeface="Menlo Regular"/>
                <a:cs typeface="Menlo Regular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&lt;Integer&gt;</a:t>
            </a:r>
          </a:p>
          <a:p>
            <a:r>
              <a:rPr lang="en-US" sz="2400" b="1" dirty="0">
                <a:solidFill>
                  <a:srgbClr val="008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smtClean="0">
                <a:solidFill>
                  <a:srgbClr val="008000"/>
                </a:solidFill>
                <a:latin typeface="Menlo Regular"/>
                <a:cs typeface="Menlo Regular"/>
              </a:rPr>
              <a:t>   </a:t>
            </a:r>
            <a:r>
              <a:rPr lang="en-US" sz="2400" b="1" dirty="0" err="1" smtClean="0">
                <a:solidFill>
                  <a:srgbClr val="008000"/>
                </a:solidFill>
                <a:latin typeface="Menlo Regular"/>
                <a:cs typeface="Menlo Regular"/>
              </a:rPr>
              <a:t>BasicType</a:t>
            </a:r>
            <a:r>
              <a:rPr lang="en-US" sz="2400" b="1" dirty="0" smtClean="0">
                <a:solidFill>
                  <a:srgbClr val="008000"/>
                </a:solidFill>
                <a:latin typeface="Menlo Regular"/>
                <a:cs typeface="Menlo Regular"/>
              </a:rPr>
              <a:t>&lt;String&gt;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latin typeface="Menlo Regular"/>
                <a:cs typeface="Menlo Regular"/>
              </a:rPr>
              <a:t>&lt;Integer&gt;</a:t>
            </a:r>
          </a:p>
        </p:txBody>
      </p:sp>
      <p:sp>
        <p:nvSpPr>
          <p:cNvPr id="20" name="Content Placeholder 5"/>
          <p:cNvSpPr>
            <a:spLocks noGrp="1"/>
          </p:cNvSpPr>
          <p:nvPr>
            <p:ph idx="1"/>
          </p:nvPr>
        </p:nvSpPr>
        <p:spPr>
          <a:xfrm>
            <a:off x="457199" y="1376024"/>
            <a:ext cx="8443843" cy="142891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Using Expression Keys</a:t>
            </a:r>
          </a:p>
          <a:p>
            <a:pPr lvl="1"/>
            <a:r>
              <a:rPr lang="en-US" dirty="0" smtClean="0"/>
              <a:t>All composite types: </a:t>
            </a:r>
            <a:r>
              <a:rPr lang="en-US" dirty="0" err="1" smtClean="0"/>
              <a:t>Pojo</a:t>
            </a:r>
            <a:r>
              <a:rPr lang="en-US" dirty="0" smtClean="0"/>
              <a:t> fields by name</a:t>
            </a:r>
          </a:p>
          <a:p>
            <a:pPr lvl="1"/>
            <a:r>
              <a:rPr lang="en-US" dirty="0" smtClean="0"/>
              <a:t>Support for nesting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8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Definition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0300" y="2206069"/>
            <a:ext cx="8590742" cy="1446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enlo Regular"/>
                <a:cs typeface="Menlo Regular"/>
              </a:rPr>
              <a:t>DataSet</a:t>
            </a:r>
            <a:r>
              <a:rPr lang="en-US" sz="2200" dirty="0">
                <a:latin typeface="Menlo Regular"/>
                <a:cs typeface="Menlo Regular"/>
              </a:rPr>
              <a:t>&lt;Tuple3&lt;Integer, Long, String&gt;&gt; </a:t>
            </a:r>
            <a:r>
              <a:rPr lang="en-US" sz="2200" dirty="0" smtClean="0">
                <a:latin typeface="Menlo Regular"/>
                <a:cs typeface="Menlo Regular"/>
              </a:rPr>
              <a:t>countries; </a:t>
            </a:r>
            <a:br>
              <a:rPr lang="en-US" sz="2200" dirty="0" smtClean="0">
                <a:latin typeface="Menlo Regular"/>
                <a:cs typeface="Menlo Regular"/>
              </a:rPr>
            </a:br>
            <a:r>
              <a:rPr lang="en-US" sz="2200" dirty="0" err="1" smtClean="0">
                <a:latin typeface="Menlo Regular"/>
                <a:cs typeface="Menlo Regular"/>
              </a:rPr>
              <a:t>DataSet</a:t>
            </a:r>
            <a:r>
              <a:rPr lang="en-US" sz="2200" dirty="0" smtClean="0">
                <a:latin typeface="Menlo Regular"/>
                <a:cs typeface="Menlo Regular"/>
              </a:rPr>
              <a:t>&lt;Tuple2&lt;Person, Integer&gt;</a:t>
            </a:r>
            <a:r>
              <a:rPr lang="en-US" sz="2200" dirty="0">
                <a:latin typeface="Menlo Regular"/>
                <a:cs typeface="Menlo Regular"/>
              </a:rPr>
              <a:t>&gt; </a:t>
            </a:r>
            <a:r>
              <a:rPr lang="en-US" sz="2200" dirty="0" smtClean="0">
                <a:latin typeface="Menlo Regular"/>
                <a:cs typeface="Menlo Regular"/>
              </a:rPr>
              <a:t>users;</a:t>
            </a:r>
            <a:endParaRPr lang="en-US" sz="2200" dirty="0">
              <a:latin typeface="Menlo Regular"/>
              <a:cs typeface="Menlo Regular"/>
            </a:endParaRPr>
          </a:p>
          <a:p>
            <a:r>
              <a:rPr lang="en-US" sz="2200" dirty="0" err="1" smtClean="0">
                <a:latin typeface="Menlo Regular"/>
                <a:cs typeface="Menlo Regular"/>
              </a:rPr>
              <a:t>countries.join</a:t>
            </a:r>
            <a:r>
              <a:rPr lang="en-US" sz="2200" dirty="0" smtClean="0">
                <a:latin typeface="Menlo Regular"/>
                <a:cs typeface="Menlo Regular"/>
              </a:rPr>
              <a:t>(users</a:t>
            </a:r>
            <a:r>
              <a:rPr lang="en-US" sz="2200" dirty="0">
                <a:latin typeface="Menlo Regular"/>
                <a:cs typeface="Menlo Regular"/>
              </a:rPr>
              <a:t>).where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b="1" dirty="0" smtClean="0">
                <a:latin typeface="Menlo Regular"/>
                <a:cs typeface="Menlo Regular"/>
              </a:rPr>
              <a:t>0,2</a:t>
            </a:r>
            <a:r>
              <a:rPr lang="en-US" sz="2200" dirty="0" smtClean="0">
                <a:latin typeface="Menlo Regular"/>
                <a:cs typeface="Menlo Regular"/>
              </a:rPr>
              <a:t>)</a:t>
            </a:r>
            <a:br>
              <a:rPr lang="en-US" sz="2200" dirty="0" smtClean="0">
                <a:latin typeface="Menlo Regular"/>
                <a:cs typeface="Menlo Regular"/>
              </a:rPr>
            </a:br>
            <a:r>
              <a:rPr lang="en-US" sz="2200" dirty="0" smtClean="0">
                <a:latin typeface="Menlo Regular"/>
                <a:cs typeface="Menlo Regular"/>
              </a:rPr>
              <a:t>                     .</a:t>
            </a:r>
            <a:r>
              <a:rPr lang="en-US" sz="2200" dirty="0" err="1">
                <a:latin typeface="Menlo Regular"/>
                <a:cs typeface="Menlo Regular"/>
              </a:rPr>
              <a:t>equalTo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b="1" dirty="0" smtClean="0">
                <a:latin typeface="Menlo Regular"/>
                <a:cs typeface="Menlo Regular"/>
              </a:rPr>
              <a:t>“f1”</a:t>
            </a:r>
            <a:r>
              <a:rPr lang="en-US" sz="2200" dirty="0" smtClean="0">
                <a:latin typeface="Menlo Regular"/>
                <a:cs typeface="Menlo Regular"/>
              </a:rPr>
              <a:t>,</a:t>
            </a:r>
            <a:r>
              <a:rPr lang="en-US" sz="2200" b="1" dirty="0" smtClean="0">
                <a:latin typeface="Menlo Regular"/>
                <a:cs typeface="Menlo Regular"/>
              </a:rPr>
              <a:t>“f0.name”</a:t>
            </a:r>
            <a:r>
              <a:rPr lang="en-US" sz="2200" dirty="0" smtClean="0">
                <a:latin typeface="Menlo Regular"/>
                <a:cs typeface="Menlo Regular"/>
              </a:rPr>
              <a:t>);</a:t>
            </a:r>
            <a:endParaRPr lang="en-US" sz="2200" dirty="0">
              <a:latin typeface="Menlo Regular"/>
              <a:cs typeface="Menlo Regula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0315" y="4097602"/>
            <a:ext cx="4962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Menlo Regular"/>
                <a:cs typeface="Menlo Regular"/>
              </a:rPr>
              <a:t>countries:</a:t>
            </a:r>
          </a:p>
          <a:p>
            <a:r>
              <a:rPr lang="en-US" sz="2400" dirty="0" err="1" smtClean="0">
                <a:latin typeface="Menlo Regular"/>
                <a:cs typeface="Menlo Regular"/>
              </a:rPr>
              <a:t>TupleType</a:t>
            </a:r>
            <a:r>
              <a:rPr lang="en-US" sz="2400" dirty="0" smtClean="0">
                <a:latin typeface="Menlo Regular"/>
                <a:cs typeface="Menlo Regular"/>
              </a:rPr>
              <a:t>&lt;Tuple3&gt;</a:t>
            </a:r>
          </a:p>
          <a:p>
            <a:r>
              <a:rPr lang="en-US" sz="2400" b="1" dirty="0">
                <a:solidFill>
                  <a:srgbClr val="FF0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BasicType</a:t>
            </a:r>
            <a:r>
              <a:rPr lang="en-US" sz="2400" b="1" dirty="0" smtClean="0">
                <a:solidFill>
                  <a:srgbClr val="FF0000"/>
                </a:solidFill>
                <a:latin typeface="Menlo Regular"/>
                <a:cs typeface="Menlo Regular"/>
              </a:rPr>
              <a:t>&lt;Integer&gt;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latin typeface="Menlo Regular"/>
                <a:cs typeface="Menlo Regular"/>
              </a:rPr>
              <a:t>&lt;Long&gt;</a:t>
            </a:r>
          </a:p>
          <a:p>
            <a:r>
              <a:rPr lang="en-US" sz="2400" b="1" dirty="0">
                <a:solidFill>
                  <a:srgbClr val="008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smtClean="0">
                <a:solidFill>
                  <a:srgbClr val="008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err="1" smtClean="0">
                <a:solidFill>
                  <a:srgbClr val="008000"/>
                </a:solidFill>
                <a:latin typeface="Menlo Regular"/>
                <a:cs typeface="Menlo Regular"/>
              </a:rPr>
              <a:t>BasicType</a:t>
            </a:r>
            <a:r>
              <a:rPr lang="en-US" sz="2400" b="1" dirty="0" smtClean="0">
                <a:solidFill>
                  <a:srgbClr val="008000"/>
                </a:solidFill>
                <a:latin typeface="Menlo Regular"/>
                <a:cs typeface="Menlo Regular"/>
              </a:rPr>
              <a:t>&lt;String&gt;</a:t>
            </a:r>
          </a:p>
          <a:p>
            <a:endParaRPr lang="en-US" sz="2400" dirty="0" smtClean="0">
              <a:latin typeface="Menlo Regular"/>
              <a:cs typeface="Menlo Regular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98108" y="4097602"/>
            <a:ext cx="4962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enlo Regular"/>
                <a:cs typeface="Menlo Regular"/>
              </a:rPr>
              <a:t>u</a:t>
            </a:r>
            <a:r>
              <a:rPr lang="en-US" sz="2400" dirty="0" smtClean="0">
                <a:latin typeface="Menlo Regular"/>
                <a:cs typeface="Menlo Regular"/>
              </a:rPr>
              <a:t>sers:</a:t>
            </a:r>
          </a:p>
          <a:p>
            <a:r>
              <a:rPr lang="en-US" sz="2400" dirty="0" err="1" smtClean="0">
                <a:latin typeface="Menlo Regular"/>
                <a:cs typeface="Menlo Regular"/>
              </a:rPr>
              <a:t>TupleType</a:t>
            </a:r>
            <a:r>
              <a:rPr lang="en-US" sz="2400" dirty="0" smtClean="0">
                <a:latin typeface="Menlo Regular"/>
                <a:cs typeface="Menlo Regular"/>
              </a:rPr>
              <a:t>&lt;Tuple2&gt;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PojoType</a:t>
            </a:r>
            <a:r>
              <a:rPr lang="en-US" sz="2400" dirty="0" smtClean="0">
                <a:latin typeface="Menlo Regular"/>
                <a:cs typeface="Menlo Regular"/>
              </a:rPr>
              <a:t>&lt;Person&gt;</a:t>
            </a:r>
          </a:p>
          <a:p>
            <a:r>
              <a:rPr lang="en-US" sz="2400" dirty="0" smtClean="0">
                <a:latin typeface="Menlo Regular"/>
                <a:cs typeface="Menlo Regular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&lt;Integer&gt;</a:t>
            </a:r>
          </a:p>
          <a:p>
            <a:r>
              <a:rPr lang="en-US" sz="2400" b="1" dirty="0">
                <a:solidFill>
                  <a:srgbClr val="008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smtClean="0">
                <a:solidFill>
                  <a:srgbClr val="008000"/>
                </a:solidFill>
                <a:latin typeface="Menlo Regular"/>
                <a:cs typeface="Menlo Regular"/>
              </a:rPr>
              <a:t>   </a:t>
            </a:r>
            <a:r>
              <a:rPr lang="en-US" sz="2400" b="1" dirty="0" err="1" smtClean="0">
                <a:solidFill>
                  <a:srgbClr val="008000"/>
                </a:solidFill>
                <a:latin typeface="Menlo Regular"/>
                <a:cs typeface="Menlo Regular"/>
              </a:rPr>
              <a:t>BasicType</a:t>
            </a:r>
            <a:r>
              <a:rPr lang="en-US" sz="2400" b="1" dirty="0" smtClean="0">
                <a:solidFill>
                  <a:srgbClr val="008000"/>
                </a:solidFill>
                <a:latin typeface="Menlo Regular"/>
                <a:cs typeface="Menlo Regular"/>
              </a:rPr>
              <a:t>&lt;String&gt;</a:t>
            </a:r>
          </a:p>
          <a:p>
            <a:r>
              <a:rPr lang="en-US" sz="2400" b="1" dirty="0">
                <a:solidFill>
                  <a:srgbClr val="FF0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BasicType</a:t>
            </a:r>
            <a:r>
              <a:rPr lang="en-US" sz="2400" b="1" dirty="0" smtClean="0">
                <a:solidFill>
                  <a:srgbClr val="FF0000"/>
                </a:solidFill>
                <a:latin typeface="Menlo Regular"/>
                <a:cs typeface="Menlo Regular"/>
              </a:rPr>
              <a:t>&lt;Integer&gt;</a:t>
            </a:r>
          </a:p>
        </p:txBody>
      </p:sp>
      <p:sp>
        <p:nvSpPr>
          <p:cNvPr id="20" name="Content Placeholder 5"/>
          <p:cNvSpPr>
            <a:spLocks noGrp="1"/>
          </p:cNvSpPr>
          <p:nvPr>
            <p:ph idx="1"/>
          </p:nvPr>
        </p:nvSpPr>
        <p:spPr>
          <a:xfrm>
            <a:off x="457199" y="1376024"/>
            <a:ext cx="8443843" cy="952609"/>
          </a:xfrm>
        </p:spPr>
        <p:txBody>
          <a:bodyPr>
            <a:normAutofit/>
          </a:bodyPr>
          <a:lstStyle/>
          <a:p>
            <a:r>
              <a:rPr lang="en-US" dirty="0" smtClean="0"/>
              <a:t>Composite 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076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Definition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0300" y="1888531"/>
            <a:ext cx="8590742" cy="2446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enlo Regular"/>
                <a:cs typeface="Menlo Regular"/>
              </a:rPr>
              <a:t>DataSet</a:t>
            </a:r>
            <a:r>
              <a:rPr lang="en-US" sz="2200" dirty="0">
                <a:latin typeface="Menlo Regular"/>
                <a:cs typeface="Menlo Regular"/>
              </a:rPr>
              <a:t>&lt;Tuple3&lt;Integer, Long, String&gt;&gt; </a:t>
            </a:r>
            <a:r>
              <a:rPr lang="en-US" sz="2200" dirty="0" smtClean="0">
                <a:latin typeface="Menlo Regular"/>
                <a:cs typeface="Menlo Regular"/>
              </a:rPr>
              <a:t>countries; </a:t>
            </a:r>
            <a:br>
              <a:rPr lang="en-US" sz="2200" dirty="0" smtClean="0">
                <a:latin typeface="Menlo Regular"/>
                <a:cs typeface="Menlo Regular"/>
              </a:rPr>
            </a:br>
            <a:r>
              <a:rPr lang="en-US" sz="2200" dirty="0" err="1" smtClean="0">
                <a:latin typeface="Menlo Regular"/>
                <a:cs typeface="Menlo Regular"/>
              </a:rPr>
              <a:t>DataSet</a:t>
            </a:r>
            <a:r>
              <a:rPr lang="en-US" sz="2200" dirty="0" smtClean="0">
                <a:latin typeface="Menlo Regular"/>
                <a:cs typeface="Menlo Regular"/>
              </a:rPr>
              <a:t>&lt;Tuple2&lt;Person, Integer&gt;</a:t>
            </a:r>
            <a:r>
              <a:rPr lang="en-US" sz="2200" dirty="0">
                <a:latin typeface="Menlo Regular"/>
                <a:cs typeface="Menlo Regular"/>
              </a:rPr>
              <a:t>&gt; </a:t>
            </a:r>
            <a:r>
              <a:rPr lang="en-US" sz="2200" dirty="0" smtClean="0">
                <a:latin typeface="Menlo Regular"/>
                <a:cs typeface="Menlo Regular"/>
              </a:rPr>
              <a:t>users;</a:t>
            </a:r>
            <a:endParaRPr lang="en-US" sz="2200" dirty="0">
              <a:latin typeface="Menlo Regular"/>
              <a:cs typeface="Menlo Regular"/>
            </a:endParaRPr>
          </a:p>
          <a:p>
            <a:r>
              <a:rPr lang="en-US" sz="2200" dirty="0" err="1" smtClean="0">
                <a:latin typeface="Menlo Regular"/>
                <a:cs typeface="Menlo Regular"/>
              </a:rPr>
              <a:t>countries.join</a:t>
            </a:r>
            <a:r>
              <a:rPr lang="en-US" sz="2200" dirty="0" smtClean="0">
                <a:latin typeface="Menlo Regular"/>
                <a:cs typeface="Menlo Regular"/>
              </a:rPr>
              <a:t>(users</a:t>
            </a:r>
            <a:r>
              <a:rPr lang="en-US" sz="2200" dirty="0">
                <a:latin typeface="Menlo Regular"/>
                <a:cs typeface="Menlo Regular"/>
              </a:rPr>
              <a:t>).where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b="1" dirty="0" smtClean="0">
                <a:latin typeface="Menlo Regular"/>
                <a:cs typeface="Menlo Regular"/>
              </a:rPr>
              <a:t>0</a:t>
            </a:r>
            <a:r>
              <a:rPr lang="en-US" sz="2200" dirty="0" smtClean="0">
                <a:latin typeface="Menlo Regular"/>
                <a:cs typeface="Menlo Regular"/>
              </a:rPr>
              <a:t>).</a:t>
            </a:r>
            <a:r>
              <a:rPr lang="en-US" sz="2200" dirty="0" err="1" smtClean="0">
                <a:latin typeface="Menlo Regular"/>
                <a:cs typeface="Menlo Regular"/>
              </a:rPr>
              <a:t>equalTo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</a:p>
          <a:p>
            <a:endParaRPr lang="en-US" sz="600" dirty="0">
              <a:latin typeface="Menlo Regular"/>
              <a:cs typeface="Menlo Regular"/>
            </a:endParaRPr>
          </a:p>
          <a:p>
            <a:r>
              <a:rPr lang="en-US" sz="2000" dirty="0" smtClean="0">
                <a:latin typeface="Menlo Regular"/>
                <a:cs typeface="Menlo Regular"/>
              </a:rPr>
              <a:t>  new </a:t>
            </a:r>
            <a:r>
              <a:rPr lang="en-US" sz="2000" dirty="0" err="1">
                <a:latin typeface="Menlo Regular"/>
                <a:cs typeface="Menlo Regular"/>
              </a:rPr>
              <a:t>KeySelector</a:t>
            </a:r>
            <a:r>
              <a:rPr lang="en-US" sz="2000" dirty="0">
                <a:latin typeface="Menlo Regular"/>
                <a:cs typeface="Menlo Regular"/>
              </a:rPr>
              <a:t>&lt;</a:t>
            </a:r>
            <a:r>
              <a:rPr lang="en-US" sz="2000" dirty="0" smtClean="0">
                <a:latin typeface="Menlo Regular"/>
                <a:cs typeface="Menlo Regular"/>
              </a:rPr>
              <a:t>Tuple2&lt;Person, Integer&gt;</a:t>
            </a:r>
            <a:r>
              <a:rPr lang="en-US" sz="2000" dirty="0">
                <a:latin typeface="Menlo Regular"/>
                <a:cs typeface="Menlo Regular"/>
              </a:rPr>
              <a:t>, Integer&gt;(</a:t>
            </a:r>
            <a:r>
              <a:rPr lang="en-US" sz="2000" dirty="0" smtClean="0">
                <a:latin typeface="Menlo Regular"/>
                <a:cs typeface="Menlo Regular"/>
              </a:rPr>
              <a:t>) {</a:t>
            </a:r>
          </a:p>
          <a:p>
            <a:r>
              <a:rPr lang="en-US" sz="2000" dirty="0" smtClean="0">
                <a:latin typeface="Menlo Regular"/>
                <a:cs typeface="Menlo Regular"/>
              </a:rPr>
              <a:t>    public </a:t>
            </a:r>
            <a:r>
              <a:rPr lang="en-US" sz="2000" dirty="0">
                <a:latin typeface="Menlo Regular"/>
                <a:cs typeface="Menlo Regular"/>
              </a:rPr>
              <a:t>Integer </a:t>
            </a:r>
            <a:r>
              <a:rPr lang="en-US" sz="2000" dirty="0" err="1">
                <a:latin typeface="Menlo Regular"/>
                <a:cs typeface="Menlo Regular"/>
              </a:rPr>
              <a:t>getKey</a:t>
            </a:r>
            <a:r>
              <a:rPr lang="en-US" sz="2000" dirty="0">
                <a:latin typeface="Menlo Regular"/>
                <a:cs typeface="Menlo Regular"/>
              </a:rPr>
              <a:t>(</a:t>
            </a:r>
            <a:r>
              <a:rPr lang="en-US" sz="2000" dirty="0" smtClean="0">
                <a:latin typeface="Menlo Regular"/>
                <a:cs typeface="Menlo Regular"/>
              </a:rPr>
              <a:t>Tuple2&lt;Person, Integer&gt; v) {</a:t>
            </a:r>
          </a:p>
          <a:p>
            <a:r>
              <a:rPr lang="en-US" sz="2000" dirty="0">
                <a:latin typeface="Menlo Regular"/>
                <a:cs typeface="Menlo Regular"/>
              </a:rPr>
              <a:t> </a:t>
            </a:r>
            <a:r>
              <a:rPr lang="en-US" sz="2000" dirty="0" smtClean="0">
                <a:latin typeface="Menlo Regular"/>
                <a:cs typeface="Menlo Regular"/>
              </a:rPr>
              <a:t>     return </a:t>
            </a:r>
            <a:r>
              <a:rPr lang="en-US" sz="2000" b="1" dirty="0" smtClean="0">
                <a:latin typeface="Menlo Regular"/>
                <a:cs typeface="Menlo Regular"/>
              </a:rPr>
              <a:t>v.f1</a:t>
            </a:r>
            <a:r>
              <a:rPr lang="en-US" sz="2000" dirty="0" smtClean="0">
                <a:latin typeface="Menlo Regular"/>
                <a:cs typeface="Menlo Regular"/>
              </a:rPr>
              <a:t>;</a:t>
            </a:r>
            <a:endParaRPr lang="en-US" sz="2000" dirty="0">
              <a:latin typeface="Menlo Regular"/>
              <a:cs typeface="Menlo Regular"/>
            </a:endParaRPr>
          </a:p>
          <a:p>
            <a:r>
              <a:rPr lang="en-US" sz="2000" dirty="0">
                <a:latin typeface="Menlo Regular"/>
                <a:cs typeface="Menlo Regular"/>
              </a:rPr>
              <a:t>	</a:t>
            </a:r>
            <a:r>
              <a:rPr lang="en-US" sz="2000" dirty="0" smtClean="0">
                <a:latin typeface="Menlo Regular"/>
                <a:cs typeface="Menlo Regular"/>
              </a:rPr>
              <a:t> } });</a:t>
            </a:r>
            <a:endParaRPr lang="en-US" sz="2000" dirty="0">
              <a:latin typeface="Menlo Regular"/>
              <a:cs typeface="Menlo Regula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0315" y="4468063"/>
            <a:ext cx="4962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Menlo Regular"/>
                <a:cs typeface="Menlo Regular"/>
              </a:rPr>
              <a:t>countries:</a:t>
            </a:r>
          </a:p>
          <a:p>
            <a:r>
              <a:rPr lang="en-US" sz="2400" dirty="0" err="1" smtClean="0">
                <a:latin typeface="Menlo Regular"/>
                <a:cs typeface="Menlo Regular"/>
              </a:rPr>
              <a:t>TupleType</a:t>
            </a:r>
            <a:r>
              <a:rPr lang="en-US" sz="2400" dirty="0" smtClean="0">
                <a:latin typeface="Menlo Regular"/>
                <a:cs typeface="Menlo Regular"/>
              </a:rPr>
              <a:t>&lt;Tuple3&gt;</a:t>
            </a:r>
          </a:p>
          <a:p>
            <a:r>
              <a:rPr lang="en-US" sz="2400" b="1" dirty="0">
                <a:solidFill>
                  <a:srgbClr val="FF0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BasicType</a:t>
            </a:r>
            <a:r>
              <a:rPr lang="en-US" sz="2400" b="1" dirty="0" smtClean="0">
                <a:solidFill>
                  <a:srgbClr val="FF0000"/>
                </a:solidFill>
                <a:latin typeface="Menlo Regular"/>
                <a:cs typeface="Menlo Regular"/>
              </a:rPr>
              <a:t>&lt;Integer&gt;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latin typeface="Menlo Regular"/>
                <a:cs typeface="Menlo Regular"/>
              </a:rPr>
              <a:t>&lt;Long&gt;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latin typeface="Menlo Regular"/>
                <a:cs typeface="Menlo Regular"/>
              </a:rPr>
              <a:t>&lt;String&gt;</a:t>
            </a:r>
          </a:p>
          <a:p>
            <a:endParaRPr lang="en-US" sz="2400" dirty="0" smtClean="0">
              <a:latin typeface="Menlo Regular"/>
              <a:cs typeface="Menlo Regular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98108" y="4425284"/>
            <a:ext cx="4962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enlo Regular"/>
                <a:cs typeface="Menlo Regular"/>
              </a:rPr>
              <a:t>u</a:t>
            </a:r>
            <a:r>
              <a:rPr lang="en-US" sz="2400" dirty="0" smtClean="0">
                <a:latin typeface="Menlo Regular"/>
                <a:cs typeface="Menlo Regular"/>
              </a:rPr>
              <a:t>sers:</a:t>
            </a:r>
          </a:p>
          <a:p>
            <a:r>
              <a:rPr lang="en-US" sz="2400" dirty="0" err="1" smtClean="0">
                <a:latin typeface="Menlo Regular"/>
                <a:cs typeface="Menlo Regular"/>
              </a:rPr>
              <a:t>TupleType</a:t>
            </a:r>
            <a:r>
              <a:rPr lang="en-US" sz="2400" dirty="0" smtClean="0">
                <a:latin typeface="Menlo Regular"/>
                <a:cs typeface="Menlo Regular"/>
              </a:rPr>
              <a:t>&lt;Tuple2&gt;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PojoType</a:t>
            </a:r>
            <a:r>
              <a:rPr lang="en-US" sz="2400" dirty="0" smtClean="0">
                <a:latin typeface="Menlo Regular"/>
                <a:cs typeface="Menlo Regular"/>
              </a:rPr>
              <a:t>&lt;Person&gt;</a:t>
            </a:r>
          </a:p>
          <a:p>
            <a:r>
              <a:rPr lang="en-US" sz="2400" dirty="0" smtClean="0">
                <a:latin typeface="Menlo Regular"/>
                <a:cs typeface="Menlo Regular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&lt;Integer&gt;</a:t>
            </a:r>
          </a:p>
          <a:p>
            <a:r>
              <a:rPr lang="en-US" sz="2400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   </a:t>
            </a:r>
            <a:r>
              <a:rPr lang="en-US" sz="24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&lt;String&gt;</a:t>
            </a:r>
          </a:p>
          <a:p>
            <a:r>
              <a:rPr lang="en-US" sz="2400" b="1" dirty="0">
                <a:solidFill>
                  <a:srgbClr val="FF0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BasicType</a:t>
            </a:r>
            <a:r>
              <a:rPr lang="en-US" sz="2400" b="1" dirty="0" smtClean="0">
                <a:solidFill>
                  <a:srgbClr val="FF0000"/>
                </a:solidFill>
                <a:latin typeface="Menlo Regular"/>
                <a:cs typeface="Menlo Regular"/>
              </a:rPr>
              <a:t>&lt;Integer&gt;</a:t>
            </a:r>
          </a:p>
        </p:txBody>
      </p:sp>
      <p:sp>
        <p:nvSpPr>
          <p:cNvPr id="20" name="Content Placeholder 5"/>
          <p:cNvSpPr>
            <a:spLocks noGrp="1"/>
          </p:cNvSpPr>
          <p:nvPr>
            <p:ph idx="1"/>
          </p:nvPr>
        </p:nvSpPr>
        <p:spPr>
          <a:xfrm>
            <a:off x="457199" y="1270178"/>
            <a:ext cx="8443843" cy="952609"/>
          </a:xfrm>
        </p:spPr>
        <p:txBody>
          <a:bodyPr>
            <a:normAutofit/>
          </a:bodyPr>
          <a:lstStyle/>
          <a:p>
            <a:r>
              <a:rPr lang="en-US" dirty="0" smtClean="0"/>
              <a:t>Key selector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309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Flink’s</a:t>
            </a:r>
            <a:r>
              <a:rPr lang="en-US" dirty="0" smtClean="0"/>
              <a:t> type system</a:t>
            </a:r>
          </a:p>
          <a:p>
            <a:endParaRPr lang="en-US" dirty="0" smtClean="0"/>
          </a:p>
          <a:p>
            <a:r>
              <a:rPr lang="en-US" dirty="0" smtClean="0"/>
              <a:t>Define and use keys</a:t>
            </a:r>
          </a:p>
          <a:p>
            <a:endParaRPr lang="en-US" dirty="0" smtClean="0"/>
          </a:p>
          <a:p>
            <a:r>
              <a:rPr lang="en-US" dirty="0" smtClean="0"/>
              <a:t>More transformations</a:t>
            </a:r>
          </a:p>
          <a:p>
            <a:endParaRPr lang="en-US" dirty="0" smtClean="0"/>
          </a:p>
          <a:p>
            <a:r>
              <a:rPr lang="en-US" dirty="0" smtClean="0"/>
              <a:t>Further API concepts</a:t>
            </a:r>
          </a:p>
          <a:p>
            <a:endParaRPr lang="en-US" dirty="0" smtClean="0"/>
          </a:p>
          <a:p>
            <a:r>
              <a:rPr lang="en-US" dirty="0" smtClean="0"/>
              <a:t>Table 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693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Definition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0860" y="2594171"/>
            <a:ext cx="8483786" cy="11079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enlo Regular"/>
                <a:cs typeface="Menlo Regular"/>
              </a:rPr>
              <a:t>DataSet</a:t>
            </a:r>
            <a:r>
              <a:rPr lang="en-US" sz="2200" dirty="0">
                <a:latin typeface="Menlo Regular"/>
                <a:cs typeface="Menlo Regular"/>
              </a:rPr>
              <a:t>&lt;Tuple3&lt;Integer, Long, String&gt;&gt; </a:t>
            </a:r>
            <a:r>
              <a:rPr lang="en-US" sz="2200" dirty="0" smtClean="0">
                <a:latin typeface="Menlo Regular"/>
                <a:cs typeface="Menlo Regular"/>
              </a:rPr>
              <a:t>countries; </a:t>
            </a:r>
            <a:br>
              <a:rPr lang="en-US" sz="2200" dirty="0" smtClean="0">
                <a:latin typeface="Menlo Regular"/>
                <a:cs typeface="Menlo Regular"/>
              </a:rPr>
            </a:br>
            <a:r>
              <a:rPr lang="en-US" sz="2200" dirty="0" err="1" smtClean="0">
                <a:latin typeface="Menlo Regular"/>
                <a:cs typeface="Menlo Regular"/>
              </a:rPr>
              <a:t>DataSet</a:t>
            </a:r>
            <a:r>
              <a:rPr lang="en-US" sz="2200" dirty="0" smtClean="0">
                <a:latin typeface="Menlo Regular"/>
                <a:cs typeface="Menlo Regular"/>
              </a:rPr>
              <a:t>&lt;Tuple2&lt;Person, Integer&gt;</a:t>
            </a:r>
            <a:r>
              <a:rPr lang="en-US" sz="2200" dirty="0">
                <a:latin typeface="Menlo Regular"/>
                <a:cs typeface="Menlo Regular"/>
              </a:rPr>
              <a:t>&gt; </a:t>
            </a:r>
            <a:r>
              <a:rPr lang="en-US" sz="2200" dirty="0" smtClean="0">
                <a:latin typeface="Menlo Regular"/>
                <a:cs typeface="Menlo Regular"/>
              </a:rPr>
              <a:t>users;</a:t>
            </a:r>
            <a:endParaRPr lang="en-US" sz="2200" dirty="0">
              <a:latin typeface="Menlo Regular"/>
              <a:cs typeface="Menlo Regular"/>
            </a:endParaRPr>
          </a:p>
          <a:p>
            <a:r>
              <a:rPr lang="en-US" sz="2200" dirty="0" err="1" smtClean="0">
                <a:latin typeface="Menlo Regular"/>
                <a:cs typeface="Menlo Regular"/>
              </a:rPr>
              <a:t>countries.join</a:t>
            </a:r>
            <a:r>
              <a:rPr lang="en-US" sz="2200" dirty="0" smtClean="0">
                <a:latin typeface="Menlo Regular"/>
                <a:cs typeface="Menlo Regular"/>
              </a:rPr>
              <a:t>(users</a:t>
            </a:r>
            <a:r>
              <a:rPr lang="en-US" sz="2200" dirty="0">
                <a:latin typeface="Menlo Regular"/>
                <a:cs typeface="Menlo Regular"/>
              </a:rPr>
              <a:t>).where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b="1" dirty="0" smtClean="0">
                <a:latin typeface="Menlo Regular"/>
                <a:cs typeface="Menlo Regular"/>
              </a:rPr>
              <a:t>2</a:t>
            </a:r>
            <a:r>
              <a:rPr lang="en-US" sz="2200" dirty="0" smtClean="0">
                <a:latin typeface="Menlo Regular"/>
                <a:cs typeface="Menlo Regular"/>
              </a:rPr>
              <a:t>)</a:t>
            </a:r>
            <a:r>
              <a:rPr lang="en-US" sz="2200" dirty="0">
                <a:latin typeface="Menlo Regular"/>
                <a:cs typeface="Menlo Regular"/>
              </a:rPr>
              <a:t>.</a:t>
            </a:r>
            <a:r>
              <a:rPr lang="en-US" sz="2200" dirty="0" err="1">
                <a:latin typeface="Menlo Regular"/>
                <a:cs typeface="Menlo Regular"/>
              </a:rPr>
              <a:t>equalTo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b="1" dirty="0" smtClean="0">
                <a:latin typeface="Menlo Regular"/>
                <a:cs typeface="Menlo Regular"/>
              </a:rPr>
              <a:t>1</a:t>
            </a:r>
            <a:r>
              <a:rPr lang="en-US" sz="2200" dirty="0" smtClean="0">
                <a:latin typeface="Menlo Regular"/>
                <a:cs typeface="Menlo Regular"/>
              </a:rPr>
              <a:t>);</a:t>
            </a:r>
            <a:endParaRPr lang="en-US" sz="2200" dirty="0">
              <a:latin typeface="Menlo Regular"/>
              <a:cs typeface="Menlo Regula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0315" y="4097602"/>
            <a:ext cx="4962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Menlo Regular"/>
                <a:cs typeface="Menlo Regular"/>
              </a:rPr>
              <a:t>countries:</a:t>
            </a:r>
          </a:p>
          <a:p>
            <a:r>
              <a:rPr lang="en-US" sz="2400" dirty="0" err="1" smtClean="0">
                <a:latin typeface="Menlo Regular"/>
                <a:cs typeface="Menlo Regular"/>
              </a:rPr>
              <a:t>TupleType</a:t>
            </a:r>
            <a:r>
              <a:rPr lang="en-US" sz="2400" dirty="0" smtClean="0">
                <a:latin typeface="Menlo Regular"/>
                <a:cs typeface="Menlo Regular"/>
              </a:rPr>
              <a:t>&lt;Tuple3&gt;</a:t>
            </a:r>
          </a:p>
          <a:p>
            <a:r>
              <a:rPr lang="en-US" sz="2400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&lt;Integer&gt;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latin typeface="Menlo Regular"/>
                <a:cs typeface="Menlo Regular"/>
              </a:rPr>
              <a:t>&lt;Long&gt;</a:t>
            </a:r>
          </a:p>
          <a:p>
            <a:r>
              <a:rPr lang="en-US" sz="2400" b="1" dirty="0">
                <a:solidFill>
                  <a:srgbClr val="008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smtClean="0">
                <a:solidFill>
                  <a:srgbClr val="008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err="1" smtClean="0">
                <a:solidFill>
                  <a:srgbClr val="008000"/>
                </a:solidFill>
                <a:latin typeface="Menlo Regular"/>
                <a:cs typeface="Menlo Regular"/>
              </a:rPr>
              <a:t>BasicType</a:t>
            </a:r>
            <a:r>
              <a:rPr lang="en-US" sz="2400" b="1" dirty="0" smtClean="0">
                <a:solidFill>
                  <a:srgbClr val="008000"/>
                </a:solidFill>
                <a:latin typeface="Menlo Regular"/>
                <a:cs typeface="Menlo Regular"/>
              </a:rPr>
              <a:t>&lt;String&gt;</a:t>
            </a:r>
          </a:p>
          <a:p>
            <a:endParaRPr lang="en-US" sz="2400" dirty="0" smtClean="0">
              <a:latin typeface="Menlo Regular"/>
              <a:cs typeface="Menlo Regular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98108" y="4097602"/>
            <a:ext cx="4962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enlo Regular"/>
                <a:cs typeface="Menlo Regular"/>
              </a:rPr>
              <a:t>u</a:t>
            </a:r>
            <a:r>
              <a:rPr lang="en-US" sz="2400" dirty="0" smtClean="0">
                <a:latin typeface="Menlo Regular"/>
                <a:cs typeface="Menlo Regular"/>
              </a:rPr>
              <a:t>sers:</a:t>
            </a:r>
          </a:p>
          <a:p>
            <a:r>
              <a:rPr lang="en-US" sz="2400" dirty="0" err="1" smtClean="0">
                <a:latin typeface="Menlo Regular"/>
                <a:cs typeface="Menlo Regular"/>
              </a:rPr>
              <a:t>TupleType</a:t>
            </a:r>
            <a:r>
              <a:rPr lang="en-US" sz="2400" dirty="0" smtClean="0">
                <a:latin typeface="Menlo Regular"/>
                <a:cs typeface="Menlo Regular"/>
              </a:rPr>
              <a:t>&lt;Tuple2&gt;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PojoType</a:t>
            </a:r>
            <a:r>
              <a:rPr lang="en-US" sz="2400" dirty="0" smtClean="0">
                <a:latin typeface="Menlo Regular"/>
                <a:cs typeface="Menlo Regular"/>
              </a:rPr>
              <a:t>&lt;Person&gt;</a:t>
            </a:r>
          </a:p>
          <a:p>
            <a:r>
              <a:rPr lang="en-US" sz="2400" dirty="0" smtClean="0">
                <a:latin typeface="Menlo Regular"/>
                <a:cs typeface="Menlo Regular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&lt;Integer&gt;</a:t>
            </a:r>
          </a:p>
          <a:p>
            <a:r>
              <a:rPr lang="en-US" sz="2400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   </a:t>
            </a:r>
            <a:r>
              <a:rPr lang="en-US" sz="24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&lt;String&gt;</a:t>
            </a:r>
          </a:p>
          <a:p>
            <a:r>
              <a:rPr lang="en-US" sz="2400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BasicType</a:t>
            </a:r>
            <a:r>
              <a:rPr lang="en-US" sz="2400" b="1" dirty="0" smtClean="0">
                <a:solidFill>
                  <a:srgbClr val="FF0000"/>
                </a:solidFill>
                <a:latin typeface="Menlo Regular"/>
                <a:cs typeface="Menlo Regular"/>
              </a:rPr>
              <a:t>&lt;Integer&gt;</a:t>
            </a:r>
          </a:p>
        </p:txBody>
      </p:sp>
      <p:sp>
        <p:nvSpPr>
          <p:cNvPr id="20" name="Content Placeholder 5"/>
          <p:cNvSpPr>
            <a:spLocks noGrp="1"/>
          </p:cNvSpPr>
          <p:nvPr>
            <p:ph idx="1"/>
          </p:nvPr>
        </p:nvSpPr>
        <p:spPr>
          <a:xfrm>
            <a:off x="457199" y="1376024"/>
            <a:ext cx="8443843" cy="1428919"/>
          </a:xfrm>
        </p:spPr>
        <p:txBody>
          <a:bodyPr>
            <a:normAutofit/>
          </a:bodyPr>
          <a:lstStyle/>
          <a:p>
            <a:r>
              <a:rPr lang="en-US" dirty="0" smtClean="0"/>
              <a:t>Incompatible key types</a:t>
            </a:r>
          </a:p>
          <a:p>
            <a:pPr lvl="1"/>
            <a:r>
              <a:rPr lang="en-US" dirty="0" smtClean="0"/>
              <a:t>Exception!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319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Sources and Sinks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Getting data in and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304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File Systems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Flink</a:t>
            </a:r>
            <a:r>
              <a:rPr lang="en-US" dirty="0"/>
              <a:t> </a:t>
            </a:r>
            <a:r>
              <a:rPr lang="en-US" dirty="0" smtClean="0"/>
              <a:t>build-in File Systems:</a:t>
            </a:r>
          </a:p>
          <a:p>
            <a:pPr lvl="1"/>
            <a:r>
              <a:rPr lang="en-US" dirty="0" err="1" smtClean="0"/>
              <a:t>LocalFileSystem</a:t>
            </a:r>
            <a:r>
              <a:rPr lang="en-US" dirty="0"/>
              <a:t> </a:t>
            </a:r>
            <a:r>
              <a:rPr lang="en-US" dirty="0" smtClean="0"/>
              <a:t>(file://)</a:t>
            </a:r>
          </a:p>
          <a:p>
            <a:pPr lvl="1"/>
            <a:r>
              <a:rPr lang="en-US" dirty="0" smtClean="0"/>
              <a:t>Hadoop Distributed File System (hdfs://)</a:t>
            </a:r>
          </a:p>
          <a:p>
            <a:pPr lvl="1"/>
            <a:r>
              <a:rPr lang="en-US" dirty="0" smtClean="0"/>
              <a:t>Amazon S3 (s3://)</a:t>
            </a:r>
          </a:p>
          <a:p>
            <a:pPr lvl="1"/>
            <a:r>
              <a:rPr lang="en-US" dirty="0" err="1" smtClean="0"/>
              <a:t>MapR</a:t>
            </a:r>
            <a:r>
              <a:rPr lang="en-US" dirty="0" smtClean="0"/>
              <a:t> FS (maprfs://)</a:t>
            </a:r>
          </a:p>
          <a:p>
            <a:endParaRPr lang="en-US" dirty="0" smtClean="0"/>
          </a:p>
          <a:p>
            <a:r>
              <a:rPr lang="en-US" dirty="0" smtClean="0"/>
              <a:t>Support for all Hadoop File Systems</a:t>
            </a:r>
          </a:p>
          <a:p>
            <a:pPr lvl="1"/>
            <a:r>
              <a:rPr lang="en-US" dirty="0" smtClean="0"/>
              <a:t>NFS, Tachyon, FTP, </a:t>
            </a:r>
            <a:r>
              <a:rPr lang="en-US" dirty="0" err="1" smtClean="0"/>
              <a:t>har</a:t>
            </a:r>
            <a:r>
              <a:rPr lang="en-US" dirty="0" smtClean="0"/>
              <a:t> (Hadoop Archive), 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75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Input/Output</a:t>
            </a:r>
            <a:r>
              <a:rPr lang="en-US" dirty="0" smtClean="0"/>
              <a:t>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450868" cy="4881974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FileInputFormat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(recursive directory scans supported)</a:t>
            </a:r>
          </a:p>
          <a:p>
            <a:pPr lvl="1"/>
            <a:r>
              <a:rPr lang="en-US" dirty="0" err="1" smtClean="0"/>
              <a:t>DelimitedInputFormat</a:t>
            </a:r>
            <a:endParaRPr lang="en-US" dirty="0" smtClean="0"/>
          </a:p>
          <a:p>
            <a:pPr lvl="2"/>
            <a:r>
              <a:rPr lang="en-US" dirty="0" err="1" smtClean="0"/>
              <a:t>TextInputFormat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(Reads text files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linewise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dirty="0" smtClean="0"/>
          </a:p>
          <a:p>
            <a:pPr lvl="2"/>
            <a:r>
              <a:rPr lang="en-US" dirty="0" err="1" smtClean="0"/>
              <a:t>CsvInputFormat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(Reads field delimited files)</a:t>
            </a:r>
          </a:p>
          <a:p>
            <a:pPr lvl="1"/>
            <a:r>
              <a:rPr lang="en-US" dirty="0" err="1" smtClean="0"/>
              <a:t>BinaryInputFormat</a:t>
            </a:r>
            <a:endParaRPr lang="en-US" dirty="0" smtClean="0"/>
          </a:p>
          <a:p>
            <a:pPr lvl="1"/>
            <a:r>
              <a:rPr lang="en-US" dirty="0" err="1" smtClean="0"/>
              <a:t>AvroInputFormat</a:t>
            </a:r>
            <a:r>
              <a:rPr lang="en-US" dirty="0" smtClean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Reads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Avro POJOs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dirty="0" smtClean="0"/>
          </a:p>
          <a:p>
            <a:r>
              <a:rPr lang="en-US" dirty="0" err="1" smtClean="0"/>
              <a:t>JDBCInputFormat</a:t>
            </a:r>
            <a:r>
              <a:rPr lang="en-US" dirty="0" smtClean="0"/>
              <a:t>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(Reads result of SQL query)</a:t>
            </a:r>
          </a:p>
          <a:p>
            <a:r>
              <a:rPr lang="en-US" dirty="0" err="1" smtClean="0"/>
              <a:t>HadoopInputFormat</a:t>
            </a:r>
            <a:r>
              <a:rPr lang="en-US" dirty="0" smtClean="0"/>
              <a:t>  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(Wraps any Hadoop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InputFormat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702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Hadoop Input/</a:t>
            </a:r>
            <a:r>
              <a:rPr lang="en-US" sz="4000" dirty="0" err="1" smtClean="0"/>
              <a:t>OutputFormats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Support for all Hadoop I/</a:t>
            </a:r>
            <a:r>
              <a:rPr lang="en-US" dirty="0" err="1" smtClean="0"/>
              <a:t>OFormats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Read from and write to</a:t>
            </a:r>
          </a:p>
          <a:p>
            <a:pPr lvl="1"/>
            <a:r>
              <a:rPr lang="en-US" dirty="0" err="1" smtClean="0"/>
              <a:t>MongoDB</a:t>
            </a:r>
            <a:endParaRPr lang="en-US" dirty="0" smtClean="0"/>
          </a:p>
          <a:p>
            <a:pPr lvl="1"/>
            <a:r>
              <a:rPr lang="en-US" dirty="0" smtClean="0"/>
              <a:t>Apache Parquet</a:t>
            </a:r>
          </a:p>
          <a:p>
            <a:pPr lvl="1"/>
            <a:r>
              <a:rPr lang="en-US" dirty="0" smtClean="0"/>
              <a:t>Apache ORC</a:t>
            </a:r>
          </a:p>
          <a:p>
            <a:pPr lvl="1"/>
            <a:r>
              <a:rPr lang="en-US" dirty="0" smtClean="0"/>
              <a:t>Apache Kafka (for batch)</a:t>
            </a:r>
          </a:p>
          <a:p>
            <a:pPr lvl="1"/>
            <a:r>
              <a:rPr lang="en-US" dirty="0" smtClean="0"/>
              <a:t>Compressed file formats (.</a:t>
            </a:r>
            <a:r>
              <a:rPr lang="en-US" dirty="0" err="1" smtClean="0"/>
              <a:t>gz</a:t>
            </a:r>
            <a:r>
              <a:rPr lang="en-US" dirty="0" smtClean="0"/>
              <a:t>, .zip, ...)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nd more…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095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InputFormats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5"/>
            <a:ext cx="8229600" cy="503521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 err="1" smtClean="0">
                <a:latin typeface="Menlo Regular"/>
                <a:cs typeface="Menlo Regular"/>
              </a:rPr>
              <a:t>ExecutionEnvironment</a:t>
            </a:r>
            <a:r>
              <a:rPr lang="en-US" sz="2800" dirty="0" smtClean="0">
                <a:latin typeface="Menlo Regular"/>
                <a:cs typeface="Menlo Regular"/>
              </a:rPr>
              <a:t> </a:t>
            </a:r>
            <a:r>
              <a:rPr lang="en-US" sz="2800" dirty="0" err="1" smtClean="0">
                <a:latin typeface="Menlo Regular"/>
                <a:cs typeface="Menlo Regular"/>
              </a:rPr>
              <a:t>env</a:t>
            </a:r>
            <a:r>
              <a:rPr lang="en-US" sz="2800" dirty="0">
                <a:latin typeface="Menlo Regular"/>
                <a:cs typeface="Menlo Regular"/>
              </a:rPr>
              <a:t> </a:t>
            </a:r>
            <a:r>
              <a:rPr lang="en-US" sz="2800" dirty="0" smtClean="0">
                <a:latin typeface="Menlo Regular"/>
                <a:cs typeface="Menlo Regular"/>
              </a:rPr>
              <a:t>= …</a:t>
            </a:r>
          </a:p>
          <a:p>
            <a:pPr marL="0" indent="0">
              <a:buNone/>
            </a:pPr>
            <a:endParaRPr lang="en-US" sz="14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7F7F7F"/>
                </a:solidFill>
                <a:latin typeface="Menlo Regular"/>
                <a:cs typeface="Menlo Regular"/>
              </a:rPr>
              <a:t>// read text file </a:t>
            </a:r>
            <a:r>
              <a:rPr lang="en-US" sz="2800" dirty="0" err="1" smtClean="0">
                <a:solidFill>
                  <a:srgbClr val="7F7F7F"/>
                </a:solidFill>
                <a:latin typeface="Menlo Regular"/>
                <a:cs typeface="Menlo Regular"/>
              </a:rPr>
              <a:t>linewise</a:t>
            </a:r>
            <a:endParaRPr lang="en-US" sz="2800" dirty="0">
              <a:solidFill>
                <a:srgbClr val="7F7F7F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Menlo Regular"/>
                <a:cs typeface="Menlo Regular"/>
              </a:rPr>
              <a:t>env.readTextFile</a:t>
            </a:r>
            <a:r>
              <a:rPr lang="en-US" sz="2800" dirty="0" smtClean="0">
                <a:latin typeface="Menlo Regular"/>
                <a:cs typeface="Menlo Regular"/>
              </a:rPr>
              <a:t>(…);</a:t>
            </a:r>
          </a:p>
          <a:p>
            <a:pPr marL="0" indent="0">
              <a:buNone/>
            </a:pPr>
            <a:endParaRPr lang="en-US" sz="1400" dirty="0" smtClean="0">
              <a:solidFill>
                <a:srgbClr val="7F7F7F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7F7F7F"/>
                </a:solidFill>
                <a:latin typeface="Menlo Regular"/>
                <a:cs typeface="Menlo Regular"/>
              </a:rPr>
              <a:t>// read CSV file</a:t>
            </a:r>
          </a:p>
          <a:p>
            <a:pPr marL="0" indent="0">
              <a:buNone/>
            </a:pPr>
            <a:r>
              <a:rPr lang="en-US" sz="2800" dirty="0" err="1" smtClean="0">
                <a:latin typeface="Menlo Regular"/>
                <a:cs typeface="Menlo Regular"/>
              </a:rPr>
              <a:t>env.readCsvFile</a:t>
            </a:r>
            <a:r>
              <a:rPr lang="en-US" sz="2800" dirty="0" smtClean="0">
                <a:latin typeface="Menlo Regular"/>
                <a:cs typeface="Menlo Regular"/>
              </a:rPr>
              <a:t>(…);</a:t>
            </a:r>
          </a:p>
          <a:p>
            <a:pPr marL="0" indent="0">
              <a:buNone/>
            </a:pPr>
            <a:endParaRPr lang="en-US" sz="1300" dirty="0" smtClean="0">
              <a:solidFill>
                <a:srgbClr val="7F7F7F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7F7F7F"/>
                </a:solidFill>
                <a:latin typeface="Menlo Regular"/>
                <a:cs typeface="Menlo Regular"/>
              </a:rPr>
              <a:t>// read file with Hadoop </a:t>
            </a:r>
            <a:r>
              <a:rPr lang="en-US" sz="2800" dirty="0" err="1" smtClean="0">
                <a:solidFill>
                  <a:srgbClr val="7F7F7F"/>
                </a:solidFill>
                <a:latin typeface="Menlo Regular"/>
                <a:cs typeface="Menlo Regular"/>
              </a:rPr>
              <a:t>FileInputFormat</a:t>
            </a:r>
            <a:endParaRPr lang="en-US" sz="2800" dirty="0" smtClean="0">
              <a:solidFill>
                <a:srgbClr val="7F7F7F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Menlo Regular"/>
                <a:cs typeface="Menlo Regular"/>
              </a:rPr>
              <a:t>env.readHadoopFile</a:t>
            </a:r>
            <a:r>
              <a:rPr lang="en-US" sz="2800" dirty="0" smtClean="0">
                <a:latin typeface="Menlo Regular"/>
                <a:cs typeface="Menlo Regular"/>
              </a:rPr>
              <a:t>(…);</a:t>
            </a:r>
          </a:p>
          <a:p>
            <a:pPr marL="0" indent="0">
              <a:buNone/>
            </a:pPr>
            <a:endParaRPr lang="en-US" sz="1300" dirty="0" smtClean="0">
              <a:solidFill>
                <a:srgbClr val="7F7F7F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7F7F7F"/>
                </a:solidFill>
                <a:latin typeface="Menlo Regular"/>
                <a:cs typeface="Menlo Regular"/>
              </a:rPr>
              <a:t>// use regular Hadoop </a:t>
            </a:r>
            <a:r>
              <a:rPr lang="en-US" sz="2800" dirty="0" err="1" smtClean="0">
                <a:solidFill>
                  <a:srgbClr val="7F7F7F"/>
                </a:solidFill>
                <a:latin typeface="Menlo Regular"/>
                <a:cs typeface="Menlo Regular"/>
              </a:rPr>
              <a:t>InputFormat</a:t>
            </a:r>
            <a:endParaRPr lang="en-US" sz="2800" dirty="0" smtClean="0">
              <a:solidFill>
                <a:srgbClr val="7F7F7F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800" dirty="0" err="1">
                <a:latin typeface="Menlo Regular"/>
                <a:cs typeface="Menlo Regular"/>
              </a:rPr>
              <a:t>e</a:t>
            </a:r>
            <a:r>
              <a:rPr lang="en-US" sz="2800" dirty="0" err="1" smtClean="0">
                <a:latin typeface="Menlo Regular"/>
                <a:cs typeface="Menlo Regular"/>
              </a:rPr>
              <a:t>nv.createHadoopInput</a:t>
            </a:r>
            <a:r>
              <a:rPr lang="en-US" sz="2800" dirty="0" smtClean="0">
                <a:latin typeface="Menlo Regular"/>
                <a:cs typeface="Menlo Regular"/>
              </a:rPr>
              <a:t>(…);</a:t>
            </a:r>
          </a:p>
          <a:p>
            <a:pPr marL="0" indent="0">
              <a:buNone/>
            </a:pPr>
            <a:endParaRPr lang="en-US" sz="1200" dirty="0" smtClean="0">
              <a:solidFill>
                <a:srgbClr val="7F7F7F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7F7F7F"/>
                </a:solidFill>
                <a:latin typeface="Menlo Regular"/>
                <a:cs typeface="Menlo Regular"/>
              </a:rPr>
              <a:t>/</a:t>
            </a:r>
            <a:r>
              <a:rPr lang="en-US" sz="2800" dirty="0">
                <a:solidFill>
                  <a:srgbClr val="7F7F7F"/>
                </a:solidFill>
                <a:latin typeface="Menlo Regular"/>
                <a:cs typeface="Menlo Regular"/>
              </a:rPr>
              <a:t>/ use regular Flink </a:t>
            </a:r>
            <a:r>
              <a:rPr lang="en-US" sz="2800" dirty="0" err="1">
                <a:solidFill>
                  <a:srgbClr val="7F7F7F"/>
                </a:solidFill>
                <a:latin typeface="Menlo Regular"/>
                <a:cs typeface="Menlo Regular"/>
              </a:rPr>
              <a:t>InputFormat</a:t>
            </a:r>
            <a:endParaRPr lang="en-US" sz="2800" dirty="0">
              <a:solidFill>
                <a:srgbClr val="7F7F7F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800" dirty="0" err="1">
                <a:latin typeface="Menlo Regular"/>
                <a:cs typeface="Menlo Regular"/>
              </a:rPr>
              <a:t>env.createInput</a:t>
            </a:r>
            <a:r>
              <a:rPr lang="en-US" sz="2800" dirty="0">
                <a:latin typeface="Menlo Regular"/>
                <a:cs typeface="Menlo Regular"/>
              </a:rPr>
              <a:t>(…);</a:t>
            </a:r>
          </a:p>
          <a:p>
            <a:pPr marL="0" indent="0">
              <a:buNone/>
            </a:pPr>
            <a:endParaRPr lang="en-US" sz="2800" dirty="0" smtClean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880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 &amp; 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975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dirty="0" err="1" smtClean="0"/>
              <a:t>DataSet</a:t>
            </a:r>
            <a:r>
              <a:rPr lang="en-US" dirty="0" smtClean="0"/>
              <a:t> Basics presented:</a:t>
            </a:r>
          </a:p>
          <a:p>
            <a:pPr lvl="1" fontAlgn="base"/>
            <a:r>
              <a:rPr lang="en-US" dirty="0" smtClean="0"/>
              <a:t>Map, </a:t>
            </a:r>
            <a:r>
              <a:rPr lang="en-US" dirty="0" err="1" smtClean="0"/>
              <a:t>FlatMap</a:t>
            </a:r>
            <a:r>
              <a:rPr lang="en-US" dirty="0" smtClean="0"/>
              <a:t>, </a:t>
            </a:r>
            <a:r>
              <a:rPr lang="en-US" dirty="0" err="1" smtClean="0"/>
              <a:t>GroupBy</a:t>
            </a:r>
            <a:r>
              <a:rPr lang="en-US" dirty="0" smtClean="0"/>
              <a:t>, </a:t>
            </a:r>
            <a:r>
              <a:rPr lang="en-US" dirty="0" err="1" smtClean="0"/>
              <a:t>GroupReduce</a:t>
            </a:r>
            <a:r>
              <a:rPr lang="en-US" dirty="0" smtClean="0"/>
              <a:t>, Join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Reduce</a:t>
            </a:r>
            <a:endParaRPr lang="en-US" dirty="0"/>
          </a:p>
          <a:p>
            <a:pPr fontAlgn="base"/>
            <a:r>
              <a:rPr lang="en-US" dirty="0" err="1" smtClean="0"/>
              <a:t>CoGroup</a:t>
            </a:r>
            <a:endParaRPr lang="en-US" dirty="0"/>
          </a:p>
          <a:p>
            <a:pPr fontAlgn="base"/>
            <a:r>
              <a:rPr lang="en-US" dirty="0" smtClean="0"/>
              <a:t>Combine</a:t>
            </a:r>
          </a:p>
          <a:p>
            <a:pPr fontAlgn="base"/>
            <a:r>
              <a:rPr lang="en-US" dirty="0" err="1" smtClean="0"/>
              <a:t>GroupSort</a:t>
            </a:r>
            <a:endParaRPr lang="en-US" dirty="0"/>
          </a:p>
          <a:p>
            <a:pPr fontAlgn="base"/>
            <a:r>
              <a:rPr lang="en-US" dirty="0" err="1"/>
              <a:t>AllReduce</a:t>
            </a:r>
            <a:r>
              <a:rPr lang="en-US" dirty="0"/>
              <a:t> &amp; </a:t>
            </a:r>
            <a:r>
              <a:rPr lang="en-US" dirty="0" err="1" smtClean="0"/>
              <a:t>AllGroupReduce</a:t>
            </a:r>
            <a:endParaRPr lang="en-US" dirty="0" smtClean="0"/>
          </a:p>
          <a:p>
            <a:pPr fontAlgn="base"/>
            <a:r>
              <a:rPr lang="en-US" dirty="0" smtClean="0"/>
              <a:t>Union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sz="3000" dirty="0" smtClean="0"/>
              <a:t>see documentation for more transformations</a:t>
            </a:r>
            <a:endParaRPr lang="en-US" sz="3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667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GroupReduce</a:t>
            </a:r>
            <a:r>
              <a:rPr lang="en-US" dirty="0" smtClean="0"/>
              <a:t> (Hadoop-style)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GroupReduceFunction</a:t>
            </a:r>
            <a:r>
              <a:rPr lang="en-US" sz="2800" dirty="0"/>
              <a:t> </a:t>
            </a:r>
            <a:r>
              <a:rPr lang="en-US" sz="2800" dirty="0" smtClean="0"/>
              <a:t>gives iterator over  elements of group</a:t>
            </a:r>
          </a:p>
          <a:p>
            <a:pPr lvl="1"/>
            <a:r>
              <a:rPr lang="en-US" sz="2400" dirty="0" smtClean="0"/>
              <a:t>Elements are streamed (possibly from disk), </a:t>
            </a:r>
            <a:br>
              <a:rPr lang="en-US" sz="2400" dirty="0" smtClean="0"/>
            </a:br>
            <a:r>
              <a:rPr lang="en-US" sz="2400" dirty="0" smtClean="0"/>
              <a:t>not materialized in memory</a:t>
            </a:r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Group </a:t>
            </a:r>
            <a:r>
              <a:rPr lang="en-US" sz="2400" dirty="0">
                <a:sym typeface="Wingdings" panose="05000000000000000000" pitchFamily="2" charset="2"/>
              </a:rPr>
              <a:t>size can exceed available </a:t>
            </a:r>
            <a:r>
              <a:rPr lang="en-US" sz="2400" dirty="0" smtClean="0">
                <a:sym typeface="Wingdings" panose="05000000000000000000" pitchFamily="2" charset="2"/>
              </a:rPr>
              <a:t>JVM heap</a:t>
            </a:r>
            <a:endParaRPr lang="en-US" sz="2400" dirty="0"/>
          </a:p>
          <a:p>
            <a:endParaRPr lang="en-US" dirty="0" smtClean="0"/>
          </a:p>
          <a:p>
            <a:r>
              <a:rPr lang="en-US" sz="2800" dirty="0" smtClean="0"/>
              <a:t>Input type and output type may be different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2610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 (FP-style)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383182" cy="4651788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Reduce like in functional programming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Less generic </a:t>
            </a:r>
            <a:r>
              <a:rPr lang="en-US" dirty="0"/>
              <a:t>compared to </a:t>
            </a:r>
            <a:r>
              <a:rPr lang="en-US" dirty="0" err="1" smtClean="0"/>
              <a:t>GroupReduce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Function must be commutative and associative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Input type == Output type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System can apply more </a:t>
            </a:r>
            <a:r>
              <a:rPr lang="en-US" dirty="0" smtClean="0"/>
              <a:t>optimizations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Always combinable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May use a hash strategy for execution (future)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277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</a:t>
            </a:r>
            <a:r>
              <a:rPr lang="en-US" dirty="0" err="1" smtClean="0"/>
              <a:t>Flink’s</a:t>
            </a:r>
            <a:r>
              <a:rPr lang="en-US" dirty="0" smtClean="0"/>
              <a:t> Type System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kind of data can Flink handle?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49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Reduce (FP-style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74375"/>
            <a:ext cx="8547307" cy="52470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DataSet</a:t>
            </a:r>
            <a:r>
              <a:rPr lang="en-US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&lt;Tuple2&lt;</a:t>
            </a:r>
            <a:r>
              <a:rPr lang="en-US" sz="2000" b="1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Long,Long</a:t>
            </a:r>
            <a:r>
              <a:rPr lang="en-US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&gt;&gt; 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sum = data</a:t>
            </a:r>
            <a:b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</a:b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    .</a:t>
            </a:r>
            <a:r>
              <a:rPr lang="en-US" sz="2000" b="1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groupBy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(0)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   .reduce(new </a:t>
            </a:r>
            <a:r>
              <a:rPr lang="en-US" sz="20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SumReducer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()</a:t>
            </a:r>
            <a:r>
              <a:rPr lang="en-US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);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Menlo Regular"/>
                <a:cs typeface="Menlo Regular"/>
              </a:rPr>
              <a:t>public static class </a:t>
            </a:r>
            <a:r>
              <a:rPr lang="en-US" sz="2000" dirty="0" err="1">
                <a:solidFill>
                  <a:srgbClr val="000000"/>
                </a:solidFill>
                <a:latin typeface="Menlo Regular"/>
                <a:cs typeface="Menlo Regular"/>
              </a:rPr>
              <a:t>SumReducer</a:t>
            </a:r>
            <a:r>
              <a:rPr lang="en-US" sz="2000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implements    </a:t>
            </a:r>
            <a:br>
              <a:rPr lang="en-US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</a:br>
            <a:r>
              <a:rPr lang="en-US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              </a:t>
            </a:r>
            <a:r>
              <a:rPr lang="en-US" sz="20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ReduceFunction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&lt;Tuple2&lt;</a:t>
            </a:r>
            <a:r>
              <a:rPr lang="en-US" sz="20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Long,Long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&gt;&gt; </a:t>
            </a:r>
            <a:r>
              <a:rPr lang="en-US" sz="2000" dirty="0">
                <a:solidFill>
                  <a:srgbClr val="000000"/>
                </a:solidFill>
                <a:latin typeface="Menlo Regular"/>
                <a:cs typeface="Menlo Regular"/>
              </a:rPr>
              <a:t>{</a:t>
            </a:r>
            <a:br>
              <a:rPr lang="en-US" sz="2000" dirty="0">
                <a:solidFill>
                  <a:srgbClr val="000000"/>
                </a:solidFill>
                <a:latin typeface="Menlo Regular"/>
                <a:cs typeface="Menlo Regular"/>
              </a:rPr>
            </a:br>
            <a:r>
              <a:rPr lang="en-US" sz="2000" dirty="0">
                <a:solidFill>
                  <a:srgbClr val="000000"/>
                </a:solidFill>
                <a:latin typeface="Menlo Regular"/>
                <a:cs typeface="Menlo Regular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Menlo Regular"/>
                <a:cs typeface="Menlo Regular"/>
              </a:rPr>
            </a:b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  @</a:t>
            </a:r>
            <a:r>
              <a:rPr lang="en-US" sz="2000" dirty="0">
                <a:solidFill>
                  <a:srgbClr val="000000"/>
                </a:solidFill>
                <a:latin typeface="Menlo Regular"/>
                <a:cs typeface="Menlo Regular"/>
              </a:rPr>
              <a:t>Override</a:t>
            </a:r>
            <a:br>
              <a:rPr lang="en-US" sz="2000" dirty="0">
                <a:solidFill>
                  <a:srgbClr val="000000"/>
                </a:solidFill>
                <a:latin typeface="Menlo Regular"/>
                <a:cs typeface="Menlo Regular"/>
              </a:rPr>
            </a:b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  </a:t>
            </a:r>
            <a:r>
              <a:rPr lang="en-US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public 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Tuple2&lt;</a:t>
            </a:r>
            <a:r>
              <a:rPr lang="en-US" sz="20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Long,Long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&gt; reduce(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                      Tuple2&lt;</a:t>
            </a:r>
            <a:r>
              <a:rPr lang="en-US" sz="20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Long,Long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&gt; v1, </a:t>
            </a:r>
            <a:b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</a:b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                      Tuple2&lt;</a:t>
            </a:r>
            <a:r>
              <a:rPr lang="en-US" sz="20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Long,Long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&gt; v2) 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		</a:t>
            </a:r>
            <a:r>
              <a:rPr lang="de-DE" altLang="de-DE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v1.f1 += v2.f1</a:t>
            </a:r>
            <a:r>
              <a:rPr lang="de-DE" altLang="de-DE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;</a:t>
            </a:r>
          </a:p>
          <a:p>
            <a:pPr marL="0" indent="0">
              <a:buNone/>
            </a:pPr>
            <a:r>
              <a:rPr lang="de-DE" altLang="de-DE" sz="2000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de-DE" altLang="de-DE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    </a:t>
            </a:r>
            <a:r>
              <a:rPr lang="de-DE" altLang="de-DE" sz="2000" b="1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return</a:t>
            </a:r>
            <a:r>
              <a:rPr lang="de-DE" altLang="de-DE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 v1; </a:t>
            </a:r>
            <a:r>
              <a:rPr lang="en-US" sz="2000" dirty="0">
                <a:solidFill>
                  <a:srgbClr val="000000"/>
                </a:solidFill>
                <a:latin typeface="Menlo Regular"/>
                <a:cs typeface="Menlo Regular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Menlo Regular"/>
                <a:cs typeface="Menlo Regular"/>
              </a:rPr>
            </a:b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	}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}</a:t>
            </a:r>
            <a:endParaRPr lang="en-US" sz="2000" dirty="0">
              <a:solidFill>
                <a:srgbClr val="000000"/>
              </a:solidFill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711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CoGroup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224897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Binary operation (two inputs)</a:t>
            </a:r>
          </a:p>
          <a:p>
            <a:pPr lvl="1"/>
            <a:r>
              <a:rPr lang="en-US" dirty="0" smtClean="0"/>
              <a:t>Groups both inputs on a key</a:t>
            </a:r>
          </a:p>
          <a:p>
            <a:pPr lvl="1"/>
            <a:r>
              <a:rPr lang="en-US" dirty="0" smtClean="0"/>
              <a:t>Processes groups with matching keys of both inputs</a:t>
            </a:r>
          </a:p>
          <a:p>
            <a:endParaRPr lang="en-US" sz="1200" dirty="0" smtClean="0"/>
          </a:p>
          <a:p>
            <a:r>
              <a:rPr lang="en-US" dirty="0" smtClean="0"/>
              <a:t>Similar </a:t>
            </a:r>
            <a:r>
              <a:rPr lang="en-US" dirty="0"/>
              <a:t>to </a:t>
            </a:r>
            <a:r>
              <a:rPr lang="en-US" dirty="0" err="1"/>
              <a:t>GroupReduce</a:t>
            </a:r>
            <a:r>
              <a:rPr lang="en-US" dirty="0"/>
              <a:t> on two inputs</a:t>
            </a:r>
          </a:p>
          <a:p>
            <a:pPr marL="0" indent="0">
              <a:buNone/>
            </a:pPr>
            <a:endParaRPr lang="en-US" sz="3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522" y="3950021"/>
            <a:ext cx="6304796" cy="240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4567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259" y="1474375"/>
            <a:ext cx="8790068" cy="52470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DataSet</a:t>
            </a:r>
            <a:r>
              <a:rPr lang="en-US" sz="18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&lt;Tuple2&lt;</a:t>
            </a:r>
            <a:r>
              <a:rPr lang="en-US" sz="1800" b="1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Long,String</a:t>
            </a:r>
            <a:r>
              <a:rPr lang="en-US" sz="18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&gt;&gt; 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d1 = …;</a:t>
            </a:r>
          </a:p>
          <a:p>
            <a:pPr marL="0" indent="0">
              <a:buNone/>
            </a:pPr>
            <a:r>
              <a:rPr lang="en-US" sz="1800" b="1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DataSet</a:t>
            </a:r>
            <a:r>
              <a:rPr lang="en-US" sz="18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&lt;Long&gt;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 d2 = …;</a:t>
            </a:r>
          </a:p>
          <a:p>
            <a:pPr marL="0" indent="0">
              <a:buNone/>
            </a:pPr>
            <a:r>
              <a:rPr lang="en-US" sz="1800" b="1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DataSet</a:t>
            </a:r>
            <a:r>
              <a:rPr lang="en-US" sz="18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&lt;String&gt;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 d3 =   </a:t>
            </a:r>
            <a:b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</a:b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   d1.</a:t>
            </a:r>
            <a:r>
              <a:rPr lang="en-US" sz="18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coGroup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(d2).</a:t>
            </a:r>
            <a:r>
              <a:rPr lang="en-US" sz="18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where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(0).</a:t>
            </a:r>
            <a:r>
              <a:rPr lang="en-US" sz="1800" b="1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equalTo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(1).</a:t>
            </a:r>
            <a:r>
              <a:rPr lang="en-US" sz="18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with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(new </a:t>
            </a:r>
            <a:r>
              <a:rPr lang="en-US" sz="18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CoGrouper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());</a:t>
            </a:r>
          </a:p>
          <a:p>
            <a:pPr marL="0" indent="0">
              <a:buNone/>
            </a:pPr>
            <a:endParaRPr lang="en-US" sz="1100" b="1" dirty="0">
              <a:solidFill>
                <a:srgbClr val="000000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Menlo Regular"/>
                <a:cs typeface="Menlo Regular"/>
              </a:rPr>
              <a:t>public static class </a:t>
            </a:r>
            <a:r>
              <a:rPr lang="en-US" sz="18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CoGrouper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implements    </a:t>
            </a:r>
            <a:br>
              <a:rPr lang="en-US" sz="1800" b="1" dirty="0" smtClean="0">
                <a:solidFill>
                  <a:srgbClr val="000000"/>
                </a:solidFill>
                <a:latin typeface="Menlo Regular"/>
                <a:cs typeface="Menlo Regular"/>
              </a:rPr>
            </a:br>
            <a:r>
              <a:rPr lang="en-US" sz="18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CoGroupFunction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&lt;Tuple2&lt;</a:t>
            </a:r>
            <a:r>
              <a:rPr lang="en-US" sz="18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Long,String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&gt;,</a:t>
            </a:r>
            <a:r>
              <a:rPr lang="en-US" sz="18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Long,String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&gt;{</a:t>
            </a:r>
          </a:p>
          <a:p>
            <a:pPr marL="0" indent="0">
              <a:buNone/>
            </a:pPr>
            <a:endParaRPr lang="en-US" sz="1050" dirty="0" smtClean="0">
              <a:solidFill>
                <a:srgbClr val="000000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 @</a:t>
            </a:r>
            <a:r>
              <a:rPr lang="en-US" sz="1800" dirty="0">
                <a:solidFill>
                  <a:srgbClr val="000000"/>
                </a:solidFill>
                <a:latin typeface="Menlo Regular"/>
                <a:cs typeface="Menlo Regular"/>
              </a:rPr>
              <a:t>Override</a:t>
            </a:r>
            <a:br>
              <a:rPr lang="en-US" sz="1800" dirty="0">
                <a:solidFill>
                  <a:srgbClr val="000000"/>
                </a:solidFill>
                <a:latin typeface="Menlo Regular"/>
                <a:cs typeface="Menlo Regular"/>
              </a:rPr>
            </a:b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  </a:t>
            </a:r>
            <a:r>
              <a:rPr lang="en-US" sz="18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public 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void </a:t>
            </a:r>
            <a:r>
              <a:rPr lang="en-US" sz="18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coGroup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Iterable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&lt;Tuple2&lt;</a:t>
            </a:r>
            <a:r>
              <a:rPr lang="en-US" sz="18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Long,String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&gt; vs1,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               </a:t>
            </a:r>
            <a:r>
              <a:rPr lang="en-US" sz="18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Iterable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&lt;Long&gt; vs2, Collector&lt;String&gt; out)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    if(!vs2.iterator.hasNext())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      for(Tuple2&lt;</a:t>
            </a:r>
            <a:r>
              <a:rPr lang="en-US" sz="18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Long,String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&gt; v1 : vs1)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cs typeface="Menlo Regular"/>
              </a:rPr>
              <a:t>	 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out.collect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(v1.f1);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cs typeface="Menlo Regular"/>
              </a:rPr>
              <a:t>	 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  }</a:t>
            </a:r>
          </a:p>
          <a:p>
            <a:pPr marL="0" indent="0">
              <a:buNone/>
            </a:pPr>
            <a:r>
              <a:rPr lang="de-DE" altLang="de-DE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	 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} }</a:t>
            </a:r>
            <a:endParaRPr lang="en-US" sz="1800" dirty="0">
              <a:solidFill>
                <a:srgbClr val="000000"/>
              </a:solidFill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852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506478" cy="4651788"/>
          </a:xfrm>
        </p:spPr>
        <p:txBody>
          <a:bodyPr/>
          <a:lstStyle/>
          <a:p>
            <a:r>
              <a:rPr lang="en-US" sz="2800" dirty="0" smtClean="0"/>
              <a:t>Local pre-aggregation of data</a:t>
            </a:r>
          </a:p>
          <a:p>
            <a:pPr lvl="1"/>
            <a:r>
              <a:rPr lang="en-US" sz="2400" dirty="0" smtClean="0"/>
              <a:t>Before data is sent to </a:t>
            </a:r>
            <a:r>
              <a:rPr lang="en-US" sz="2400" dirty="0" err="1" smtClean="0"/>
              <a:t>GroupReduce</a:t>
            </a:r>
            <a:r>
              <a:rPr lang="en-US" sz="2400" dirty="0" smtClean="0"/>
              <a:t> or </a:t>
            </a:r>
            <a:r>
              <a:rPr lang="en-US" sz="2400" dirty="0" err="1" smtClean="0"/>
              <a:t>CoGroup</a:t>
            </a:r>
            <a:endParaRPr lang="en-US" sz="2400" dirty="0" smtClean="0"/>
          </a:p>
          <a:p>
            <a:pPr lvl="1"/>
            <a:r>
              <a:rPr lang="en-US" sz="2400" dirty="0" smtClean="0"/>
              <a:t>(functional) Reduce injects combiner automatically</a:t>
            </a:r>
          </a:p>
          <a:p>
            <a:pPr lvl="1"/>
            <a:r>
              <a:rPr lang="en-US" sz="2400" dirty="0" smtClean="0"/>
              <a:t>Similar to Hadoop Combiner</a:t>
            </a:r>
          </a:p>
          <a:p>
            <a:pPr marL="342900" lvl="1" indent="-342900">
              <a:buFont typeface="Wingdings" charset="2"/>
              <a:buChar char="§"/>
            </a:pPr>
            <a:endParaRPr lang="en-US" dirty="0" smtClean="0"/>
          </a:p>
          <a:p>
            <a:pPr marL="342900" lvl="1" indent="-342900">
              <a:buFont typeface="Wingdings" charset="2"/>
              <a:buChar char="§"/>
            </a:pPr>
            <a:r>
              <a:rPr lang="en-US" dirty="0" smtClean="0"/>
              <a:t>Optional </a:t>
            </a:r>
            <a:r>
              <a:rPr lang="en-US" dirty="0"/>
              <a:t>for semantics, crucial for performance</a:t>
            </a:r>
            <a:r>
              <a:rPr lang="en-US" dirty="0" smtClean="0"/>
              <a:t>!</a:t>
            </a:r>
            <a:endParaRPr lang="en-US" dirty="0"/>
          </a:p>
          <a:p>
            <a:pPr lvl="1"/>
            <a:r>
              <a:rPr lang="en-US" sz="2400" dirty="0" smtClean="0"/>
              <a:t>Reduces </a:t>
            </a:r>
            <a:r>
              <a:rPr lang="en-US" sz="2400" dirty="0"/>
              <a:t>data before it is sent over the network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2304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Combiner </a:t>
            </a:r>
            <a:r>
              <a:rPr lang="en-US" sz="3600" dirty="0" err="1" smtClean="0"/>
              <a:t>WordCount</a:t>
            </a:r>
            <a:r>
              <a:rPr lang="en-US" sz="3600" dirty="0" smtClean="0"/>
              <a:t> Example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13812" y="2058941"/>
            <a:ext cx="912397" cy="579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venir Next Regular"/>
                <a:cs typeface="Avenir Next Regular"/>
              </a:rPr>
              <a:t>Map</a:t>
            </a:r>
            <a:endParaRPr lang="en-US" sz="2800" dirty="0">
              <a:latin typeface="Avenir Next Regular"/>
              <a:cs typeface="Avenir Next Regula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13812" y="3715479"/>
            <a:ext cx="912397" cy="579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venir Next Regular"/>
                <a:cs typeface="Avenir Next Regular"/>
              </a:rPr>
              <a:t>Map</a:t>
            </a:r>
            <a:endParaRPr lang="en-US" sz="2800" dirty="0">
              <a:latin typeface="Avenir Next Regular"/>
              <a:cs typeface="Avenir Next Regula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13812" y="5404551"/>
            <a:ext cx="912397" cy="579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venir Next Regular"/>
                <a:cs typeface="Avenir Next Regular"/>
              </a:rPr>
              <a:t>Map</a:t>
            </a:r>
            <a:endParaRPr lang="en-US" sz="2800" dirty="0">
              <a:latin typeface="Avenir Next Regular"/>
              <a:cs typeface="Avenir Next Regular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54027" y="2058941"/>
            <a:ext cx="1475119" cy="579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venir Next Regular"/>
                <a:cs typeface="Avenir Next Regular"/>
              </a:rPr>
              <a:t>Combine</a:t>
            </a:r>
            <a:endParaRPr lang="en-US" sz="2800" dirty="0">
              <a:latin typeface="Avenir Next Regular"/>
              <a:cs typeface="Avenir Next Regular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54027" y="3719932"/>
            <a:ext cx="1475119" cy="579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venir Next Regular"/>
                <a:cs typeface="Avenir Next Regular"/>
              </a:rPr>
              <a:t>Combine</a:t>
            </a:r>
            <a:endParaRPr lang="en-US" sz="2800" dirty="0">
              <a:latin typeface="Avenir Next Regular"/>
              <a:cs typeface="Avenir Next Regular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54027" y="5404551"/>
            <a:ext cx="1475119" cy="579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venir Next Regular"/>
                <a:cs typeface="Avenir Next Regular"/>
              </a:rPr>
              <a:t>Combine</a:t>
            </a:r>
            <a:endParaRPr lang="en-US" sz="2800" dirty="0">
              <a:latin typeface="Avenir Next Regular"/>
              <a:cs typeface="Avenir Next Regular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24460" y="2909642"/>
            <a:ext cx="1475119" cy="579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venir Next Regular"/>
                <a:cs typeface="Avenir Next Regular"/>
              </a:rPr>
              <a:t>Reduce</a:t>
            </a:r>
            <a:endParaRPr lang="en-US" sz="2800" dirty="0">
              <a:latin typeface="Avenir Next Regular"/>
              <a:cs typeface="Avenir Next Regular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24460" y="4562757"/>
            <a:ext cx="1475119" cy="579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venir Next Regular"/>
                <a:cs typeface="Avenir Next Regular"/>
              </a:rPr>
              <a:t>Reduce</a:t>
            </a:r>
            <a:endParaRPr lang="en-US" sz="2800" dirty="0">
              <a:latin typeface="Avenir Next Regular"/>
              <a:cs typeface="Avenir Next Regular"/>
            </a:endParaRPr>
          </a:p>
        </p:txBody>
      </p:sp>
      <p:sp>
        <p:nvSpPr>
          <p:cNvPr id="17" name="Snip Single Corner Rectangle 16"/>
          <p:cNvSpPr/>
          <p:nvPr/>
        </p:nvSpPr>
        <p:spPr>
          <a:xfrm>
            <a:off x="457200" y="1861677"/>
            <a:ext cx="923724" cy="961661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A B B A C A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9" name="Snip Single Corner Rectangle 18"/>
          <p:cNvSpPr/>
          <p:nvPr/>
        </p:nvSpPr>
        <p:spPr>
          <a:xfrm>
            <a:off x="457200" y="3526091"/>
            <a:ext cx="923724" cy="961661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C A C</a:t>
            </a:r>
          </a:p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B A B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0" name="Snip Single Corner Rectangle 19"/>
          <p:cNvSpPr/>
          <p:nvPr/>
        </p:nvSpPr>
        <p:spPr>
          <a:xfrm>
            <a:off x="457200" y="5207286"/>
            <a:ext cx="923724" cy="961661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D A A</a:t>
            </a:r>
          </a:p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A B C</a:t>
            </a:r>
            <a:endParaRPr lang="en-US" dirty="0">
              <a:latin typeface="Avenir Next Regular"/>
              <a:cs typeface="Avenir Next Regular"/>
            </a:endParaRPr>
          </a:p>
        </p:txBody>
      </p:sp>
      <p:cxnSp>
        <p:nvCxnSpPr>
          <p:cNvPr id="22" name="Straight Arrow Connector 21"/>
          <p:cNvCxnSpPr>
            <a:stCxn id="17" idx="0"/>
            <a:endCxn id="5" idx="1"/>
          </p:cNvCxnSpPr>
          <p:nvPr/>
        </p:nvCxnSpPr>
        <p:spPr>
          <a:xfrm>
            <a:off x="1380924" y="2342508"/>
            <a:ext cx="332888" cy="61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0"/>
            <a:endCxn id="9" idx="1"/>
          </p:cNvCxnSpPr>
          <p:nvPr/>
        </p:nvCxnSpPr>
        <p:spPr>
          <a:xfrm flipV="1">
            <a:off x="1380924" y="4005211"/>
            <a:ext cx="332888" cy="17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0"/>
            <a:endCxn id="10" idx="1"/>
          </p:cNvCxnSpPr>
          <p:nvPr/>
        </p:nvCxnSpPr>
        <p:spPr>
          <a:xfrm>
            <a:off x="1380924" y="5688117"/>
            <a:ext cx="332888" cy="6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811164" y="1588365"/>
            <a:ext cx="611952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venir Next Regular"/>
                <a:cs typeface="Avenir Next Regular"/>
              </a:rPr>
              <a:t>(A, 1)</a:t>
            </a:r>
          </a:p>
          <a:p>
            <a:r>
              <a:rPr lang="en-US" sz="1400" dirty="0" smtClean="0">
                <a:latin typeface="Avenir Next Regular"/>
                <a:cs typeface="Avenir Next Regular"/>
              </a:rPr>
              <a:t>(B, 1)</a:t>
            </a:r>
          </a:p>
          <a:p>
            <a:r>
              <a:rPr lang="en-US" sz="1400" dirty="0" smtClean="0">
                <a:latin typeface="Avenir Next Regular"/>
                <a:cs typeface="Avenir Next Regular"/>
              </a:rPr>
              <a:t>(B, 1)</a:t>
            </a:r>
          </a:p>
          <a:p>
            <a:endParaRPr lang="en-US" sz="800" dirty="0" smtClean="0">
              <a:latin typeface="Avenir Next Regular"/>
              <a:cs typeface="Avenir Next Regular"/>
            </a:endParaRPr>
          </a:p>
          <a:p>
            <a:r>
              <a:rPr lang="en-US" sz="1400" dirty="0" smtClean="0">
                <a:latin typeface="Avenir Next Regular"/>
                <a:cs typeface="Avenir Next Regular"/>
              </a:rPr>
              <a:t>(A, 1)</a:t>
            </a:r>
          </a:p>
          <a:p>
            <a:r>
              <a:rPr lang="en-US" sz="1400" dirty="0" smtClean="0">
                <a:latin typeface="Avenir Next Regular"/>
                <a:cs typeface="Avenir Next Regular"/>
              </a:rPr>
              <a:t>(C, 1)</a:t>
            </a:r>
          </a:p>
          <a:p>
            <a:r>
              <a:rPr lang="en-US" sz="1400" dirty="0" smtClean="0">
                <a:latin typeface="Avenir Next Regular"/>
                <a:cs typeface="Avenir Next Regular"/>
              </a:rPr>
              <a:t>(A, 1)</a:t>
            </a:r>
            <a:endParaRPr lang="en-US" sz="1400" dirty="0">
              <a:latin typeface="Avenir Next Regular"/>
              <a:cs typeface="Avenir Next Regular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792823" y="3214081"/>
            <a:ext cx="61195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venir Next Regular"/>
                <a:cs typeface="Avenir Next Regular"/>
              </a:rPr>
              <a:t>(C, 1)</a:t>
            </a:r>
          </a:p>
          <a:p>
            <a:r>
              <a:rPr lang="en-US" sz="1400" dirty="0" smtClean="0">
                <a:latin typeface="Avenir Next Regular"/>
                <a:cs typeface="Avenir Next Regular"/>
              </a:rPr>
              <a:t>(A, 1)</a:t>
            </a:r>
          </a:p>
          <a:p>
            <a:r>
              <a:rPr lang="en-US" sz="1400" dirty="0" smtClean="0">
                <a:latin typeface="Avenir Next Regular"/>
                <a:cs typeface="Avenir Next Regular"/>
              </a:rPr>
              <a:t>(C, 1)</a:t>
            </a:r>
          </a:p>
          <a:p>
            <a:endParaRPr lang="en-US" sz="1400" dirty="0" smtClean="0">
              <a:latin typeface="Avenir Next Regular"/>
              <a:cs typeface="Avenir Next Regular"/>
            </a:endParaRPr>
          </a:p>
          <a:p>
            <a:r>
              <a:rPr lang="en-US" sz="1400" dirty="0" smtClean="0">
                <a:latin typeface="Avenir Next Regular"/>
                <a:cs typeface="Avenir Next Regular"/>
              </a:rPr>
              <a:t>(B, 1)</a:t>
            </a:r>
          </a:p>
          <a:p>
            <a:r>
              <a:rPr lang="en-US" sz="1400" dirty="0" smtClean="0">
                <a:latin typeface="Avenir Next Regular"/>
                <a:cs typeface="Avenir Next Regular"/>
              </a:rPr>
              <a:t>(A, 1)</a:t>
            </a:r>
          </a:p>
          <a:p>
            <a:r>
              <a:rPr lang="en-US" sz="1400" dirty="0" smtClean="0">
                <a:latin typeface="Avenir Next Regular"/>
                <a:cs typeface="Avenir Next Regular"/>
              </a:rPr>
              <a:t>(B, 1)</a:t>
            </a:r>
            <a:endParaRPr lang="en-US" sz="1400" dirty="0">
              <a:latin typeface="Avenir Next Regular"/>
              <a:cs typeface="Avenir Next Regular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92823" y="4940140"/>
            <a:ext cx="611952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venir Next Regular"/>
                <a:cs typeface="Avenir Next Regular"/>
              </a:rPr>
              <a:t>(D, 1)</a:t>
            </a:r>
          </a:p>
          <a:p>
            <a:r>
              <a:rPr lang="en-US" sz="1400" dirty="0" smtClean="0">
                <a:latin typeface="Avenir Next Regular"/>
                <a:cs typeface="Avenir Next Regular"/>
              </a:rPr>
              <a:t>(A, 1)</a:t>
            </a:r>
          </a:p>
          <a:p>
            <a:r>
              <a:rPr lang="en-US" sz="1400" dirty="0" smtClean="0">
                <a:latin typeface="Avenir Next Regular"/>
                <a:cs typeface="Avenir Next Regular"/>
              </a:rPr>
              <a:t>(A, 1)</a:t>
            </a:r>
          </a:p>
          <a:p>
            <a:endParaRPr lang="en-US" sz="800" dirty="0" smtClean="0">
              <a:latin typeface="Avenir Next Regular"/>
              <a:cs typeface="Avenir Next Regular"/>
            </a:endParaRPr>
          </a:p>
          <a:p>
            <a:r>
              <a:rPr lang="en-US" sz="1400" dirty="0" smtClean="0">
                <a:latin typeface="Avenir Next Regular"/>
                <a:cs typeface="Avenir Next Regular"/>
              </a:rPr>
              <a:t>(A, 1)</a:t>
            </a:r>
          </a:p>
          <a:p>
            <a:r>
              <a:rPr lang="en-US" sz="1400" dirty="0" smtClean="0">
                <a:latin typeface="Avenir Next Regular"/>
                <a:cs typeface="Avenir Next Regular"/>
              </a:rPr>
              <a:t>(B, 1)</a:t>
            </a:r>
          </a:p>
          <a:p>
            <a:r>
              <a:rPr lang="en-US" sz="1400" dirty="0" smtClean="0">
                <a:latin typeface="Avenir Next Regular"/>
                <a:cs typeface="Avenir Next Regular"/>
              </a:rPr>
              <a:t>(C, 1)</a:t>
            </a:r>
            <a:endParaRPr lang="en-US" sz="1400" dirty="0">
              <a:latin typeface="Avenir Next Regular"/>
              <a:cs typeface="Avenir Next Regular"/>
            </a:endParaRPr>
          </a:p>
        </p:txBody>
      </p:sp>
      <p:cxnSp>
        <p:nvCxnSpPr>
          <p:cNvPr id="32" name="Straight Arrow Connector 31"/>
          <p:cNvCxnSpPr>
            <a:stCxn id="10" idx="3"/>
            <a:endCxn id="13" idx="1"/>
          </p:cNvCxnSpPr>
          <p:nvPr/>
        </p:nvCxnSpPr>
        <p:spPr>
          <a:xfrm>
            <a:off x="2626209" y="5694283"/>
            <a:ext cx="10278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2" idx="1"/>
          </p:cNvCxnSpPr>
          <p:nvPr/>
        </p:nvCxnSpPr>
        <p:spPr>
          <a:xfrm>
            <a:off x="2626209" y="4006922"/>
            <a:ext cx="1027818" cy="27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3"/>
            <a:endCxn id="11" idx="1"/>
          </p:cNvCxnSpPr>
          <p:nvPr/>
        </p:nvCxnSpPr>
        <p:spPr>
          <a:xfrm>
            <a:off x="2626209" y="2348673"/>
            <a:ext cx="10278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3"/>
            <a:endCxn id="14" idx="1"/>
          </p:cNvCxnSpPr>
          <p:nvPr/>
        </p:nvCxnSpPr>
        <p:spPr>
          <a:xfrm>
            <a:off x="5129146" y="2348673"/>
            <a:ext cx="1695314" cy="8507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1" idx="3"/>
            <a:endCxn id="15" idx="1"/>
          </p:cNvCxnSpPr>
          <p:nvPr/>
        </p:nvCxnSpPr>
        <p:spPr>
          <a:xfrm>
            <a:off x="5129146" y="2348673"/>
            <a:ext cx="1695314" cy="25038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3"/>
            <a:endCxn id="15" idx="1"/>
          </p:cNvCxnSpPr>
          <p:nvPr/>
        </p:nvCxnSpPr>
        <p:spPr>
          <a:xfrm>
            <a:off x="5129146" y="4009664"/>
            <a:ext cx="1695314" cy="842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2" idx="3"/>
            <a:endCxn id="14" idx="1"/>
          </p:cNvCxnSpPr>
          <p:nvPr/>
        </p:nvCxnSpPr>
        <p:spPr>
          <a:xfrm flipV="1">
            <a:off x="5129146" y="3199374"/>
            <a:ext cx="1695314" cy="8102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3" idx="3"/>
            <a:endCxn id="14" idx="1"/>
          </p:cNvCxnSpPr>
          <p:nvPr/>
        </p:nvCxnSpPr>
        <p:spPr>
          <a:xfrm flipV="1">
            <a:off x="5129146" y="3199374"/>
            <a:ext cx="1695314" cy="2494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3" idx="3"/>
            <a:endCxn id="15" idx="1"/>
          </p:cNvCxnSpPr>
          <p:nvPr/>
        </p:nvCxnSpPr>
        <p:spPr>
          <a:xfrm flipV="1">
            <a:off x="5129146" y="4852489"/>
            <a:ext cx="1695314" cy="841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263021" y="1905187"/>
            <a:ext cx="611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venir Next Regular"/>
                <a:cs typeface="Avenir Next Regular"/>
              </a:rPr>
              <a:t>(A, 3)</a:t>
            </a:r>
          </a:p>
          <a:p>
            <a:r>
              <a:rPr lang="en-US" sz="1400" dirty="0" smtClean="0">
                <a:latin typeface="Avenir Next Regular"/>
                <a:cs typeface="Avenir Next Regular"/>
              </a:rPr>
              <a:t>(C, 1)</a:t>
            </a:r>
            <a:endParaRPr lang="en-US" sz="1400" dirty="0">
              <a:latin typeface="Avenir Next Regular"/>
              <a:cs typeface="Avenir Next Regular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8821" y="3264481"/>
            <a:ext cx="611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venir Next Regular"/>
                <a:cs typeface="Avenir Next Regular"/>
              </a:rPr>
              <a:t>(A, 2)</a:t>
            </a:r>
          </a:p>
          <a:p>
            <a:r>
              <a:rPr lang="en-US" sz="1400" dirty="0" smtClean="0">
                <a:latin typeface="Avenir Next Regular"/>
                <a:cs typeface="Avenir Next Regular"/>
              </a:rPr>
              <a:t>(C, 2)</a:t>
            </a:r>
            <a:endParaRPr lang="en-US" sz="1400" dirty="0">
              <a:latin typeface="Avenir Next Regular"/>
              <a:cs typeface="Avenir Next Regular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862845" y="4809344"/>
            <a:ext cx="611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venir Next Regular"/>
                <a:cs typeface="Avenir Next Regular"/>
              </a:rPr>
              <a:t>(A, 3)</a:t>
            </a:r>
          </a:p>
          <a:p>
            <a:r>
              <a:rPr lang="en-US" sz="1400" dirty="0" smtClean="0">
                <a:latin typeface="Avenir Next Regular"/>
                <a:cs typeface="Avenir Next Regular"/>
              </a:rPr>
              <a:t>(C, 1)</a:t>
            </a:r>
            <a:endParaRPr lang="en-US" sz="1400" dirty="0">
              <a:latin typeface="Avenir Next Regular"/>
              <a:cs typeface="Avenir Next Regular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877926" y="2718766"/>
            <a:ext cx="596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venir Next Regular"/>
                <a:cs typeface="Avenir Next Regular"/>
              </a:rPr>
              <a:t>(B, 2)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263444" y="4250665"/>
            <a:ext cx="596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venir Next Regular"/>
                <a:cs typeface="Avenir Next Regular"/>
              </a:rPr>
              <a:t>(B, 2)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428174" y="5504662"/>
            <a:ext cx="609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venir Next Regular"/>
                <a:cs typeface="Avenir Next Regular"/>
              </a:rPr>
              <a:t>(B, 1)</a:t>
            </a:r>
          </a:p>
          <a:p>
            <a:r>
              <a:rPr lang="en-US" sz="1400" dirty="0" smtClean="0">
                <a:latin typeface="Avenir Next Regular"/>
                <a:cs typeface="Avenir Next Regular"/>
              </a:rPr>
              <a:t>(D, 1)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319174" y="2891910"/>
            <a:ext cx="611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venir Next Regular"/>
                <a:cs typeface="Avenir Next Regular"/>
              </a:rPr>
              <a:t>(A, 8)</a:t>
            </a:r>
          </a:p>
          <a:p>
            <a:endParaRPr lang="en-US" sz="800" dirty="0" smtClean="0">
              <a:latin typeface="Avenir Next Regular"/>
              <a:cs typeface="Avenir Next Regular"/>
            </a:endParaRPr>
          </a:p>
          <a:p>
            <a:r>
              <a:rPr lang="en-US" sz="1400" dirty="0" smtClean="0">
                <a:latin typeface="Avenir Next Regular"/>
                <a:cs typeface="Avenir Next Regular"/>
              </a:rPr>
              <a:t>(C, 4)</a:t>
            </a:r>
            <a:endParaRPr lang="en-US" sz="1400" dirty="0">
              <a:latin typeface="Avenir Next Regular"/>
              <a:cs typeface="Avenir Next Regular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321148" y="4541563"/>
            <a:ext cx="609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venir Next Regular"/>
                <a:cs typeface="Avenir Next Regular"/>
              </a:rPr>
              <a:t>(B, 5)</a:t>
            </a:r>
          </a:p>
          <a:p>
            <a:endParaRPr lang="en-US" sz="800" dirty="0" smtClean="0">
              <a:latin typeface="Avenir Next Regular"/>
              <a:cs typeface="Avenir Next Regular"/>
            </a:endParaRPr>
          </a:p>
          <a:p>
            <a:r>
              <a:rPr lang="en-US" sz="1400" dirty="0" smtClean="0">
                <a:latin typeface="Avenir Next Regular"/>
                <a:cs typeface="Avenir Next Regular"/>
              </a:rPr>
              <a:t>(D, 1)</a:t>
            </a:r>
          </a:p>
        </p:txBody>
      </p:sp>
      <p:cxnSp>
        <p:nvCxnSpPr>
          <p:cNvPr id="67" name="Straight Arrow Connector 66"/>
          <p:cNvCxnSpPr>
            <a:stCxn id="14" idx="3"/>
          </p:cNvCxnSpPr>
          <p:nvPr/>
        </p:nvCxnSpPr>
        <p:spPr>
          <a:xfrm>
            <a:off x="8299579" y="3199374"/>
            <a:ext cx="6931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8299579" y="4852489"/>
            <a:ext cx="6931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4104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a combiner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506478" cy="465178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Implement </a:t>
            </a:r>
            <a:r>
              <a:rPr lang="en-US" sz="2400" dirty="0" err="1" smtClean="0">
                <a:latin typeface="Menlo Regular"/>
                <a:cs typeface="Menlo Regular"/>
              </a:rPr>
              <a:t>RichGroupReduceFunction</a:t>
            </a:r>
            <a:r>
              <a:rPr lang="en-US" sz="2400" dirty="0" smtClean="0">
                <a:latin typeface="Menlo Regular"/>
                <a:cs typeface="Menlo Regular"/>
              </a:rPr>
              <a:t>&lt;I,O&gt;</a:t>
            </a:r>
            <a:endParaRPr lang="en-US" sz="2400" dirty="0">
              <a:latin typeface="Menlo Regular"/>
              <a:cs typeface="Menlo Regular"/>
            </a:endParaRPr>
          </a:p>
          <a:p>
            <a:pPr lvl="1"/>
            <a:r>
              <a:rPr lang="en-US" sz="2400" dirty="0" smtClean="0"/>
              <a:t>Override </a:t>
            </a:r>
            <a:r>
              <a:rPr lang="en-US" sz="2000" dirty="0" smtClean="0">
                <a:latin typeface="Menlo Regular"/>
                <a:cs typeface="Menlo Regular"/>
              </a:rPr>
              <a:t>combine(</a:t>
            </a:r>
            <a:r>
              <a:rPr lang="en-US" sz="2000" dirty="0" err="1" smtClean="0">
                <a:latin typeface="Menlo Regular"/>
                <a:cs typeface="Menlo Regular"/>
              </a:rPr>
              <a:t>Iterable</a:t>
            </a:r>
            <a:r>
              <a:rPr lang="en-US" sz="2000" dirty="0" smtClean="0">
                <a:latin typeface="Menlo Regular"/>
                <a:cs typeface="Menlo Regular"/>
              </a:rPr>
              <a:t>&lt;I&gt; in, Collector&lt;O&gt;);</a:t>
            </a:r>
          </a:p>
          <a:p>
            <a:pPr lvl="1"/>
            <a:r>
              <a:rPr lang="en-US" sz="2400" dirty="0" smtClean="0"/>
              <a:t>Same interface as </a:t>
            </a:r>
            <a:r>
              <a:rPr lang="en-US" sz="2000" dirty="0" smtClean="0">
                <a:latin typeface="Menlo Regular"/>
                <a:cs typeface="Menlo Regular"/>
              </a:rPr>
              <a:t>reduce()</a:t>
            </a:r>
            <a:r>
              <a:rPr lang="en-US" sz="2400" dirty="0" smtClean="0"/>
              <a:t> method</a:t>
            </a:r>
          </a:p>
          <a:p>
            <a:pPr lvl="1"/>
            <a:r>
              <a:rPr lang="en-US" sz="2400" dirty="0" smtClean="0"/>
              <a:t>Annotate your </a:t>
            </a:r>
            <a:r>
              <a:rPr lang="en-US" sz="2000" dirty="0" err="1" smtClean="0">
                <a:latin typeface="Menlo Regular"/>
                <a:cs typeface="Menlo Regular"/>
              </a:rPr>
              <a:t>GroupReduceFunction</a:t>
            </a:r>
            <a:r>
              <a:rPr lang="en-US" sz="2400" dirty="0" smtClean="0"/>
              <a:t> with </a:t>
            </a:r>
            <a:r>
              <a:rPr lang="en-US" sz="2000" dirty="0" smtClean="0">
                <a:latin typeface="Menlo Regular"/>
                <a:cs typeface="Menlo Regular"/>
              </a:rPr>
              <a:t>@Combinable</a:t>
            </a:r>
          </a:p>
          <a:p>
            <a:pPr lvl="1"/>
            <a:r>
              <a:rPr lang="en-US" sz="2400" dirty="0" smtClean="0"/>
              <a:t>Combiner will be automatically injected into Flink program</a:t>
            </a:r>
          </a:p>
          <a:p>
            <a:pPr lvl="1"/>
            <a:endParaRPr lang="en-US" sz="2400" dirty="0"/>
          </a:p>
          <a:p>
            <a:r>
              <a:rPr lang="en-US" sz="2800" dirty="0" smtClean="0"/>
              <a:t>Implement a </a:t>
            </a:r>
            <a:r>
              <a:rPr lang="en-US" sz="2400" dirty="0" err="1" smtClean="0">
                <a:latin typeface="Menlo Regular"/>
                <a:cs typeface="Menlo Regular"/>
              </a:rPr>
              <a:t>GroupCombineFunction</a:t>
            </a:r>
            <a:endParaRPr lang="en-US" sz="2400" dirty="0" smtClean="0">
              <a:latin typeface="Menlo Regular"/>
              <a:cs typeface="Menlo Regular"/>
            </a:endParaRPr>
          </a:p>
          <a:p>
            <a:pPr lvl="1"/>
            <a:r>
              <a:rPr lang="en-US" sz="2400" dirty="0" smtClean="0"/>
              <a:t>Same interface as </a:t>
            </a:r>
            <a:r>
              <a:rPr lang="en-US" sz="2000" dirty="0" err="1" smtClean="0">
                <a:latin typeface="Menlo Regular"/>
                <a:cs typeface="Menlo Regular"/>
              </a:rPr>
              <a:t>GroupReduceFunction</a:t>
            </a:r>
            <a:endParaRPr lang="en-US" sz="2400" dirty="0" smtClean="0">
              <a:latin typeface="Menlo Regular"/>
              <a:cs typeface="Menlo Regular"/>
            </a:endParaRPr>
          </a:p>
          <a:p>
            <a:pPr lvl="1"/>
            <a:r>
              <a:rPr lang="en-US" sz="2000" dirty="0" err="1" smtClean="0">
                <a:latin typeface="Menlo Regular"/>
                <a:cs typeface="Menlo Regular"/>
              </a:rPr>
              <a:t>DataSet.combineGroup</a:t>
            </a:r>
            <a:r>
              <a:rPr lang="en-US" sz="2000" dirty="0" smtClean="0">
                <a:latin typeface="Menlo Regular"/>
                <a:cs typeface="Menlo Regular"/>
              </a:rPr>
              <a:t>()</a:t>
            </a:r>
            <a:endParaRPr lang="en-US" dirty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9032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GroupSort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247090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Sort groups before they are handed to </a:t>
            </a:r>
            <a:r>
              <a:rPr lang="en-US" sz="3000" dirty="0" err="1" smtClean="0"/>
              <a:t>GroupReduce</a:t>
            </a:r>
            <a:r>
              <a:rPr lang="en-US" sz="3000" dirty="0" smtClean="0"/>
              <a:t> or </a:t>
            </a:r>
            <a:r>
              <a:rPr lang="en-US" sz="3000" dirty="0" err="1" smtClean="0"/>
              <a:t>CoGroup</a:t>
            </a:r>
            <a:r>
              <a:rPr lang="en-US" sz="3000" dirty="0" smtClean="0"/>
              <a:t> functions</a:t>
            </a:r>
          </a:p>
          <a:p>
            <a:pPr lvl="1"/>
            <a:r>
              <a:rPr lang="en-US" sz="2600" dirty="0" smtClean="0"/>
              <a:t>More (resource-)efficient user code</a:t>
            </a:r>
          </a:p>
          <a:p>
            <a:pPr lvl="1"/>
            <a:r>
              <a:rPr lang="en-US" sz="2600" dirty="0" smtClean="0"/>
              <a:t>Easier user code implementation</a:t>
            </a:r>
          </a:p>
          <a:p>
            <a:pPr lvl="1"/>
            <a:r>
              <a:rPr lang="en-US" sz="2600" dirty="0" smtClean="0"/>
              <a:t>Comes (almost) for free</a:t>
            </a:r>
          </a:p>
          <a:p>
            <a:pPr lvl="1"/>
            <a:r>
              <a:rPr lang="en-US" sz="2600" dirty="0" smtClean="0"/>
              <a:t>Aka secondary sort (Hadoop)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20" y="4253501"/>
            <a:ext cx="84042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err="1">
                <a:latin typeface="Menlo Regular"/>
                <a:cs typeface="Menlo Regular"/>
              </a:rPr>
              <a:t>DataSet</a:t>
            </a:r>
            <a:r>
              <a:rPr lang="en-US" sz="2400" dirty="0">
                <a:latin typeface="Menlo Regular"/>
                <a:cs typeface="Menlo Regular"/>
              </a:rPr>
              <a:t>&lt;Tuple3&lt;</a:t>
            </a:r>
            <a:r>
              <a:rPr lang="en-US" sz="2400" dirty="0" err="1">
                <a:latin typeface="Menlo Regular"/>
                <a:cs typeface="Menlo Regular"/>
              </a:rPr>
              <a:t>Long,Long,Long</a:t>
            </a:r>
            <a:r>
              <a:rPr lang="en-US" sz="2400" dirty="0">
                <a:latin typeface="Menlo Regular"/>
                <a:cs typeface="Menlo Regular"/>
              </a:rPr>
              <a:t>&gt; data = …</a:t>
            </a:r>
            <a:r>
              <a:rPr lang="en-US" sz="2400" dirty="0" smtClean="0">
                <a:latin typeface="Menlo Regular"/>
                <a:cs typeface="Menlo Regular"/>
              </a:rPr>
              <a:t>;</a:t>
            </a:r>
          </a:p>
          <a:p>
            <a:pPr lvl="1"/>
            <a:endParaRPr lang="en-US" sz="2400" dirty="0">
              <a:latin typeface="Menlo Regular"/>
              <a:cs typeface="Menlo Regular"/>
            </a:endParaRPr>
          </a:p>
          <a:p>
            <a:pPr lvl="1"/>
            <a:r>
              <a:rPr lang="en-US" sz="2400" dirty="0" err="1">
                <a:latin typeface="Menlo Regular"/>
                <a:cs typeface="Menlo Regular"/>
              </a:rPr>
              <a:t>data.groupBy</a:t>
            </a:r>
            <a:r>
              <a:rPr lang="en-US" sz="2400" dirty="0">
                <a:latin typeface="Menlo Regular"/>
                <a:cs typeface="Menlo Regular"/>
              </a:rPr>
              <a:t>(0</a:t>
            </a:r>
            <a:r>
              <a:rPr lang="en-US" sz="2400" dirty="0" smtClean="0">
                <a:latin typeface="Menlo Regular"/>
                <a:cs typeface="Menlo Regular"/>
              </a:rPr>
              <a:t>)</a:t>
            </a:r>
          </a:p>
          <a:p>
            <a:pPr lvl="1"/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  </a:t>
            </a:r>
            <a:r>
              <a:rPr lang="en-US" sz="2400" b="1" dirty="0" smtClean="0">
                <a:latin typeface="Menlo Regular"/>
                <a:cs typeface="Menlo Regular"/>
              </a:rPr>
              <a:t>.</a:t>
            </a:r>
            <a:r>
              <a:rPr lang="en-US" sz="2400" b="1" dirty="0" err="1">
                <a:latin typeface="Menlo Regular"/>
                <a:cs typeface="Menlo Regular"/>
              </a:rPr>
              <a:t>sortGroup</a:t>
            </a:r>
            <a:r>
              <a:rPr lang="en-US" sz="2400" b="1" dirty="0">
                <a:latin typeface="Menlo Regular"/>
                <a:cs typeface="Menlo Regular"/>
              </a:rPr>
              <a:t>(1, </a:t>
            </a:r>
            <a:r>
              <a:rPr lang="en-US" sz="2400" b="1" dirty="0" err="1">
                <a:latin typeface="Menlo Regular"/>
                <a:cs typeface="Menlo Regular"/>
              </a:rPr>
              <a:t>Order.ASCENDING</a:t>
            </a:r>
            <a:r>
              <a:rPr lang="en-US" sz="2400" b="1" dirty="0" smtClean="0">
                <a:latin typeface="Menlo Regular"/>
                <a:cs typeface="Menlo Regular"/>
              </a:rPr>
              <a:t>)</a:t>
            </a:r>
          </a:p>
          <a:p>
            <a:pPr lvl="1"/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  .</a:t>
            </a:r>
            <a:r>
              <a:rPr lang="en-US" sz="2400" dirty="0" err="1">
                <a:latin typeface="Menlo Regular"/>
                <a:cs typeface="Menlo Regular"/>
              </a:rPr>
              <a:t>groupReduce</a:t>
            </a:r>
            <a:r>
              <a:rPr lang="en-US" sz="2400" dirty="0">
                <a:latin typeface="Menlo Regular"/>
                <a:cs typeface="Menlo Regular"/>
              </a:rPr>
              <a:t>(new </a:t>
            </a:r>
            <a:r>
              <a:rPr lang="en-US" sz="2400" dirty="0" err="1">
                <a:latin typeface="Menlo Regular"/>
                <a:cs typeface="Menlo Regular"/>
              </a:rPr>
              <a:t>MyReducer</a:t>
            </a:r>
            <a:r>
              <a:rPr lang="en-US" sz="2400" dirty="0">
                <a:latin typeface="Menlo Regular"/>
                <a:cs typeface="Menlo Regular"/>
              </a:rPr>
              <a:t>(</a:t>
            </a:r>
            <a:r>
              <a:rPr lang="en-US" sz="2400" dirty="0" smtClean="0">
                <a:latin typeface="Menlo Regular"/>
                <a:cs typeface="Menlo Regular"/>
              </a:rPr>
              <a:t>));</a:t>
            </a:r>
            <a:endParaRPr lang="en-US" sz="2400" dirty="0">
              <a:latin typeface="Menlo Regular"/>
              <a:cs typeface="Menlo Regular"/>
            </a:endParaRPr>
          </a:p>
          <a:p>
            <a:endParaRPr lang="en-US" sz="24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8908008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AllReduce</a:t>
            </a:r>
            <a:r>
              <a:rPr lang="en-US" dirty="0" smtClean="0"/>
              <a:t> / </a:t>
            </a:r>
            <a:r>
              <a:rPr lang="en-US" dirty="0" err="1" smtClean="0"/>
              <a:t>AllGroupReduce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4651788"/>
          </a:xfrm>
        </p:spPr>
        <p:txBody>
          <a:bodyPr/>
          <a:lstStyle/>
          <a:p>
            <a:r>
              <a:rPr lang="en-US" dirty="0" smtClean="0"/>
              <a:t>Reduce / </a:t>
            </a:r>
            <a:r>
              <a:rPr lang="en-US" dirty="0" err="1" smtClean="0"/>
              <a:t>GroupReduce</a:t>
            </a:r>
            <a:r>
              <a:rPr lang="en-US" dirty="0" smtClean="0"/>
              <a:t> without </a:t>
            </a:r>
            <a:r>
              <a:rPr lang="en-US" dirty="0" err="1" smtClean="0"/>
              <a:t>GroupBy</a:t>
            </a:r>
            <a:endParaRPr lang="en-US" dirty="0" smtClean="0"/>
          </a:p>
          <a:p>
            <a:pPr lvl="1"/>
            <a:r>
              <a:rPr lang="en-US" dirty="0" smtClean="0"/>
              <a:t>Operates on a single group -&gt; Full </a:t>
            </a:r>
            <a:r>
              <a:rPr lang="en-US" dirty="0" err="1" smtClean="0"/>
              <a:t>DataSet</a:t>
            </a:r>
            <a:endParaRPr lang="en-US" dirty="0" smtClean="0"/>
          </a:p>
          <a:p>
            <a:pPr lvl="1"/>
            <a:r>
              <a:rPr lang="en-US" dirty="0" smtClean="0"/>
              <a:t>Full </a:t>
            </a:r>
            <a:r>
              <a:rPr lang="en-US" dirty="0" err="1" smtClean="0"/>
              <a:t>DataSet</a:t>
            </a:r>
            <a:r>
              <a:rPr lang="en-US" dirty="0" smtClean="0"/>
              <a:t> is sent to one machine </a:t>
            </a:r>
          </a:p>
          <a:p>
            <a:pPr lvl="1"/>
            <a:r>
              <a:rPr lang="en-US" dirty="0" smtClean="0"/>
              <a:t>Will automatically run with parallelism of 1</a:t>
            </a:r>
          </a:p>
          <a:p>
            <a:endParaRPr lang="en-US" dirty="0" smtClean="0"/>
          </a:p>
          <a:p>
            <a:r>
              <a:rPr lang="en-US" dirty="0" smtClean="0"/>
              <a:t>Careful with large </a:t>
            </a:r>
            <a:r>
              <a:rPr lang="en-US" dirty="0" err="1" smtClean="0"/>
              <a:t>DataSets</a:t>
            </a:r>
            <a:r>
              <a:rPr lang="en-US" dirty="0" smtClean="0"/>
              <a:t>!</a:t>
            </a:r>
            <a:endParaRPr lang="en-US" dirty="0"/>
          </a:p>
          <a:p>
            <a:pPr lvl="1"/>
            <a:r>
              <a:rPr lang="en-US" dirty="0" smtClean="0"/>
              <a:t>Make sure you have a Combiner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7657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2347612"/>
          </a:xfrm>
        </p:spPr>
        <p:txBody>
          <a:bodyPr/>
          <a:lstStyle/>
          <a:p>
            <a:r>
              <a:rPr lang="en-US" dirty="0" smtClean="0"/>
              <a:t>Union two data set</a:t>
            </a:r>
          </a:p>
          <a:p>
            <a:pPr lvl="1"/>
            <a:r>
              <a:rPr lang="en-US" dirty="0" smtClean="0"/>
              <a:t>Binary operation, same data type required</a:t>
            </a:r>
          </a:p>
          <a:p>
            <a:pPr lvl="1"/>
            <a:r>
              <a:rPr lang="en-US" dirty="0" smtClean="0"/>
              <a:t>No duplicate elimination (SQL UNION ALL)</a:t>
            </a:r>
          </a:p>
          <a:p>
            <a:pPr lvl="1"/>
            <a:r>
              <a:rPr lang="en-US" dirty="0" smtClean="0"/>
              <a:t>Very cheap operation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5220" y="4068566"/>
            <a:ext cx="84042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err="1">
                <a:latin typeface="Menlo Regular"/>
                <a:cs typeface="Menlo Regular"/>
              </a:rPr>
              <a:t>DataSet</a:t>
            </a:r>
            <a:r>
              <a:rPr lang="en-US" sz="2400" dirty="0">
                <a:latin typeface="Menlo Regular"/>
                <a:cs typeface="Menlo Regular"/>
              </a:rPr>
              <a:t>&lt;</a:t>
            </a:r>
            <a:r>
              <a:rPr lang="en-US" sz="2400" dirty="0" smtClean="0">
                <a:latin typeface="Menlo Regular"/>
                <a:cs typeface="Menlo Regular"/>
              </a:rPr>
              <a:t>Tuple2&lt;String, Long&gt; d1 </a:t>
            </a:r>
            <a:r>
              <a:rPr lang="en-US" sz="2400" dirty="0">
                <a:latin typeface="Menlo Regular"/>
                <a:cs typeface="Menlo Regular"/>
              </a:rPr>
              <a:t>= …</a:t>
            </a:r>
            <a:r>
              <a:rPr lang="en-US" sz="2400" dirty="0" smtClean="0">
                <a:latin typeface="Menlo Regular"/>
                <a:cs typeface="Menlo Regular"/>
              </a:rPr>
              <a:t>;</a:t>
            </a:r>
          </a:p>
          <a:p>
            <a:pPr lvl="1"/>
            <a:r>
              <a:rPr lang="en-US" sz="2400" dirty="0" err="1">
                <a:latin typeface="Menlo Regular"/>
                <a:cs typeface="Menlo Regular"/>
              </a:rPr>
              <a:t>DataSet</a:t>
            </a:r>
            <a:r>
              <a:rPr lang="en-US" sz="2400" dirty="0">
                <a:latin typeface="Menlo Regular"/>
                <a:cs typeface="Menlo Regular"/>
              </a:rPr>
              <a:t>&lt;Tuple2&lt;String, Long&gt; </a:t>
            </a:r>
            <a:r>
              <a:rPr lang="en-US" sz="2400" dirty="0" smtClean="0">
                <a:latin typeface="Menlo Regular"/>
                <a:cs typeface="Menlo Regular"/>
              </a:rPr>
              <a:t>d2 </a:t>
            </a:r>
            <a:r>
              <a:rPr lang="en-US" sz="2400" dirty="0">
                <a:latin typeface="Menlo Regular"/>
                <a:cs typeface="Menlo Regular"/>
              </a:rPr>
              <a:t>= …</a:t>
            </a:r>
            <a:r>
              <a:rPr lang="en-US" sz="2400" dirty="0" smtClean="0">
                <a:latin typeface="Menlo Regular"/>
                <a:cs typeface="Menlo Regular"/>
              </a:rPr>
              <a:t>;</a:t>
            </a:r>
          </a:p>
          <a:p>
            <a:pPr lvl="1"/>
            <a:endParaRPr lang="en-US" sz="2400" dirty="0">
              <a:latin typeface="Menlo Regular"/>
              <a:cs typeface="Menlo Regular"/>
            </a:endParaRPr>
          </a:p>
          <a:p>
            <a:pPr lvl="1"/>
            <a:r>
              <a:rPr lang="en-US" sz="2400" dirty="0" err="1">
                <a:latin typeface="Menlo Regular"/>
                <a:cs typeface="Menlo Regular"/>
              </a:rPr>
              <a:t>DataSet</a:t>
            </a:r>
            <a:r>
              <a:rPr lang="en-US" sz="2400" dirty="0">
                <a:latin typeface="Menlo Regular"/>
                <a:cs typeface="Menlo Regular"/>
              </a:rPr>
              <a:t>&lt;Tuple2&lt;String, Long&gt; </a:t>
            </a:r>
            <a:r>
              <a:rPr lang="en-US" sz="2400" dirty="0" smtClean="0">
                <a:latin typeface="Menlo Regular"/>
                <a:cs typeface="Menlo Regular"/>
              </a:rPr>
              <a:t>d3 </a:t>
            </a:r>
            <a:r>
              <a:rPr lang="en-US" sz="2400" dirty="0">
                <a:latin typeface="Menlo Regular"/>
                <a:cs typeface="Menlo Regular"/>
              </a:rPr>
              <a:t>= </a:t>
            </a:r>
            <a:endParaRPr lang="en-US" sz="2400" dirty="0" smtClean="0">
              <a:latin typeface="Menlo Regular"/>
              <a:cs typeface="Menlo Regular"/>
            </a:endParaRPr>
          </a:p>
          <a:p>
            <a:pPr lvl="1"/>
            <a:r>
              <a:rPr lang="en-US" sz="2400" dirty="0">
                <a:latin typeface="Menlo Regular"/>
                <a:cs typeface="Menlo Regular"/>
              </a:rPr>
              <a:t>	</a:t>
            </a:r>
            <a:r>
              <a:rPr lang="en-US" sz="2400" dirty="0" smtClean="0">
                <a:latin typeface="Menlo Regular"/>
                <a:cs typeface="Menlo Regular"/>
              </a:rPr>
              <a:t>d1.union(d2);</a:t>
            </a:r>
            <a:endParaRPr lang="en-US" sz="24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018012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RichFunctions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 </a:t>
            </a:r>
            <a:r>
              <a:rPr lang="en-US" dirty="0"/>
              <a:t>i</a:t>
            </a:r>
            <a:r>
              <a:rPr lang="en-US" dirty="0" smtClean="0"/>
              <a:t>nterfaces have only one method</a:t>
            </a:r>
          </a:p>
          <a:p>
            <a:pPr lvl="1"/>
            <a:r>
              <a:rPr lang="en-US" dirty="0" smtClean="0"/>
              <a:t>Single abstract method (SAM)</a:t>
            </a:r>
          </a:p>
          <a:p>
            <a:pPr lvl="1"/>
            <a:r>
              <a:rPr lang="en-US" dirty="0" smtClean="0"/>
              <a:t>Support for Java8 Lambda functions</a:t>
            </a:r>
          </a:p>
          <a:p>
            <a:endParaRPr lang="en-US" dirty="0" smtClean="0"/>
          </a:p>
          <a:p>
            <a:r>
              <a:rPr lang="en-US" dirty="0" smtClean="0"/>
              <a:t>There is a “Rich” variant for each function.</a:t>
            </a:r>
          </a:p>
          <a:p>
            <a:pPr lvl="1"/>
            <a:r>
              <a:rPr lang="en-US" dirty="0" err="1" smtClean="0"/>
              <a:t>RichFlatMapFunction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Additional methods</a:t>
            </a:r>
          </a:p>
          <a:p>
            <a:pPr lvl="2"/>
            <a:r>
              <a:rPr lang="en-US" dirty="0" smtClean="0">
                <a:latin typeface="Menlo Regular"/>
                <a:cs typeface="Menlo Regular"/>
              </a:rPr>
              <a:t>open(Configuration c)</a:t>
            </a:r>
            <a:endParaRPr lang="en-US" dirty="0">
              <a:latin typeface="Menlo Regular"/>
              <a:cs typeface="Menlo Regular"/>
            </a:endParaRPr>
          </a:p>
          <a:p>
            <a:pPr lvl="2"/>
            <a:r>
              <a:rPr lang="en-US" dirty="0" smtClean="0">
                <a:latin typeface="Menlo Regular"/>
                <a:cs typeface="Menlo Regular"/>
              </a:rPr>
              <a:t>close()</a:t>
            </a:r>
          </a:p>
          <a:p>
            <a:pPr lvl="2"/>
            <a:r>
              <a:rPr lang="en-US" dirty="0" err="1" smtClean="0">
                <a:latin typeface="Menlo Regular"/>
                <a:cs typeface="Menlo Regular"/>
              </a:rPr>
              <a:t>getRuntimeContext</a:t>
            </a:r>
            <a:r>
              <a:rPr lang="en-US" dirty="0" smtClean="0">
                <a:latin typeface="Menlo Regular"/>
                <a:cs typeface="Menlo Regular"/>
              </a:rPr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10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60070"/>
            <a:ext cx="7474685" cy="1112974"/>
          </a:xfrm>
        </p:spPr>
        <p:txBody>
          <a:bodyPr>
            <a:noAutofit/>
          </a:bodyPr>
          <a:lstStyle/>
          <a:p>
            <a:r>
              <a:rPr lang="en-US" sz="3600" dirty="0" smtClean="0"/>
              <a:t>Apache </a:t>
            </a:r>
            <a:r>
              <a:rPr lang="en-US" sz="3600" dirty="0" err="1" smtClean="0"/>
              <a:t>Flink’s</a:t>
            </a:r>
            <a:r>
              <a:rPr lang="en-US" sz="3600" dirty="0" smtClean="0"/>
              <a:t> Type System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199" y="1474375"/>
            <a:ext cx="8443843" cy="52471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Flink aims to support all possible data types</a:t>
            </a:r>
          </a:p>
          <a:p>
            <a:endParaRPr lang="en-US" dirty="0"/>
          </a:p>
          <a:p>
            <a:r>
              <a:rPr lang="en-US" dirty="0" smtClean="0"/>
              <a:t>Custom type serialization framework</a:t>
            </a:r>
          </a:p>
          <a:p>
            <a:pPr marL="0" indent="0" algn="ctr">
              <a:buNone/>
            </a:pPr>
            <a:r>
              <a:rPr lang="en-US" sz="2800" i="1" dirty="0" smtClean="0"/>
              <a:t>	“Serialization is the process of turning a Java object into a binary representation”</a:t>
            </a:r>
          </a:p>
          <a:p>
            <a:endParaRPr lang="en-US" dirty="0" smtClean="0"/>
          </a:p>
          <a:p>
            <a:r>
              <a:rPr lang="en-US" dirty="0" smtClean="0"/>
              <a:t>Many existing serialization frameworks:</a:t>
            </a:r>
          </a:p>
          <a:p>
            <a:pPr lvl="1"/>
            <a:r>
              <a:rPr lang="en-US" dirty="0" err="1" smtClean="0"/>
              <a:t>Kryo</a:t>
            </a:r>
            <a:r>
              <a:rPr lang="en-US" dirty="0" smtClean="0"/>
              <a:t>, Google Protocol Buffers, Apache Thrift</a:t>
            </a:r>
          </a:p>
          <a:p>
            <a:endParaRPr lang="en-US" dirty="0" smtClean="0"/>
          </a:p>
          <a:p>
            <a:r>
              <a:rPr lang="en-US" dirty="0" err="1" smtClean="0"/>
              <a:t>Flink’s</a:t>
            </a:r>
            <a:r>
              <a:rPr lang="en-US" dirty="0" smtClean="0"/>
              <a:t> serialization framework</a:t>
            </a:r>
          </a:p>
          <a:p>
            <a:pPr lvl="1"/>
            <a:r>
              <a:rPr lang="en-US" dirty="0" smtClean="0"/>
              <a:t>Extracts schema information from programs</a:t>
            </a:r>
          </a:p>
          <a:p>
            <a:pPr lvl="1"/>
            <a:r>
              <a:rPr lang="en-US" dirty="0" smtClean="0"/>
              <a:t>Generates efficient </a:t>
            </a:r>
            <a:r>
              <a:rPr lang="en-US" dirty="0" err="1" smtClean="0"/>
              <a:t>serializers</a:t>
            </a:r>
            <a:r>
              <a:rPr lang="en-US" dirty="0" smtClean="0"/>
              <a:t> for data types</a:t>
            </a:r>
          </a:p>
          <a:p>
            <a:pPr lvl="1"/>
            <a:r>
              <a:rPr lang="en-US" dirty="0" smtClean="0"/>
              <a:t>Enables operations &amp; comparisons on binary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439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RichFunctions</a:t>
            </a:r>
            <a:r>
              <a:rPr lang="en-US" sz="3600" dirty="0" smtClean="0"/>
              <a:t> &amp; </a:t>
            </a:r>
            <a:r>
              <a:rPr lang="en-US" sz="3600" dirty="0" err="1" smtClean="0"/>
              <a:t>RuntimeContext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RuntimeContext</a:t>
            </a:r>
            <a:r>
              <a:rPr lang="en-US" dirty="0" smtClean="0"/>
              <a:t> has useful methods:</a:t>
            </a:r>
          </a:p>
          <a:p>
            <a:pPr lvl="1"/>
            <a:r>
              <a:rPr lang="en-US" dirty="0" err="1">
                <a:latin typeface="Menlo Regular"/>
                <a:cs typeface="Menlo Regular"/>
              </a:rPr>
              <a:t>getIndexOfThisSubtask</a:t>
            </a:r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()</a:t>
            </a:r>
          </a:p>
          <a:p>
            <a:pPr lvl="1"/>
            <a:r>
              <a:rPr lang="en-US" dirty="0" err="1" smtClean="0">
                <a:latin typeface="Menlo Regular"/>
                <a:cs typeface="Menlo Regular"/>
              </a:rPr>
              <a:t>getNumberOfParallelSubtasks</a:t>
            </a:r>
            <a:r>
              <a:rPr lang="en-US" dirty="0" smtClean="0">
                <a:latin typeface="Menlo Regular"/>
                <a:cs typeface="Menlo Regular"/>
              </a:rPr>
              <a:t>()</a:t>
            </a:r>
          </a:p>
          <a:p>
            <a:pPr lvl="1"/>
            <a:r>
              <a:rPr lang="en-US" dirty="0" err="1" smtClean="0">
                <a:latin typeface="Menlo Regular"/>
                <a:cs typeface="Menlo Regular"/>
              </a:rPr>
              <a:t>getExecutionConfig</a:t>
            </a:r>
            <a:r>
              <a:rPr lang="en-US" dirty="0" smtClean="0">
                <a:latin typeface="Menlo Regular"/>
                <a:cs typeface="Menlo Regular"/>
              </a:rPr>
              <a:t>() </a:t>
            </a:r>
          </a:p>
          <a:p>
            <a:endParaRPr lang="en-US" dirty="0" smtClean="0"/>
          </a:p>
          <a:p>
            <a:r>
              <a:rPr lang="en-US" dirty="0" smtClean="0"/>
              <a:t>Gives access to:</a:t>
            </a:r>
          </a:p>
          <a:p>
            <a:pPr lvl="1"/>
            <a:r>
              <a:rPr lang="en-US" dirty="0" smtClean="0"/>
              <a:t>Accumulators</a:t>
            </a:r>
          </a:p>
          <a:p>
            <a:pPr lvl="1"/>
            <a:r>
              <a:rPr lang="en-US" dirty="0" err="1" smtClean="0"/>
              <a:t>DistributedCache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flink.apache.org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37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API Concepts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234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>
            <a:endCxn id="5" idx="2"/>
          </p:cNvCxnSpPr>
          <p:nvPr/>
        </p:nvCxnSpPr>
        <p:spPr>
          <a:xfrm flipV="1">
            <a:off x="2781680" y="3022309"/>
            <a:ext cx="1795429" cy="23890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6" idx="2"/>
          </p:cNvCxnSpPr>
          <p:nvPr/>
        </p:nvCxnSpPr>
        <p:spPr>
          <a:xfrm flipV="1">
            <a:off x="2781680" y="3993747"/>
            <a:ext cx="1795429" cy="14176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2"/>
          </p:cNvCxnSpPr>
          <p:nvPr/>
        </p:nvCxnSpPr>
        <p:spPr>
          <a:xfrm flipV="1">
            <a:off x="2781680" y="4965185"/>
            <a:ext cx="1795428" cy="446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3729453" y="2294793"/>
            <a:ext cx="1695311" cy="727516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venir Next Regular"/>
                <a:cs typeface="Avenir Next Regular"/>
              </a:rPr>
              <a:t>map</a:t>
            </a:r>
            <a:endParaRPr lang="en-US" sz="3200" dirty="0">
              <a:latin typeface="Avenir Next Regular"/>
              <a:cs typeface="Avenir Next Regular"/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3729453" y="3266231"/>
            <a:ext cx="1695311" cy="727516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venir Next Regular"/>
                <a:cs typeface="Avenir Next Regular"/>
              </a:rPr>
              <a:t>map</a:t>
            </a:r>
            <a:endParaRPr lang="en-US" sz="3200" dirty="0">
              <a:latin typeface="Avenir Next Regular"/>
              <a:cs typeface="Avenir Next Regular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3729452" y="4237669"/>
            <a:ext cx="1695311" cy="727516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venir Next Regular"/>
                <a:cs typeface="Avenir Next Regular"/>
              </a:rPr>
              <a:t>map</a:t>
            </a:r>
            <a:endParaRPr lang="en-US" sz="3200" dirty="0">
              <a:latin typeface="Avenir Next Regular"/>
              <a:cs typeface="Avenir Next Regula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7141" y="1254797"/>
            <a:ext cx="85973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venir Next Regular"/>
                <a:cs typeface="Avenir Next Regular"/>
              </a:rPr>
              <a:t>Example: Tag words with IDs in text corpus</a:t>
            </a:r>
            <a:endParaRPr lang="en-US" sz="3200" dirty="0">
              <a:latin typeface="Avenir Next Regular"/>
              <a:cs typeface="Avenir Next Regular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74739"/>
              </p:ext>
            </p:extLst>
          </p:nvPr>
        </p:nvGraphicFramePr>
        <p:xfrm>
          <a:off x="2354516" y="5411396"/>
          <a:ext cx="898826" cy="1188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413"/>
                <a:gridCol w="449413"/>
              </a:tblGrid>
              <a:tr h="151033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</a:tr>
              <a:tr h="145068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145068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145068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145068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145068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95680" y="6255556"/>
            <a:ext cx="2005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venir Next Regular"/>
                <a:cs typeface="Avenir Next Regular"/>
              </a:rPr>
              <a:t>Dictionary</a:t>
            </a:r>
            <a:endParaRPr lang="en-US" sz="2800" dirty="0">
              <a:latin typeface="Avenir Next Regular"/>
              <a:cs typeface="Avenir Next Regular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495680" y="1912060"/>
            <a:ext cx="2605309" cy="1698954"/>
          </a:xfrm>
          <a:prstGeom prst="rightArrow">
            <a:avLst>
              <a:gd name="adj1" fmla="val 69995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venir Next Regular"/>
              <a:cs typeface="Avenir Next Regular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06743" y="2761537"/>
            <a:ext cx="2605309" cy="1698954"/>
          </a:xfrm>
          <a:prstGeom prst="rightArrow">
            <a:avLst>
              <a:gd name="adj1" fmla="val 69995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venir Next Regular"/>
              <a:cs typeface="Avenir Next Regular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06743" y="3611014"/>
            <a:ext cx="2605309" cy="1698954"/>
          </a:xfrm>
          <a:prstGeom prst="rightArrow">
            <a:avLst>
              <a:gd name="adj1" fmla="val 69995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venir Next Regular"/>
                <a:cs typeface="Avenir Next Regular"/>
              </a:rPr>
              <a:t>Text </a:t>
            </a:r>
            <a:br>
              <a:rPr lang="en-US" sz="3200" dirty="0" smtClean="0">
                <a:latin typeface="Avenir Next Regular"/>
                <a:cs typeface="Avenir Next Regular"/>
              </a:rPr>
            </a:br>
            <a:r>
              <a:rPr lang="en-US" sz="3200" dirty="0" smtClean="0">
                <a:latin typeface="Avenir Next Regular"/>
                <a:cs typeface="Avenir Next Regular"/>
              </a:rPr>
              <a:t>data set</a:t>
            </a:r>
            <a:endParaRPr lang="en-US" sz="3200" dirty="0">
              <a:latin typeface="Avenir Next Regular"/>
              <a:cs typeface="Avenir Next Regular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5881469" y="1912060"/>
            <a:ext cx="2605309" cy="1698954"/>
          </a:xfrm>
          <a:prstGeom prst="rightArrow">
            <a:avLst>
              <a:gd name="adj1" fmla="val 69995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venir Next Regular"/>
              <a:cs typeface="Avenir Next Regular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5892532" y="2761537"/>
            <a:ext cx="2605309" cy="1698954"/>
          </a:xfrm>
          <a:prstGeom prst="rightArrow">
            <a:avLst>
              <a:gd name="adj1" fmla="val 69995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venir Next Regular"/>
              <a:cs typeface="Avenir Next Regular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5892532" y="3610514"/>
            <a:ext cx="2605309" cy="1698954"/>
          </a:xfrm>
          <a:prstGeom prst="rightArrow">
            <a:avLst>
              <a:gd name="adj1" fmla="val 69995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venir Next Regular"/>
              <a:cs typeface="Avenir Next Regular"/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3985243" y="5309468"/>
            <a:ext cx="3330682" cy="1404503"/>
          </a:xfrm>
          <a:prstGeom prst="wedgeRectCallout">
            <a:avLst>
              <a:gd name="adj1" fmla="val -73865"/>
              <a:gd name="adj2" fmla="val -66211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venir Next Regular"/>
                <a:cs typeface="Avenir Next Regular"/>
              </a:rPr>
              <a:t>broadcast (small) dictionary to all mappers </a:t>
            </a:r>
            <a:endParaRPr lang="en-US" sz="2800" dirty="0"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7479938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 any </a:t>
            </a:r>
            <a:r>
              <a:rPr lang="en-US" dirty="0" err="1" smtClean="0"/>
              <a:t>DataSet</a:t>
            </a:r>
            <a:r>
              <a:rPr lang="en-US" dirty="0" smtClean="0"/>
              <a:t> as a broadcast variable</a:t>
            </a:r>
          </a:p>
          <a:p>
            <a:r>
              <a:rPr lang="en-US" dirty="0" smtClean="0"/>
              <a:t>available on all parallel instances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7074" y="3566760"/>
            <a:ext cx="8624270" cy="2267271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5078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Menlo Regular"/>
                <a:cs typeface="Menlo Regular"/>
              </a:rPr>
              <a:t>// 1. The </a:t>
            </a:r>
            <a:r>
              <a:rPr kumimoji="0" lang="de-DE" altLang="de-DE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Menlo Regular"/>
                <a:cs typeface="Menlo Regular"/>
              </a:rPr>
              <a:t>DataSet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Menlo Regular"/>
                <a:cs typeface="Menlo Regular"/>
              </a:rPr>
              <a:t> </a:t>
            </a:r>
            <a:r>
              <a:rPr kumimoji="0" lang="de-DE" altLang="de-DE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Menlo Regular"/>
                <a:cs typeface="Menlo Regular"/>
              </a:rPr>
              <a:t>to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Menlo Regular"/>
                <a:cs typeface="Menlo Regular"/>
              </a:rPr>
              <a:t> </a:t>
            </a:r>
            <a:r>
              <a:rPr kumimoji="0" lang="de-DE" altLang="de-DE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Menlo Regular"/>
                <a:cs typeface="Menlo Regular"/>
              </a:rPr>
              <a:t>be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Menlo Regular"/>
                <a:cs typeface="Menlo Regular"/>
              </a:rPr>
              <a:t> </a:t>
            </a:r>
            <a:r>
              <a:rPr kumimoji="0" lang="de-DE" altLang="de-DE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Menlo Regular"/>
                <a:cs typeface="Menlo Regular"/>
              </a:rPr>
              <a:t>broadcasted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 Regular"/>
                <a:cs typeface="Menlo Regular"/>
              </a:rPr>
              <a:t>DataSet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 Regular"/>
                <a:cs typeface="Menlo Regular"/>
              </a:rPr>
              <a:t>&lt;Integer&gt;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</a:t>
            </a:r>
            <a:r>
              <a:rPr kumimoji="0" lang="de-DE" altLang="de-DE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 Regular"/>
                <a:cs typeface="Menlo Regular"/>
              </a:rPr>
              <a:t>toBroadcast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 Regular"/>
                <a:cs typeface="Menlo Regular"/>
              </a:rPr>
              <a:t>=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</a:t>
            </a:r>
            <a:r>
              <a:rPr kumimoji="0" lang="de-DE" altLang="de-DE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 Regular"/>
                <a:cs typeface="Menlo Regular"/>
              </a:rPr>
              <a:t>env.</a:t>
            </a:r>
            <a:r>
              <a:rPr kumimoji="0" lang="de-DE" altLang="de-DE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Menlo Regular"/>
                <a:cs typeface="Menlo Regular"/>
              </a:rPr>
              <a:t>fromElements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 Regular"/>
                <a:cs typeface="Menlo Regular"/>
              </a:rPr>
              <a:t>(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Menlo Regular"/>
                <a:cs typeface="Menlo Regular"/>
              </a:rPr>
              <a:t>1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 Regular"/>
                <a:cs typeface="Menlo Regular"/>
              </a:rPr>
              <a:t>,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Menlo Regular"/>
                <a:cs typeface="Menlo Regular"/>
              </a:rPr>
              <a:t>2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 Regular"/>
                <a:cs typeface="Menlo Regular"/>
              </a:rPr>
              <a:t>,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Menlo Regular"/>
                <a:cs typeface="Menlo Regular"/>
              </a:rPr>
              <a:t>3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 Regular"/>
                <a:cs typeface="Menlo Regular"/>
              </a:rPr>
              <a:t>);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 Regular"/>
              <a:cs typeface="Menlo Regular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dirty="0">
                <a:solidFill>
                  <a:srgbClr val="999988"/>
                </a:solidFill>
                <a:latin typeface="Menlo Regular"/>
                <a:cs typeface="Menlo Regular"/>
              </a:rPr>
              <a:t>// 2. Broadcast </a:t>
            </a:r>
            <a:r>
              <a:rPr lang="de-DE" altLang="de-DE" dirty="0" err="1">
                <a:solidFill>
                  <a:srgbClr val="999988"/>
                </a:solidFill>
                <a:latin typeface="Menlo Regular"/>
                <a:cs typeface="Menlo Regular"/>
              </a:rPr>
              <a:t>the</a:t>
            </a:r>
            <a:r>
              <a:rPr lang="de-DE" altLang="de-DE" dirty="0">
                <a:solidFill>
                  <a:srgbClr val="999988"/>
                </a:solidFill>
                <a:latin typeface="Menlo Regular"/>
                <a:cs typeface="Menlo Regular"/>
              </a:rPr>
              <a:t> </a:t>
            </a:r>
            <a:r>
              <a:rPr lang="de-DE" altLang="de-DE" dirty="0" err="1">
                <a:solidFill>
                  <a:srgbClr val="999988"/>
                </a:solidFill>
                <a:latin typeface="Menlo Regular"/>
                <a:cs typeface="Menlo Regular"/>
              </a:rPr>
              <a:t>DataSet</a:t>
            </a:r>
            <a:r>
              <a:rPr lang="de-DE" altLang="de-DE" dirty="0">
                <a:latin typeface="Menlo Regular"/>
                <a:cs typeface="Menlo Regular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dirty="0" err="1" smtClean="0">
                <a:latin typeface="Menlo Regular"/>
                <a:cs typeface="Menlo Regular"/>
              </a:rPr>
              <a:t>map</a:t>
            </a:r>
            <a:r>
              <a:rPr lang="de-DE" altLang="de-DE" dirty="0" smtClean="0">
                <a:latin typeface="Menlo Regular"/>
                <a:cs typeface="Menlo Regular"/>
              </a:rPr>
              <a:t>().</a:t>
            </a:r>
            <a:r>
              <a:rPr lang="de-DE" altLang="de-DE" dirty="0" err="1" smtClean="0">
                <a:solidFill>
                  <a:srgbClr val="008080"/>
                </a:solidFill>
                <a:latin typeface="Menlo Regular"/>
                <a:cs typeface="Menlo Regular"/>
              </a:rPr>
              <a:t>withBroadcastSet</a:t>
            </a:r>
            <a:r>
              <a:rPr lang="de-DE" altLang="de-DE" dirty="0" smtClean="0">
                <a:latin typeface="Menlo Regular"/>
                <a:cs typeface="Menlo Regular"/>
              </a:rPr>
              <a:t>(</a:t>
            </a:r>
            <a:r>
              <a:rPr lang="de-DE" altLang="de-DE" dirty="0" err="1" smtClean="0">
                <a:latin typeface="Menlo Regular"/>
                <a:cs typeface="Menlo Regular"/>
              </a:rPr>
              <a:t>toBroadcast</a:t>
            </a:r>
            <a:r>
              <a:rPr lang="de-DE" altLang="de-DE" dirty="0">
                <a:latin typeface="Menlo Regular"/>
                <a:cs typeface="Menlo Regular"/>
              </a:rPr>
              <a:t>,</a:t>
            </a:r>
            <a:r>
              <a:rPr lang="de-DE" altLang="de-DE" dirty="0">
                <a:solidFill>
                  <a:srgbClr val="333333"/>
                </a:solidFill>
                <a:latin typeface="Menlo Regular"/>
                <a:cs typeface="Menlo Regular"/>
              </a:rPr>
              <a:t> </a:t>
            </a:r>
            <a:r>
              <a:rPr lang="de-DE" altLang="de-DE" dirty="0">
                <a:solidFill>
                  <a:srgbClr val="DD1144"/>
                </a:solidFill>
                <a:latin typeface="Menlo Regular"/>
                <a:cs typeface="Menlo Regular"/>
              </a:rPr>
              <a:t>"</a:t>
            </a:r>
            <a:r>
              <a:rPr lang="de-DE" altLang="de-DE" dirty="0" err="1">
                <a:solidFill>
                  <a:srgbClr val="DD1144"/>
                </a:solidFill>
                <a:latin typeface="Menlo Regular"/>
                <a:cs typeface="Menlo Regular"/>
              </a:rPr>
              <a:t>broadcastSetName</a:t>
            </a:r>
            <a:r>
              <a:rPr lang="de-DE" altLang="de-DE" dirty="0">
                <a:solidFill>
                  <a:srgbClr val="DD1144"/>
                </a:solidFill>
                <a:latin typeface="Menlo Regular"/>
                <a:cs typeface="Menlo Regular"/>
              </a:rPr>
              <a:t>"</a:t>
            </a:r>
            <a:r>
              <a:rPr lang="de-DE" altLang="de-DE" dirty="0">
                <a:latin typeface="Menlo Regular"/>
                <a:cs typeface="Menlo Regular"/>
              </a:rPr>
              <a:t>);</a:t>
            </a:r>
            <a:r>
              <a:rPr lang="de-DE" altLang="de-DE" dirty="0">
                <a:solidFill>
                  <a:srgbClr val="333333"/>
                </a:solidFill>
                <a:latin typeface="Menlo Regular"/>
                <a:cs typeface="Menlo Regular"/>
              </a:rPr>
              <a:t> </a:t>
            </a:r>
            <a:endParaRPr lang="de-DE" altLang="de-DE" dirty="0">
              <a:latin typeface="Menlo Regular"/>
              <a:cs typeface="Menlo 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 Regular"/>
              <a:cs typeface="Menlo Regular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dirty="0">
                <a:solidFill>
                  <a:srgbClr val="999988"/>
                </a:solidFill>
                <a:latin typeface="Menlo Regular"/>
                <a:cs typeface="Menlo Regular"/>
              </a:rPr>
              <a:t>// 3</a:t>
            </a:r>
            <a:r>
              <a:rPr lang="de-DE" altLang="de-DE" dirty="0" smtClean="0">
                <a:solidFill>
                  <a:srgbClr val="999988"/>
                </a:solidFill>
                <a:latin typeface="Menlo Regular"/>
                <a:cs typeface="Menlo Regular"/>
              </a:rPr>
              <a:t>. </a:t>
            </a:r>
            <a:r>
              <a:rPr lang="de-DE" altLang="de-DE" dirty="0" err="1" smtClean="0">
                <a:solidFill>
                  <a:srgbClr val="999988"/>
                </a:solidFill>
                <a:latin typeface="Menlo Regular"/>
                <a:cs typeface="Menlo Regular"/>
              </a:rPr>
              <a:t>inside</a:t>
            </a:r>
            <a:r>
              <a:rPr lang="de-DE" altLang="de-DE" dirty="0" smtClean="0">
                <a:solidFill>
                  <a:srgbClr val="999988"/>
                </a:solidFill>
                <a:latin typeface="Menlo Regular"/>
                <a:cs typeface="Menlo Regular"/>
              </a:rPr>
              <a:t> </a:t>
            </a:r>
            <a:r>
              <a:rPr lang="de-DE" altLang="de-DE" dirty="0" err="1" smtClean="0">
                <a:solidFill>
                  <a:srgbClr val="999988"/>
                </a:solidFill>
                <a:latin typeface="Menlo Regular"/>
                <a:cs typeface="Menlo Regular"/>
              </a:rPr>
              <a:t>user</a:t>
            </a:r>
            <a:r>
              <a:rPr lang="de-DE" altLang="de-DE" dirty="0" smtClean="0">
                <a:solidFill>
                  <a:srgbClr val="999988"/>
                </a:solidFill>
                <a:latin typeface="Menlo Regular"/>
                <a:cs typeface="Menlo Regular"/>
              </a:rPr>
              <a:t> </a:t>
            </a:r>
            <a:r>
              <a:rPr lang="de-DE" altLang="de-DE" dirty="0" err="1" smtClean="0">
                <a:solidFill>
                  <a:srgbClr val="999988"/>
                </a:solidFill>
                <a:latin typeface="Menlo Regular"/>
                <a:cs typeface="Menlo Regular"/>
              </a:rPr>
              <a:t>defined</a:t>
            </a:r>
            <a:r>
              <a:rPr lang="de-DE" altLang="de-DE" dirty="0" smtClean="0">
                <a:solidFill>
                  <a:srgbClr val="999988"/>
                </a:solidFill>
                <a:latin typeface="Menlo Regular"/>
                <a:cs typeface="Menlo Regular"/>
              </a:rPr>
              <a:t> </a:t>
            </a:r>
            <a:r>
              <a:rPr lang="de-DE" altLang="de-DE" dirty="0" err="1" smtClean="0">
                <a:solidFill>
                  <a:srgbClr val="999988"/>
                </a:solidFill>
                <a:latin typeface="Menlo Regular"/>
                <a:cs typeface="Menlo Regular"/>
              </a:rPr>
              <a:t>function</a:t>
            </a:r>
            <a:endParaRPr kumimoji="0" lang="de-DE" altLang="de-DE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nlo Regular"/>
              <a:cs typeface="Menlo 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 Regular"/>
                <a:cs typeface="Menlo Regular"/>
              </a:rPr>
              <a:t>getRuntimeContext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 Regular"/>
                <a:cs typeface="Menlo Regular"/>
              </a:rPr>
              <a:t>().</a:t>
            </a:r>
            <a:r>
              <a:rPr kumimoji="0" lang="de-DE" altLang="de-DE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Menlo Regular"/>
                <a:cs typeface="Menlo Regular"/>
              </a:rPr>
              <a:t>getBroadcastVariable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 Regular"/>
                <a:cs typeface="Menlo Regular"/>
              </a:rPr>
              <a:t>(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enlo Regular"/>
                <a:cs typeface="Menlo Regular"/>
              </a:rPr>
              <a:t>"</a:t>
            </a:r>
            <a:r>
              <a:rPr kumimoji="0" lang="de-DE" altLang="de-DE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Menlo Regular"/>
                <a:cs typeface="Menlo Regular"/>
              </a:rPr>
              <a:t>broadcastSetName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enlo Regular"/>
                <a:cs typeface="Menlo Regular"/>
              </a:rPr>
              <a:t>"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 Regular"/>
                <a:cs typeface="Menlo Regular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685794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Lightweight tool to compute stats on data</a:t>
            </a:r>
          </a:p>
          <a:p>
            <a:pPr lvl="1"/>
            <a:r>
              <a:rPr lang="en-US" sz="2400" dirty="0" err="1" smtClean="0"/>
              <a:t>Usuful</a:t>
            </a:r>
            <a:r>
              <a:rPr lang="en-US" sz="2400" dirty="0" smtClean="0"/>
              <a:t> to verify your assumptions about your data</a:t>
            </a:r>
          </a:p>
          <a:p>
            <a:pPr lvl="1"/>
            <a:r>
              <a:rPr lang="en-US" sz="2400" dirty="0" smtClean="0"/>
              <a:t>Similar to Counters </a:t>
            </a:r>
            <a:r>
              <a:rPr lang="en-US" sz="2400" dirty="0"/>
              <a:t>(Hadoop </a:t>
            </a:r>
            <a:r>
              <a:rPr lang="en-US" sz="2400" dirty="0" err="1"/>
              <a:t>MapReduce</a:t>
            </a:r>
            <a:r>
              <a:rPr lang="en-US" sz="2400" dirty="0" smtClean="0"/>
              <a:t>)</a:t>
            </a:r>
          </a:p>
          <a:p>
            <a:endParaRPr lang="en-US" sz="2800" dirty="0" smtClean="0"/>
          </a:p>
          <a:p>
            <a:r>
              <a:rPr lang="en-US" sz="2800" dirty="0" smtClean="0"/>
              <a:t>Build in accumulators</a:t>
            </a:r>
            <a:endParaRPr lang="en-US" sz="2800" dirty="0"/>
          </a:p>
          <a:p>
            <a:pPr lvl="1"/>
            <a:r>
              <a:rPr lang="en-US" sz="2400" dirty="0" err="1" smtClean="0"/>
              <a:t>Int</a:t>
            </a:r>
            <a:r>
              <a:rPr lang="en-US" sz="2400" dirty="0"/>
              <a:t> </a:t>
            </a:r>
            <a:r>
              <a:rPr lang="en-US" sz="2400" dirty="0" smtClean="0"/>
              <a:t>and Long counters</a:t>
            </a:r>
            <a:endParaRPr lang="en-US" sz="2400" dirty="0"/>
          </a:p>
          <a:p>
            <a:pPr lvl="1"/>
            <a:r>
              <a:rPr lang="en-US" sz="2400" dirty="0" err="1" smtClean="0"/>
              <a:t>Histogramm</a:t>
            </a:r>
            <a:endParaRPr lang="en-US" sz="24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smtClean="0"/>
              <a:t>Easily customizable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2687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lowchart: Process 15"/>
          <p:cNvSpPr/>
          <p:nvPr/>
        </p:nvSpPr>
        <p:spPr>
          <a:xfrm>
            <a:off x="6772614" y="2602697"/>
            <a:ext cx="2200766" cy="2304467"/>
          </a:xfrm>
          <a:prstGeom prst="flowChart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 err="1" smtClean="0">
                <a:latin typeface="Avenir Next Regular"/>
                <a:cs typeface="Avenir Next Regular"/>
              </a:rPr>
              <a:t>JobManager</a:t>
            </a:r>
            <a:endParaRPr lang="en-US" sz="2400" u="sng" dirty="0" smtClean="0">
              <a:latin typeface="Avenir Next Regular"/>
              <a:cs typeface="Avenir Next Regular"/>
            </a:endParaRPr>
          </a:p>
          <a:p>
            <a:pPr algn="ctr"/>
            <a:r>
              <a:rPr lang="en-US" sz="2400" dirty="0" smtClean="0">
                <a:latin typeface="Avenir Next Regular"/>
                <a:cs typeface="Avenir Next Regular"/>
              </a:rPr>
              <a:t>counter = </a:t>
            </a:r>
          </a:p>
          <a:p>
            <a:pPr algn="ctr"/>
            <a:r>
              <a:rPr lang="en-US" sz="2400" dirty="0" smtClean="0">
                <a:latin typeface="Avenir Next Regular"/>
                <a:cs typeface="Avenir Next Regular"/>
              </a:rPr>
              <a:t>4 +</a:t>
            </a:r>
          </a:p>
          <a:p>
            <a:pPr algn="ctr"/>
            <a:r>
              <a:rPr lang="en-US" sz="2400" dirty="0" smtClean="0">
                <a:latin typeface="Avenir Next Regular"/>
                <a:cs typeface="Avenir Next Regular"/>
              </a:rPr>
              <a:t>18 +</a:t>
            </a:r>
          </a:p>
          <a:p>
            <a:pPr algn="ctr"/>
            <a:r>
              <a:rPr lang="en-US" sz="2400" dirty="0" smtClean="0">
                <a:latin typeface="Avenir Next Regular"/>
                <a:cs typeface="Avenir Next Regular"/>
              </a:rPr>
              <a:t>22 = </a:t>
            </a:r>
            <a:br>
              <a:rPr lang="en-US" sz="2400" dirty="0" smtClean="0">
                <a:latin typeface="Avenir Next Regular"/>
                <a:cs typeface="Avenir Next Regular"/>
              </a:rPr>
            </a:br>
            <a:r>
              <a:rPr lang="en-US" sz="2400" dirty="0" smtClean="0">
                <a:latin typeface="Avenir Next Regular"/>
                <a:cs typeface="Avenir Next Regular"/>
              </a:rPr>
              <a:t>               </a:t>
            </a:r>
            <a:r>
              <a:rPr lang="en-US" sz="2400" b="1" dirty="0" smtClean="0">
                <a:latin typeface="Avenir Next Regular"/>
                <a:cs typeface="Avenir Next Regular"/>
              </a:rPr>
              <a:t>44</a:t>
            </a:r>
            <a:endParaRPr lang="en-US" sz="2400" b="1" dirty="0">
              <a:latin typeface="Avenir Next Regular"/>
              <a:cs typeface="Avenir Next Regular"/>
            </a:endParaRPr>
          </a:p>
        </p:txBody>
      </p:sp>
      <p:cxnSp>
        <p:nvCxnSpPr>
          <p:cNvPr id="12" name="Straight Arrow Connector 11"/>
          <p:cNvCxnSpPr>
            <a:stCxn id="5" idx="3"/>
          </p:cNvCxnSpPr>
          <p:nvPr/>
        </p:nvCxnSpPr>
        <p:spPr>
          <a:xfrm>
            <a:off x="5637264" y="3023668"/>
            <a:ext cx="1878170" cy="5364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5" idx="3"/>
          </p:cNvCxnSpPr>
          <p:nvPr/>
        </p:nvCxnSpPr>
        <p:spPr>
          <a:xfrm>
            <a:off x="5656504" y="3942587"/>
            <a:ext cx="18589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6" idx="3"/>
          </p:cNvCxnSpPr>
          <p:nvPr/>
        </p:nvCxnSpPr>
        <p:spPr>
          <a:xfrm flipV="1">
            <a:off x="5654984" y="4325070"/>
            <a:ext cx="1860450" cy="5637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06000" y="6473409"/>
            <a:ext cx="2133600" cy="365125"/>
          </a:xfrm>
        </p:spPr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3363032" y="2641184"/>
            <a:ext cx="2274232" cy="764967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venir Next Regular"/>
                <a:cs typeface="Avenir Next Regular"/>
              </a:rPr>
              <a:t>map</a:t>
            </a:r>
          </a:p>
          <a:p>
            <a:pPr algn="ctr"/>
            <a:r>
              <a:rPr lang="en-US" sz="2000" dirty="0" smtClean="0">
                <a:latin typeface="Avenir Next Regular"/>
                <a:cs typeface="Avenir Next Regular"/>
              </a:rPr>
              <a:t>long counter++</a:t>
            </a:r>
            <a:endParaRPr lang="en-US" sz="2000" dirty="0">
              <a:latin typeface="Avenir Next Regular"/>
              <a:cs typeface="Avenir Next Regula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7142" y="1120089"/>
            <a:ext cx="80393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Example</a:t>
            </a:r>
            <a:r>
              <a:rPr lang="en-US" sz="3200" dirty="0" smtClean="0"/>
              <a:t>: </a:t>
            </a:r>
            <a:br>
              <a:rPr lang="en-US" sz="3200" dirty="0" smtClean="0"/>
            </a:br>
            <a:r>
              <a:rPr lang="en-US" sz="3200" dirty="0" smtClean="0"/>
              <a:t>Count total number of words in text corpus</a:t>
            </a:r>
            <a:endParaRPr lang="en-US" sz="3200" dirty="0"/>
          </a:p>
        </p:txBody>
      </p:sp>
      <p:sp>
        <p:nvSpPr>
          <p:cNvPr id="28" name="Rectangular Callout 27"/>
          <p:cNvSpPr/>
          <p:nvPr/>
        </p:nvSpPr>
        <p:spPr>
          <a:xfrm>
            <a:off x="4175167" y="5388553"/>
            <a:ext cx="4511633" cy="1314189"/>
          </a:xfrm>
          <a:prstGeom prst="wedgeRectCallout">
            <a:avLst>
              <a:gd name="adj1" fmla="val 2247"/>
              <a:gd name="adj2" fmla="val -103108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venir Next Regular"/>
                <a:cs typeface="Avenir Next Regular"/>
              </a:rPr>
              <a:t>Send local counts from parallel instances to </a:t>
            </a:r>
            <a:r>
              <a:rPr lang="en-US" sz="2400" dirty="0" err="1" smtClean="0">
                <a:latin typeface="Avenir Next Regular"/>
                <a:cs typeface="Avenir Next Regular"/>
              </a:rPr>
              <a:t>JobManager</a:t>
            </a:r>
            <a:endParaRPr lang="en-US" sz="2400" dirty="0">
              <a:latin typeface="Avenir Next Regular"/>
              <a:cs typeface="Avenir Next Regular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495680" y="2258452"/>
            <a:ext cx="2605309" cy="1698954"/>
          </a:xfrm>
          <a:prstGeom prst="rightArrow">
            <a:avLst>
              <a:gd name="adj1" fmla="val 69995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Avenir Next Regular"/>
              <a:cs typeface="Avenir Next Regular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06743" y="3107929"/>
            <a:ext cx="2605309" cy="1698954"/>
          </a:xfrm>
          <a:prstGeom prst="rightArrow">
            <a:avLst>
              <a:gd name="adj1" fmla="val 69995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Avenir Next Regular"/>
              <a:cs typeface="Avenir Next Regular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506743" y="3957406"/>
            <a:ext cx="2605309" cy="1698954"/>
          </a:xfrm>
          <a:prstGeom prst="rightArrow">
            <a:avLst>
              <a:gd name="adj1" fmla="val 69995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venir Next Regular"/>
                <a:cs typeface="Avenir Next Regular"/>
              </a:rPr>
              <a:t>Text </a:t>
            </a:r>
            <a:br>
              <a:rPr lang="en-US" sz="3200" dirty="0" smtClean="0">
                <a:latin typeface="Avenir Next Regular"/>
                <a:cs typeface="Avenir Next Regular"/>
              </a:rPr>
            </a:br>
            <a:r>
              <a:rPr lang="en-US" sz="3200" dirty="0" smtClean="0">
                <a:latin typeface="Avenir Next Regular"/>
                <a:cs typeface="Avenir Next Regular"/>
              </a:rPr>
              <a:t>data set</a:t>
            </a:r>
            <a:endParaRPr lang="en-US" sz="3200" dirty="0">
              <a:latin typeface="Avenir Next Regular"/>
              <a:cs typeface="Avenir Next Regular"/>
            </a:endParaRPr>
          </a:p>
        </p:txBody>
      </p:sp>
      <p:sp>
        <p:nvSpPr>
          <p:cNvPr id="25" name="Flowchart: Process 4"/>
          <p:cNvSpPr/>
          <p:nvPr/>
        </p:nvSpPr>
        <p:spPr>
          <a:xfrm>
            <a:off x="3382272" y="3560103"/>
            <a:ext cx="2274232" cy="764967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venir Next Regular"/>
                <a:cs typeface="Avenir Next Regular"/>
              </a:rPr>
              <a:t>map</a:t>
            </a:r>
          </a:p>
          <a:p>
            <a:pPr algn="ctr"/>
            <a:r>
              <a:rPr lang="en-US" sz="2000" dirty="0" smtClean="0">
                <a:latin typeface="Avenir Next Regular"/>
                <a:cs typeface="Avenir Next Regular"/>
              </a:rPr>
              <a:t>long counter++</a:t>
            </a:r>
            <a:endParaRPr lang="en-US" sz="2000" dirty="0">
              <a:latin typeface="Avenir Next Regular"/>
              <a:cs typeface="Avenir Next Regular"/>
            </a:endParaRPr>
          </a:p>
        </p:txBody>
      </p:sp>
      <p:sp>
        <p:nvSpPr>
          <p:cNvPr id="26" name="Flowchart: Process 4"/>
          <p:cNvSpPr/>
          <p:nvPr/>
        </p:nvSpPr>
        <p:spPr>
          <a:xfrm>
            <a:off x="3380752" y="4506300"/>
            <a:ext cx="2274232" cy="764967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venir Next Regular"/>
                <a:cs typeface="Avenir Next Regular"/>
              </a:rPr>
              <a:t>map</a:t>
            </a:r>
          </a:p>
          <a:p>
            <a:pPr algn="ctr"/>
            <a:r>
              <a:rPr lang="en-US" sz="2000" dirty="0" smtClean="0">
                <a:latin typeface="Avenir Next Regular"/>
                <a:cs typeface="Avenir Next Regular"/>
              </a:rPr>
              <a:t>long counter++</a:t>
            </a:r>
            <a:endParaRPr lang="en-US" sz="2000" dirty="0"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767263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Accumulators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9272"/>
            <a:ext cx="8229600" cy="1216419"/>
          </a:xfrm>
        </p:spPr>
        <p:txBody>
          <a:bodyPr>
            <a:normAutofit/>
          </a:bodyPr>
          <a:lstStyle/>
          <a:p>
            <a:r>
              <a:rPr lang="en-US" dirty="0" smtClean="0"/>
              <a:t>Use accumulators to verify your assumptions about the data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/>
              <a:t>46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5737" y="2965888"/>
            <a:ext cx="8832525" cy="3724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class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Tokenizer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extends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solidFill>
                  <a:srgbClr val="333333"/>
                </a:solidFill>
                <a:latin typeface="Menlo Regular"/>
                <a:cs typeface="Menlo Regular"/>
              </a:rPr>
              <a:t> </a:t>
            </a:r>
            <a:r>
              <a:rPr lang="de-DE" altLang="de-DE" sz="2200" dirty="0" smtClean="0">
                <a:solidFill>
                  <a:srgbClr val="333333"/>
                </a:solidFill>
                <a:latin typeface="Menlo Regular"/>
                <a:cs typeface="Menlo Regular"/>
              </a:rPr>
              <a:t>           </a:t>
            </a:r>
            <a:r>
              <a:rPr kumimoji="0" lang="de-DE" altLang="de-DE" sz="22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Rich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FlatMapFunction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&lt;String, String&gt;&gt;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 smtClean="0">
                <a:solidFill>
                  <a:srgbClr val="333333"/>
                </a:solidFill>
                <a:latin typeface="Menlo Regular"/>
                <a:cs typeface="Menlo Regular"/>
              </a:rPr>
              <a:t>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@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Override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 smtClean="0">
                <a:solidFill>
                  <a:srgbClr val="333333"/>
                </a:solidFill>
                <a:latin typeface="Menlo Regular"/>
                <a:cs typeface="Menlo Regular"/>
              </a:rPr>
              <a:t>  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public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void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flatMap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(String 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val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solidFill>
                  <a:srgbClr val="333333"/>
                </a:solidFill>
                <a:latin typeface="Menlo Regular"/>
                <a:cs typeface="Menlo Regular"/>
              </a:rPr>
              <a:t> </a:t>
            </a:r>
            <a:r>
              <a:rPr lang="de-DE" altLang="de-DE" sz="2200" dirty="0" smtClean="0">
                <a:solidFill>
                  <a:srgbClr val="333333"/>
                </a:solidFill>
                <a:latin typeface="Menlo Regular"/>
                <a:cs typeface="Menlo Regular"/>
              </a:rPr>
              <a:t>                     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Collector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&lt;String&gt; out) {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200" dirty="0" smtClean="0">
                <a:solidFill>
                  <a:srgbClr val="333333"/>
                </a:solidFill>
                <a:latin typeface="Menlo Regular"/>
                <a:cs typeface="Menlo Regular"/>
              </a:rPr>
              <a:t>    	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getRuntimeContext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200" dirty="0">
                <a:solidFill>
                  <a:srgbClr val="333333"/>
                </a:solidFill>
                <a:latin typeface="Menlo Regular"/>
                <a:cs typeface="Menlo Regular"/>
              </a:rPr>
              <a:t>	 </a:t>
            </a:r>
            <a:r>
              <a:rPr lang="de-DE" altLang="de-DE" sz="2200" dirty="0" smtClean="0">
                <a:solidFill>
                  <a:srgbClr val="333333"/>
                </a:solidFill>
                <a:latin typeface="Menlo Regular"/>
                <a:cs typeface="Menlo Regular"/>
              </a:rPr>
              <a:t> 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.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getLongCounter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("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elementCount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").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add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(1L);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solidFill>
                  <a:srgbClr val="333333"/>
                </a:solidFill>
                <a:latin typeface="Menlo Regular"/>
                <a:cs typeface="Menlo Regular"/>
              </a:rPr>
              <a:t> </a:t>
            </a:r>
            <a:r>
              <a:rPr lang="de-DE" altLang="de-DE" sz="2200" dirty="0" smtClean="0">
                <a:solidFill>
                  <a:srgbClr val="333333"/>
                </a:solidFill>
                <a:latin typeface="Menlo Regular"/>
                <a:cs typeface="Menlo Regular"/>
              </a:rPr>
              <a:t>    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// do 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more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 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stuff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solidFill>
                  <a:srgbClr val="333333"/>
                </a:solidFill>
                <a:latin typeface="Menlo Regular"/>
                <a:cs typeface="Menlo Regular"/>
              </a:rPr>
              <a:t> </a:t>
            </a:r>
            <a:r>
              <a:rPr lang="de-DE" altLang="de-DE" sz="2200" dirty="0" smtClean="0">
                <a:solidFill>
                  <a:srgbClr val="333333"/>
                </a:solidFill>
                <a:latin typeface="Menlo Regular"/>
                <a:cs typeface="Menlo Regular"/>
              </a:rPr>
              <a:t>  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}</a:t>
            </a:r>
            <a:endParaRPr kumimoji="0" lang="de-DE" altLang="de-DE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279479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Accumulator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594" y="1600200"/>
            <a:ext cx="8803392" cy="438461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Accumulators are available via </a:t>
            </a:r>
            <a:r>
              <a:rPr lang="en-US" sz="2800" dirty="0" err="1" smtClean="0"/>
              <a:t>JobExecutionResult</a:t>
            </a:r>
            <a:r>
              <a:rPr lang="en-US" sz="2800" dirty="0" smtClean="0"/>
              <a:t> </a:t>
            </a:r>
          </a:p>
          <a:p>
            <a:pPr lvl="1"/>
            <a:r>
              <a:rPr lang="en-US" sz="2400" dirty="0" smtClean="0"/>
              <a:t>returned </a:t>
            </a:r>
            <a:r>
              <a:rPr lang="en-US" sz="2400" dirty="0"/>
              <a:t>by </a:t>
            </a:r>
            <a:r>
              <a:rPr lang="en-US" sz="2400" dirty="0" err="1"/>
              <a:t>env.execute</a:t>
            </a:r>
            <a:r>
              <a:rPr lang="en-US" sz="2400" dirty="0" smtClean="0"/>
              <a:t>()</a:t>
            </a:r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endParaRPr lang="en-US" sz="2800" dirty="0" smtClean="0"/>
          </a:p>
          <a:p>
            <a:r>
              <a:rPr lang="en-US" sz="2800" dirty="0" smtClean="0"/>
              <a:t>Accumulators are displayed </a:t>
            </a:r>
          </a:p>
          <a:p>
            <a:pPr lvl="1"/>
            <a:r>
              <a:rPr lang="en-US" sz="2400" dirty="0" smtClean="0"/>
              <a:t>by CLI client</a:t>
            </a:r>
            <a:endParaRPr lang="en-US" sz="2400" dirty="0"/>
          </a:p>
          <a:p>
            <a:pPr lvl="1"/>
            <a:r>
              <a:rPr lang="en-US" sz="2400" dirty="0" smtClean="0"/>
              <a:t>in </a:t>
            </a:r>
            <a:r>
              <a:rPr lang="en-US" sz="2400" dirty="0"/>
              <a:t>the </a:t>
            </a:r>
            <a:r>
              <a:rPr lang="en-US" sz="2400" dirty="0" err="1"/>
              <a:t>JobManager</a:t>
            </a:r>
            <a:r>
              <a:rPr lang="en-US" sz="2400" dirty="0"/>
              <a:t> web frontend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/>
              <a:t>47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3271" y="2936094"/>
            <a:ext cx="8568329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err="1">
                <a:latin typeface="Menlo Regular"/>
                <a:cs typeface="Menlo Regular"/>
              </a:rPr>
              <a:t>JobExecutionResult</a:t>
            </a:r>
            <a:r>
              <a:rPr lang="en-US" sz="2000" dirty="0">
                <a:latin typeface="Menlo Regular"/>
                <a:cs typeface="Menlo Regular"/>
              </a:rPr>
              <a:t> result = </a:t>
            </a:r>
            <a:r>
              <a:rPr lang="en-US" sz="2000" dirty="0" err="1">
                <a:latin typeface="Menlo Regular"/>
                <a:cs typeface="Menlo Regular"/>
              </a:rPr>
              <a:t>env.execute</a:t>
            </a:r>
            <a:r>
              <a:rPr lang="en-US" sz="2000" dirty="0">
                <a:latin typeface="Menlo Regular"/>
                <a:cs typeface="Menlo Regular"/>
              </a:rPr>
              <a:t>("</a:t>
            </a:r>
            <a:r>
              <a:rPr lang="en-US" sz="2000" dirty="0" err="1" smtClean="0">
                <a:latin typeface="Menlo Regular"/>
                <a:cs typeface="Menlo Regular"/>
              </a:rPr>
              <a:t>WordCount</a:t>
            </a:r>
            <a:r>
              <a:rPr lang="en-US" sz="2000" dirty="0" smtClean="0">
                <a:latin typeface="Menlo Regular"/>
                <a:cs typeface="Menlo Regular"/>
              </a:rPr>
              <a:t>");</a:t>
            </a:r>
            <a:endParaRPr lang="en-US" sz="2000" dirty="0">
              <a:latin typeface="Menlo Regular"/>
              <a:cs typeface="Menlo Regular"/>
            </a:endParaRPr>
          </a:p>
          <a:p>
            <a:r>
              <a:rPr lang="en-US" sz="2000" dirty="0" smtClean="0">
                <a:latin typeface="Menlo Regular"/>
                <a:cs typeface="Menlo Regular"/>
              </a:rPr>
              <a:t>long </a:t>
            </a:r>
            <a:r>
              <a:rPr lang="en-US" sz="2000" dirty="0" err="1">
                <a:latin typeface="Menlo Regular"/>
                <a:cs typeface="Menlo Regular"/>
              </a:rPr>
              <a:t>ec</a:t>
            </a:r>
            <a:r>
              <a:rPr lang="en-US" sz="2000" dirty="0">
                <a:latin typeface="Menlo Regular"/>
                <a:cs typeface="Menlo Regular"/>
              </a:rPr>
              <a:t> = </a:t>
            </a:r>
            <a:r>
              <a:rPr lang="en-US" sz="2000" dirty="0" err="1">
                <a:latin typeface="Menlo Regular"/>
                <a:cs typeface="Menlo Regular"/>
              </a:rPr>
              <a:t>result.getAccumulatorResult</a:t>
            </a:r>
            <a:r>
              <a:rPr lang="en-US" sz="2000" dirty="0">
                <a:latin typeface="Menlo Regular"/>
                <a:cs typeface="Menlo Regular"/>
              </a:rPr>
              <a:t>("</a:t>
            </a:r>
            <a:r>
              <a:rPr lang="en-US" sz="2000" dirty="0" err="1">
                <a:latin typeface="Menlo Regular"/>
                <a:cs typeface="Menlo Regular"/>
              </a:rPr>
              <a:t>elementCount</a:t>
            </a:r>
            <a:r>
              <a:rPr lang="en-US" sz="2000" dirty="0">
                <a:latin typeface="Menlo Regular"/>
                <a:cs typeface="Menlo Regular"/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2078882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248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API Overview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74376"/>
            <a:ext cx="8450868" cy="4651788"/>
          </a:xfrm>
        </p:spPr>
        <p:txBody>
          <a:bodyPr/>
          <a:lstStyle/>
          <a:p>
            <a:r>
              <a:rPr lang="en-US" dirty="0" smtClean="0"/>
              <a:t>Makes analysis of structured data very easy</a:t>
            </a:r>
          </a:p>
          <a:p>
            <a:endParaRPr lang="en-US" dirty="0" smtClean="0"/>
          </a:p>
          <a:p>
            <a:r>
              <a:rPr lang="en-US" dirty="0" smtClean="0"/>
              <a:t>Evaluates SQL-like expressions</a:t>
            </a:r>
          </a:p>
          <a:p>
            <a:pPr lvl="1"/>
            <a:r>
              <a:rPr lang="en-US" dirty="0" smtClean="0"/>
              <a:t>Code generation for execution</a:t>
            </a:r>
          </a:p>
          <a:p>
            <a:endParaRPr lang="en-US" dirty="0" smtClean="0"/>
          </a:p>
          <a:p>
            <a:r>
              <a:rPr lang="en-US" dirty="0" smtClean="0"/>
              <a:t>Tight integration with </a:t>
            </a:r>
            <a:r>
              <a:rPr lang="en-US" dirty="0" err="1" smtClean="0"/>
              <a:t>DataSet</a:t>
            </a:r>
            <a:r>
              <a:rPr lang="en-US" dirty="0" smtClean="0"/>
              <a:t> API</a:t>
            </a:r>
          </a:p>
          <a:p>
            <a:pPr lvl="1"/>
            <a:r>
              <a:rPr lang="en-US" dirty="0" smtClean="0"/>
              <a:t>Convert </a:t>
            </a:r>
            <a:r>
              <a:rPr lang="en-US" dirty="0" err="1" smtClean="0"/>
              <a:t>DataSet</a:t>
            </a:r>
            <a:r>
              <a:rPr lang="en-US" dirty="0" smtClean="0"/>
              <a:t> to Table and 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45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721"/>
            <a:ext cx="7474685" cy="1126323"/>
          </a:xfrm>
        </p:spPr>
        <p:txBody>
          <a:bodyPr>
            <a:noAutofit/>
          </a:bodyPr>
          <a:lstStyle/>
          <a:p>
            <a:r>
              <a:rPr lang="en-US" sz="3600" dirty="0" smtClean="0"/>
              <a:t>Extracting Types from Programs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6262" y="5019566"/>
            <a:ext cx="2476222" cy="13707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latin typeface="Avenir Next Regular"/>
                <a:cs typeface="Avenir Next Regular"/>
              </a:rPr>
              <a:t>Type Extraction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Avenir Next Regular"/>
                <a:cs typeface="Avenir Next Regular"/>
              </a:rPr>
              <a:t>Java Reflection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Avenir Next Regular"/>
                <a:cs typeface="Avenir Next Regular"/>
              </a:rPr>
              <a:t>Scala Compiler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20075" y="5019566"/>
            <a:ext cx="3007837" cy="13707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latin typeface="Avenir Next Regular"/>
                <a:cs typeface="Avenir Next Regular"/>
              </a:rPr>
              <a:t>Validation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Avenir Next Regular"/>
                <a:cs typeface="Avenir Next Regular"/>
              </a:rPr>
              <a:t>Are the keys sortable?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Avenir Next Regular"/>
                <a:cs typeface="Avenir Next Regular"/>
              </a:rPr>
              <a:t>Are join keys compatible?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53200" y="5019566"/>
            <a:ext cx="2045256" cy="13707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latin typeface="Avenir Next Regular"/>
                <a:cs typeface="Avenir Next Regular"/>
              </a:rPr>
              <a:t>Generation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latin typeface="Avenir Next Regular"/>
                <a:cs typeface="Avenir Next Regular"/>
              </a:rPr>
              <a:t>Serializers</a:t>
            </a:r>
            <a:endParaRPr lang="en-US" dirty="0">
              <a:latin typeface="Avenir Next Regular"/>
              <a:cs typeface="Avenir Next Regular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Avenir Next Regular"/>
                <a:cs typeface="Avenir Next Regular"/>
              </a:rPr>
              <a:t>Comparators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79909" y="2247644"/>
            <a:ext cx="1413482" cy="183547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venir Next Regular"/>
                <a:cs typeface="Avenir Next Regular"/>
              </a:rPr>
              <a:t>Flink</a:t>
            </a:r>
            <a:r>
              <a:rPr lang="en-US" dirty="0" smtClean="0">
                <a:latin typeface="Avenir Next Regular"/>
                <a:cs typeface="Avenir Next Regular"/>
              </a:rPr>
              <a:t> Java Program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7920" y="2247644"/>
            <a:ext cx="854886" cy="89529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venir Next Regular"/>
                <a:cs typeface="Avenir Next Regular"/>
              </a:rPr>
              <a:t>Scala API</a:t>
            </a:r>
            <a:endParaRPr lang="en-US" sz="1600" dirty="0">
              <a:latin typeface="Avenir Next Regular"/>
              <a:cs typeface="Avenir Next Regular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7919" y="3180038"/>
            <a:ext cx="854886" cy="89529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venir Next Regular"/>
                <a:cs typeface="Avenir Next Regular"/>
              </a:rPr>
              <a:t>Python API</a:t>
            </a:r>
            <a:endParaRPr lang="en-US" sz="1600" dirty="0">
              <a:latin typeface="Avenir Next Regular"/>
              <a:cs typeface="Avenir Next Regular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993396" y="2247644"/>
            <a:ext cx="1289283" cy="183547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venir Next Regular"/>
                <a:cs typeface="Avenir Next Regular"/>
              </a:rPr>
              <a:t>Type Extraction</a:t>
            </a:r>
            <a:endParaRPr lang="en-US" sz="1600" dirty="0">
              <a:latin typeface="Avenir Next Regular"/>
              <a:cs typeface="Avenir Next Regular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04152" y="2262301"/>
            <a:ext cx="1289283" cy="183547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venir Next Regular"/>
                <a:cs typeface="Avenir Next Regular"/>
              </a:rPr>
              <a:t>Plan Translation</a:t>
            </a:r>
            <a:endParaRPr lang="en-US" sz="1600" dirty="0">
              <a:latin typeface="Avenir Next Regular"/>
              <a:cs typeface="Avenir Next Regular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786784" y="2262301"/>
            <a:ext cx="1275438" cy="183547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Optimizer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163447" y="2262301"/>
            <a:ext cx="1136883" cy="183547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Plan Post-pass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5" name="Down Arrow 24"/>
          <p:cNvSpPr/>
          <p:nvPr/>
        </p:nvSpPr>
        <p:spPr>
          <a:xfrm rot="3635646">
            <a:off x="2709366" y="3376888"/>
            <a:ext cx="501140" cy="191065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 Regular"/>
              <a:cs typeface="Avenir Next Regular"/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4953926" y="3868706"/>
            <a:ext cx="501140" cy="87788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 Regular"/>
              <a:cs typeface="Avenir Next Regular"/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7481318" y="3868706"/>
            <a:ext cx="501140" cy="87788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 Regular"/>
              <a:cs typeface="Avenir Next Regular"/>
            </a:endParaRPr>
          </a:p>
        </p:txBody>
      </p:sp>
      <p:sp>
        <p:nvSpPr>
          <p:cNvPr id="28" name="Isosceles Triangle 27"/>
          <p:cNvSpPr/>
          <p:nvPr/>
        </p:nvSpPr>
        <p:spPr>
          <a:xfrm rot="5400000">
            <a:off x="7494527" y="2851681"/>
            <a:ext cx="2429501" cy="627399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Cluster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3" name="Content Placeholder 5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67388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Programs are analyzed in “Preflight Phase”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570335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API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data structure is a Table</a:t>
            </a:r>
          </a:p>
          <a:p>
            <a:endParaRPr lang="en-US" dirty="0"/>
          </a:p>
          <a:p>
            <a:r>
              <a:rPr lang="en-US" dirty="0" smtClean="0"/>
              <a:t>Table is structured data with named fields</a:t>
            </a:r>
          </a:p>
          <a:p>
            <a:pPr lvl="1"/>
            <a:r>
              <a:rPr lang="en-US" dirty="0" smtClean="0"/>
              <a:t>Similar to relational table</a:t>
            </a:r>
          </a:p>
          <a:p>
            <a:endParaRPr lang="en-US" dirty="0" smtClean="0"/>
          </a:p>
          <a:p>
            <a:r>
              <a:rPr lang="en-US" dirty="0" smtClean="0"/>
              <a:t>Expressions evaluated on a Table yield a new Table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8787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API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5"/>
            <a:ext cx="8229600" cy="52470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Menlo Regular"/>
                <a:cs typeface="Menlo Regular"/>
              </a:rPr>
              <a:t>Table t = </a:t>
            </a:r>
            <a:r>
              <a:rPr lang="en-US" dirty="0" err="1" smtClean="0">
                <a:latin typeface="Menlo Regular"/>
                <a:cs typeface="Menlo Regular"/>
              </a:rPr>
              <a:t>orig.as</a:t>
            </a:r>
            <a:r>
              <a:rPr lang="en-US" dirty="0" smtClean="0">
                <a:latin typeface="Menlo Regular"/>
                <a:cs typeface="Menlo Regular"/>
              </a:rPr>
              <a:t>(“author, title, pages“);</a:t>
            </a:r>
          </a:p>
          <a:p>
            <a:pPr marL="0" indent="0">
              <a:buNone/>
            </a:pPr>
            <a:endParaRPr lang="en-US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  // filter table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Menlo Regular"/>
              <a:cs typeface="Menlo Regular"/>
            </a:endParaRPr>
          </a:p>
          <a:p>
            <a:r>
              <a:rPr lang="en-US" dirty="0" smtClean="0">
                <a:latin typeface="Menlo Regular"/>
                <a:cs typeface="Menlo Regular"/>
              </a:rPr>
              <a:t>Table t2 = </a:t>
            </a:r>
            <a:r>
              <a:rPr lang="en-US" dirty="0" err="1">
                <a:latin typeface="Menlo Regular"/>
                <a:cs typeface="Menlo Regular"/>
              </a:rPr>
              <a:t>t</a:t>
            </a:r>
            <a:r>
              <a:rPr lang="en-US" dirty="0" err="1" smtClean="0">
                <a:latin typeface="Menlo Regular"/>
                <a:cs typeface="Menlo Regular"/>
              </a:rPr>
              <a:t>.filter</a:t>
            </a:r>
            <a:r>
              <a:rPr lang="en-US" dirty="0" smtClean="0">
                <a:latin typeface="Menlo Regular"/>
                <a:cs typeface="Menlo Regular"/>
              </a:rPr>
              <a:t>(“pages &gt; 100”);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F7F7F"/>
                </a:solidFill>
                <a:latin typeface="Menlo Regular"/>
                <a:cs typeface="Menlo Regular"/>
              </a:rPr>
              <a:t>  // project table</a:t>
            </a:r>
          </a:p>
          <a:p>
            <a:r>
              <a:rPr lang="en-US" dirty="0" smtClean="0">
                <a:latin typeface="Menlo Regular"/>
                <a:cs typeface="Menlo Regular"/>
              </a:rPr>
              <a:t>Table t3 = </a:t>
            </a:r>
            <a:r>
              <a:rPr lang="en-US" dirty="0" err="1" smtClean="0">
                <a:latin typeface="Menlo Regular"/>
                <a:cs typeface="Menlo Regular"/>
              </a:rPr>
              <a:t>t.select</a:t>
            </a:r>
            <a:r>
              <a:rPr lang="en-US" dirty="0" smtClean="0">
                <a:latin typeface="Menlo Regular"/>
                <a:cs typeface="Menlo Regular"/>
              </a:rPr>
              <a:t>(“author, title”);</a:t>
            </a:r>
          </a:p>
          <a:p>
            <a:r>
              <a:rPr lang="en-US" dirty="0" smtClean="0">
                <a:latin typeface="Menlo Regular"/>
                <a:cs typeface="Menlo Regular"/>
              </a:rPr>
              <a:t>Table t4 = </a:t>
            </a:r>
            <a:r>
              <a:rPr lang="en-US" dirty="0" err="1" smtClean="0">
                <a:latin typeface="Menlo Regular"/>
                <a:cs typeface="Menlo Regular"/>
              </a:rPr>
              <a:t>t.select</a:t>
            </a:r>
            <a:r>
              <a:rPr lang="en-US" dirty="0" smtClean="0">
                <a:latin typeface="Menlo Regular"/>
                <a:cs typeface="Menlo Regular"/>
              </a:rPr>
              <a:t>(“pages*2 as </a:t>
            </a:r>
            <a:r>
              <a:rPr lang="en-US" dirty="0" err="1" smtClean="0">
                <a:latin typeface="Menlo Regular"/>
                <a:cs typeface="Menlo Regular"/>
              </a:rPr>
              <a:t>dPages</a:t>
            </a:r>
            <a:r>
              <a:rPr lang="en-US" dirty="0" smtClean="0">
                <a:latin typeface="Menlo Regular"/>
                <a:cs typeface="Menlo Regular"/>
              </a:rPr>
              <a:t>”);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F7F7F"/>
                </a:solidFill>
                <a:latin typeface="Menlo Regular"/>
                <a:cs typeface="Menlo Regular"/>
              </a:rPr>
              <a:t>  // group table and compute aggregations</a:t>
            </a:r>
          </a:p>
          <a:p>
            <a:r>
              <a:rPr lang="en-US" dirty="0" smtClean="0">
                <a:latin typeface="Menlo Regular"/>
                <a:cs typeface="Menlo Regular"/>
              </a:rPr>
              <a:t>Table t5 = </a:t>
            </a:r>
            <a:r>
              <a:rPr lang="en-US" dirty="0" err="1" smtClean="0">
                <a:latin typeface="Menlo Regular"/>
                <a:cs typeface="Menlo Regular"/>
              </a:rPr>
              <a:t>t.groupBy</a:t>
            </a:r>
            <a:r>
              <a:rPr lang="en-US" dirty="0" smtClean="0">
                <a:latin typeface="Menlo Regular"/>
                <a:cs typeface="Menlo Regular"/>
              </a:rPr>
              <a:t>(“author”)</a:t>
            </a:r>
            <a:br>
              <a:rPr lang="en-US" dirty="0" smtClean="0">
                <a:latin typeface="Menlo Regular"/>
                <a:cs typeface="Menlo Regular"/>
              </a:rPr>
            </a:br>
            <a:r>
              <a:rPr lang="en-US" dirty="0" smtClean="0">
                <a:latin typeface="Menlo Regular"/>
                <a:cs typeface="Menlo Regular"/>
              </a:rPr>
              <a:t>           </a:t>
            </a:r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.select(“</a:t>
            </a:r>
            <a:r>
              <a:rPr lang="en-US" dirty="0" err="1" smtClean="0">
                <a:latin typeface="Menlo Regular"/>
                <a:cs typeface="Menlo Regular"/>
              </a:rPr>
              <a:t>pages.avg</a:t>
            </a:r>
            <a:r>
              <a:rPr lang="en-US" dirty="0" smtClean="0">
                <a:latin typeface="Menlo Regular"/>
                <a:cs typeface="Menlo Regular"/>
              </a:rPr>
              <a:t> as </a:t>
            </a:r>
            <a:r>
              <a:rPr lang="en-US" dirty="0" err="1" smtClean="0">
                <a:latin typeface="Menlo Regular"/>
                <a:cs typeface="Menlo Regular"/>
              </a:rPr>
              <a:t>avgPages</a:t>
            </a:r>
            <a:r>
              <a:rPr lang="en-US" dirty="0" smtClean="0">
                <a:latin typeface="Menlo Regular"/>
                <a:cs typeface="Menlo Regular"/>
              </a:rPr>
              <a:t>”);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F7F7F"/>
                </a:solidFill>
                <a:latin typeface="Menlo Regular"/>
                <a:cs typeface="Menlo Regular"/>
              </a:rPr>
              <a:t>  // join two table</a:t>
            </a:r>
          </a:p>
          <a:p>
            <a:r>
              <a:rPr lang="en-US" dirty="0" smtClean="0">
                <a:latin typeface="Menlo Regular"/>
                <a:cs typeface="Menlo Regular"/>
              </a:rPr>
              <a:t>Table t6 = </a:t>
            </a:r>
            <a:r>
              <a:rPr lang="en-US" dirty="0" err="1" smtClean="0">
                <a:latin typeface="Menlo Regular"/>
                <a:cs typeface="Menlo Regular"/>
              </a:rPr>
              <a:t>t.join</a:t>
            </a:r>
            <a:r>
              <a:rPr lang="en-US" dirty="0" smtClean="0">
                <a:latin typeface="Menlo Regular"/>
                <a:cs typeface="Menlo Regular"/>
              </a:rPr>
              <a:t>(</a:t>
            </a:r>
            <a:r>
              <a:rPr lang="en-US" dirty="0" err="1" smtClean="0">
                <a:latin typeface="Menlo Regular"/>
                <a:cs typeface="Menlo Regular"/>
              </a:rPr>
              <a:t>t.select</a:t>
            </a:r>
            <a:r>
              <a:rPr lang="en-US" dirty="0" smtClean="0">
                <a:latin typeface="Menlo Regular"/>
                <a:cs typeface="Menlo Regular"/>
              </a:rPr>
              <a:t>(“author2,title2”))</a:t>
            </a:r>
            <a:br>
              <a:rPr lang="en-US" dirty="0" smtClean="0">
                <a:latin typeface="Menlo Regular"/>
                <a:cs typeface="Menlo Regular"/>
              </a:rPr>
            </a:br>
            <a:r>
              <a:rPr lang="en-US" dirty="0" smtClean="0">
                <a:latin typeface="Menlo Regular"/>
                <a:cs typeface="Menlo Regular"/>
              </a:rPr>
              <a:t>            .where(“author = author2”)</a:t>
            </a:r>
            <a:br>
              <a:rPr lang="en-US" dirty="0" smtClean="0">
                <a:latin typeface="Menlo Regular"/>
                <a:cs typeface="Menlo Regular"/>
              </a:rPr>
            </a:br>
            <a:r>
              <a:rPr lang="en-US" dirty="0" smtClean="0">
                <a:latin typeface="Menlo Regular"/>
                <a:cs typeface="Menlo Regular"/>
              </a:rPr>
              <a:t>            .select(“title, title2”);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1448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DataSet</a:t>
            </a:r>
            <a:r>
              <a:rPr lang="en-US" dirty="0" smtClean="0"/>
              <a:t> to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Java </a:t>
            </a:r>
            <a:r>
              <a:rPr lang="en-US" dirty="0" err="1" smtClean="0"/>
              <a:t>DataSet</a:t>
            </a:r>
            <a:r>
              <a:rPr lang="en-US" dirty="0" smtClean="0"/>
              <a:t> API via </a:t>
            </a:r>
            <a:r>
              <a:rPr lang="en-US" dirty="0" err="1" smtClean="0"/>
              <a:t>TableEnvironment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2000" dirty="0" smtClean="0">
                <a:latin typeface="Menlo Regular"/>
                <a:cs typeface="Menlo Regular"/>
              </a:rPr>
              <a:t>// data set</a:t>
            </a:r>
          </a:p>
          <a:p>
            <a:pPr marL="0" indent="0">
              <a:buNone/>
            </a:pPr>
            <a:r>
              <a:rPr lang="en-US" sz="2000" dirty="0" err="1">
                <a:latin typeface="Menlo Regular"/>
                <a:cs typeface="Menlo Regular"/>
              </a:rPr>
              <a:t>D</a:t>
            </a:r>
            <a:r>
              <a:rPr lang="en-US" sz="2000" dirty="0" err="1" smtClean="0">
                <a:latin typeface="Menlo Regular"/>
                <a:cs typeface="Menlo Regular"/>
              </a:rPr>
              <a:t>ataSet</a:t>
            </a:r>
            <a:r>
              <a:rPr lang="en-US" sz="2000" dirty="0" smtClean="0">
                <a:latin typeface="Menlo Regular"/>
                <a:cs typeface="Menlo Regular"/>
              </a:rPr>
              <a:t>&lt;Table3&lt;</a:t>
            </a:r>
            <a:r>
              <a:rPr lang="en-US" sz="2000" dirty="0" err="1" smtClean="0">
                <a:latin typeface="Menlo Regular"/>
                <a:cs typeface="Menlo Regular"/>
              </a:rPr>
              <a:t>String,Long,Double</a:t>
            </a:r>
            <a:r>
              <a:rPr lang="en-US" sz="2000" dirty="0" smtClean="0">
                <a:latin typeface="Menlo Regular"/>
                <a:cs typeface="Menlo Regular"/>
              </a:rPr>
              <a:t>&gt;&gt; ds = …;</a:t>
            </a:r>
          </a:p>
          <a:p>
            <a:pPr marL="0" indent="0">
              <a:buNone/>
            </a:pPr>
            <a:endParaRPr lang="en-US" sz="20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000" dirty="0" smtClean="0">
                <a:latin typeface="Menlo Regular"/>
                <a:cs typeface="Menlo Regular"/>
              </a:rPr>
              <a:t>// get a </a:t>
            </a:r>
            <a:r>
              <a:rPr lang="en-US" sz="2000" dirty="0" err="1" smtClean="0">
                <a:latin typeface="Menlo Regular"/>
                <a:cs typeface="Menlo Regular"/>
              </a:rPr>
              <a:t>TableEnvironment</a:t>
            </a:r>
            <a:endParaRPr lang="en-US" sz="20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Menlo Regular"/>
                <a:cs typeface="Menlo Regular"/>
              </a:rPr>
              <a:t>TableEnvironment</a:t>
            </a:r>
            <a:r>
              <a:rPr lang="en-US" sz="2000" dirty="0" smtClean="0">
                <a:latin typeface="Menlo Regular"/>
                <a:cs typeface="Menlo Regular"/>
              </a:rPr>
              <a:t> </a:t>
            </a:r>
            <a:r>
              <a:rPr lang="en-US" sz="2000" dirty="0" err="1" smtClean="0">
                <a:latin typeface="Menlo Regular"/>
                <a:cs typeface="Menlo Regular"/>
              </a:rPr>
              <a:t>tEnv</a:t>
            </a:r>
            <a:r>
              <a:rPr lang="en-US" sz="2000" dirty="0" smtClean="0">
                <a:latin typeface="Menlo Regular"/>
                <a:cs typeface="Menlo Regular"/>
              </a:rPr>
              <a:t> = new </a:t>
            </a:r>
            <a:r>
              <a:rPr lang="en-US" sz="2000" dirty="0" err="1" smtClean="0">
                <a:latin typeface="Menlo Regular"/>
                <a:cs typeface="Menlo Regular"/>
              </a:rPr>
              <a:t>TableEnvironment</a:t>
            </a:r>
            <a:r>
              <a:rPr lang="en-US" sz="2000" dirty="0" smtClean="0">
                <a:latin typeface="Menlo Regular"/>
                <a:cs typeface="Menlo Regular"/>
              </a:rPr>
              <a:t>();</a:t>
            </a:r>
          </a:p>
          <a:p>
            <a:pPr marL="0" indent="0">
              <a:buNone/>
            </a:pPr>
            <a:endParaRPr lang="en-US" sz="20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000" dirty="0" smtClean="0">
                <a:latin typeface="Menlo Regular"/>
                <a:cs typeface="Menlo Regular"/>
              </a:rPr>
              <a:t>// convert data set to Table and give name to fields</a:t>
            </a:r>
          </a:p>
          <a:p>
            <a:pPr marL="0" indent="0">
              <a:buNone/>
            </a:pPr>
            <a:r>
              <a:rPr lang="en-US" sz="2000" dirty="0" smtClean="0">
                <a:latin typeface="Menlo Regular"/>
                <a:cs typeface="Menlo Regular"/>
              </a:rPr>
              <a:t>Table t = </a:t>
            </a:r>
            <a:r>
              <a:rPr lang="en-US" sz="2000" dirty="0" err="1" smtClean="0">
                <a:latin typeface="Menlo Regular"/>
                <a:cs typeface="Menlo Regular"/>
              </a:rPr>
              <a:t>tEnv.toTable</a:t>
            </a:r>
            <a:r>
              <a:rPr lang="en-US" sz="2000" dirty="0" smtClean="0">
                <a:latin typeface="Menlo Regular"/>
                <a:cs typeface="Menlo Regular"/>
              </a:rPr>
              <a:t>(ds).as(“name, count, price”);</a:t>
            </a:r>
          </a:p>
          <a:p>
            <a:pPr marL="0" indent="0">
              <a:buNone/>
            </a:pPr>
            <a:endParaRPr lang="en-US" sz="2000" dirty="0" smtClean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4299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to </a:t>
            </a:r>
            <a:r>
              <a:rPr lang="en-US" dirty="0" err="1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380310" cy="4881974"/>
          </a:xfrm>
        </p:spPr>
        <p:txBody>
          <a:bodyPr>
            <a:normAutofit fontScale="77500" lnSpcReduction="20000"/>
          </a:bodyPr>
          <a:lstStyle/>
          <a:p>
            <a:r>
              <a:rPr lang="en-US" sz="3800" dirty="0" smtClean="0"/>
              <a:t>Java </a:t>
            </a:r>
            <a:r>
              <a:rPr lang="en-US" sz="3800" dirty="0" err="1" smtClean="0"/>
              <a:t>DataSet</a:t>
            </a:r>
            <a:r>
              <a:rPr lang="en-US" sz="3800" dirty="0" smtClean="0"/>
              <a:t> API via </a:t>
            </a:r>
            <a:r>
              <a:rPr lang="en-US" sz="3800" dirty="0" err="1" smtClean="0"/>
              <a:t>TableEnvironment</a:t>
            </a:r>
            <a:endParaRPr lang="en-US" sz="3800" dirty="0"/>
          </a:p>
          <a:p>
            <a:r>
              <a:rPr lang="en-US" sz="3800" dirty="0" smtClean="0"/>
              <a:t>Convert to custom POJO data set</a:t>
            </a:r>
          </a:p>
          <a:p>
            <a:pPr lvl="1"/>
            <a:r>
              <a:rPr lang="en-US" sz="3400" dirty="0" err="1" smtClean="0"/>
              <a:t>Pojo</a:t>
            </a:r>
            <a:r>
              <a:rPr lang="en-US" sz="3400" dirty="0" smtClean="0"/>
              <a:t> fields must map to Table fields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2600" dirty="0">
                <a:latin typeface="Menlo Regular"/>
                <a:cs typeface="Menlo Regular"/>
              </a:rPr>
              <a:t>p</a:t>
            </a:r>
            <a:r>
              <a:rPr lang="en-US" sz="2600" dirty="0" smtClean="0">
                <a:latin typeface="Menlo Regular"/>
                <a:cs typeface="Menlo Regular"/>
              </a:rPr>
              <a:t>ublic static class Stock {</a:t>
            </a:r>
          </a:p>
          <a:p>
            <a:pPr marL="0" indent="0">
              <a:buNone/>
            </a:pPr>
            <a:r>
              <a:rPr lang="en-US" sz="2600" dirty="0">
                <a:latin typeface="Menlo Regular"/>
                <a:cs typeface="Menlo Regular"/>
              </a:rPr>
              <a:t> </a:t>
            </a:r>
            <a:r>
              <a:rPr lang="en-US" sz="2600" dirty="0" smtClean="0">
                <a:latin typeface="Menlo Regular"/>
                <a:cs typeface="Menlo Regular"/>
              </a:rPr>
              <a:t> public String name;</a:t>
            </a:r>
          </a:p>
          <a:p>
            <a:pPr marL="0" indent="0">
              <a:buNone/>
            </a:pPr>
            <a:r>
              <a:rPr lang="en-US" sz="2600" dirty="0">
                <a:latin typeface="Menlo Regular"/>
                <a:cs typeface="Menlo Regular"/>
              </a:rPr>
              <a:t> </a:t>
            </a:r>
            <a:r>
              <a:rPr lang="en-US" sz="2600" dirty="0" smtClean="0">
                <a:latin typeface="Menlo Regular"/>
                <a:cs typeface="Menlo Regular"/>
              </a:rPr>
              <a:t> public </a:t>
            </a:r>
            <a:r>
              <a:rPr lang="en-US" sz="2600" dirty="0" err="1" smtClean="0">
                <a:latin typeface="Menlo Regular"/>
                <a:cs typeface="Menlo Regular"/>
              </a:rPr>
              <a:t>int</a:t>
            </a:r>
            <a:r>
              <a:rPr lang="en-US" sz="2600" dirty="0" smtClean="0">
                <a:latin typeface="Menlo Regular"/>
                <a:cs typeface="Menlo Regular"/>
              </a:rPr>
              <a:t> count;</a:t>
            </a:r>
          </a:p>
          <a:p>
            <a:pPr marL="0" indent="0">
              <a:buNone/>
            </a:pPr>
            <a:r>
              <a:rPr lang="en-US" sz="2600" dirty="0">
                <a:latin typeface="Menlo Regular"/>
                <a:cs typeface="Menlo Regular"/>
              </a:rPr>
              <a:t> </a:t>
            </a:r>
            <a:r>
              <a:rPr lang="en-US" sz="2600" dirty="0" smtClean="0">
                <a:latin typeface="Menlo Regular"/>
                <a:cs typeface="Menlo Regular"/>
              </a:rPr>
              <a:t> public double price;</a:t>
            </a:r>
          </a:p>
          <a:p>
            <a:pPr marL="0" indent="0">
              <a:buNone/>
            </a:pPr>
            <a:r>
              <a:rPr lang="en-US" sz="2600" dirty="0">
                <a:latin typeface="Menlo Regular"/>
                <a:cs typeface="Menlo Regular"/>
              </a:rPr>
              <a:t>}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>
                <a:latin typeface="Menlo Regular"/>
                <a:cs typeface="Menlo Regular"/>
              </a:rPr>
              <a:t>Table t = </a:t>
            </a:r>
            <a:r>
              <a:rPr lang="en-US" sz="2600" dirty="0" err="1" smtClean="0">
                <a:latin typeface="Menlo Regular"/>
                <a:cs typeface="Menlo Regular"/>
              </a:rPr>
              <a:t>x.as</a:t>
            </a:r>
            <a:r>
              <a:rPr lang="en-US" sz="2600" dirty="0" smtClean="0">
                <a:latin typeface="Menlo Regular"/>
                <a:cs typeface="Menlo Regular"/>
              </a:rPr>
              <a:t>(“name, count, price”);</a:t>
            </a:r>
          </a:p>
          <a:p>
            <a:pPr marL="0" indent="0">
              <a:buNone/>
            </a:pPr>
            <a:endParaRPr lang="en-US" sz="26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600" dirty="0" err="1">
                <a:latin typeface="Menlo Regular"/>
                <a:cs typeface="Menlo Regular"/>
              </a:rPr>
              <a:t>TableEnvironment</a:t>
            </a:r>
            <a:r>
              <a:rPr lang="en-US" sz="2600" dirty="0">
                <a:latin typeface="Menlo Regular"/>
                <a:cs typeface="Menlo Regular"/>
              </a:rPr>
              <a:t> </a:t>
            </a:r>
            <a:r>
              <a:rPr lang="en-US" sz="2600" dirty="0" err="1">
                <a:latin typeface="Menlo Regular"/>
                <a:cs typeface="Menlo Regular"/>
              </a:rPr>
              <a:t>tEnv</a:t>
            </a:r>
            <a:r>
              <a:rPr lang="en-US" sz="2600" dirty="0">
                <a:latin typeface="Menlo Regular"/>
                <a:cs typeface="Menlo Regular"/>
              </a:rPr>
              <a:t> = new </a:t>
            </a:r>
            <a:r>
              <a:rPr lang="en-US" sz="2600" dirty="0" err="1">
                <a:latin typeface="Menlo Regular"/>
                <a:cs typeface="Menlo Regular"/>
              </a:rPr>
              <a:t>TableEnvironment</a:t>
            </a:r>
            <a:r>
              <a:rPr lang="en-US" sz="2600" dirty="0">
                <a:latin typeface="Menlo Regular"/>
                <a:cs typeface="Menlo Regular"/>
              </a:rPr>
              <a:t>()</a:t>
            </a:r>
            <a:r>
              <a:rPr lang="en-US" sz="2600" dirty="0" smtClean="0">
                <a:latin typeface="Menlo Regular"/>
                <a:cs typeface="Menlo Regular"/>
              </a:rPr>
              <a:t>;</a:t>
            </a:r>
          </a:p>
          <a:p>
            <a:pPr marL="0" indent="0">
              <a:buNone/>
            </a:pPr>
            <a:endParaRPr lang="en-US" sz="26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600" dirty="0" err="1" smtClean="0">
                <a:latin typeface="Menlo Regular"/>
                <a:cs typeface="Menlo Regular"/>
              </a:rPr>
              <a:t>DataSet</a:t>
            </a:r>
            <a:r>
              <a:rPr lang="en-US" sz="2600" dirty="0" smtClean="0">
                <a:latin typeface="Menlo Regular"/>
                <a:cs typeface="Menlo Regular"/>
              </a:rPr>
              <a:t>&lt;Stock&gt; ds = </a:t>
            </a:r>
            <a:r>
              <a:rPr lang="en-US" sz="2600" dirty="0" err="1" smtClean="0">
                <a:latin typeface="Menlo Regular"/>
                <a:cs typeface="Menlo Regular"/>
              </a:rPr>
              <a:t>tEnv.toSet</a:t>
            </a:r>
            <a:r>
              <a:rPr lang="en-US" sz="2600" dirty="0" smtClean="0">
                <a:latin typeface="Menlo Regular"/>
                <a:cs typeface="Menlo Regular"/>
              </a:rPr>
              <a:t>(t, </a:t>
            </a:r>
            <a:r>
              <a:rPr lang="en-US" sz="2600" dirty="0" err="1" smtClean="0">
                <a:latin typeface="Menlo Regular"/>
                <a:cs typeface="Menlo Regular"/>
              </a:rPr>
              <a:t>Stock.class</a:t>
            </a:r>
            <a:r>
              <a:rPr lang="en-US" sz="2600" dirty="0" smtClean="0">
                <a:latin typeface="Menlo Regular"/>
                <a:cs typeface="Menlo Regular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0587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to </a:t>
            </a:r>
            <a:r>
              <a:rPr lang="en-US" dirty="0" err="1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380310" cy="48819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Java </a:t>
            </a:r>
            <a:r>
              <a:rPr lang="en-US" dirty="0" err="1" smtClean="0"/>
              <a:t>DataSet</a:t>
            </a:r>
            <a:r>
              <a:rPr lang="en-US" dirty="0" smtClean="0"/>
              <a:t> API via </a:t>
            </a:r>
            <a:r>
              <a:rPr lang="en-US" dirty="0" err="1" smtClean="0"/>
              <a:t>TableEnvironment</a:t>
            </a:r>
            <a:endParaRPr lang="en-US" dirty="0"/>
          </a:p>
          <a:p>
            <a:r>
              <a:rPr lang="en-US" dirty="0" smtClean="0"/>
              <a:t>Convert to </a:t>
            </a:r>
            <a:r>
              <a:rPr lang="en-US" dirty="0" err="1" smtClean="0"/>
              <a:t>DataSet</a:t>
            </a:r>
            <a:r>
              <a:rPr lang="en-US" dirty="0" smtClean="0"/>
              <a:t>&lt;Row&gt;</a:t>
            </a:r>
          </a:p>
          <a:p>
            <a:r>
              <a:rPr lang="en-US" dirty="0" smtClean="0"/>
              <a:t>Most valuable for printing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Table t = </a:t>
            </a:r>
            <a:r>
              <a:rPr lang="en-US" sz="2200" dirty="0" err="1" smtClean="0">
                <a:latin typeface="Menlo Regular"/>
                <a:cs typeface="Menlo Regular"/>
              </a:rPr>
              <a:t>x.as</a:t>
            </a:r>
            <a:r>
              <a:rPr lang="en-US" sz="2200" dirty="0" smtClean="0">
                <a:latin typeface="Menlo Regular"/>
                <a:cs typeface="Menlo Regular"/>
              </a:rPr>
              <a:t>(“name, count, price”);</a:t>
            </a:r>
          </a:p>
          <a:p>
            <a:pPr marL="0" indent="0">
              <a:buNone/>
            </a:pPr>
            <a:r>
              <a:rPr lang="en-US" sz="2200" dirty="0" err="1">
                <a:latin typeface="Menlo Regular"/>
                <a:cs typeface="Menlo Regular"/>
              </a:rPr>
              <a:t>TableEnvironment</a:t>
            </a:r>
            <a:r>
              <a:rPr lang="en-US" sz="2200" dirty="0">
                <a:latin typeface="Menlo Regular"/>
                <a:cs typeface="Menlo Regular"/>
              </a:rPr>
              <a:t> </a:t>
            </a:r>
            <a:r>
              <a:rPr lang="en-US" sz="2200" dirty="0" err="1">
                <a:latin typeface="Menlo Regular"/>
                <a:cs typeface="Menlo Regular"/>
              </a:rPr>
              <a:t>tEnv</a:t>
            </a:r>
            <a:r>
              <a:rPr lang="en-US" sz="2200" dirty="0">
                <a:latin typeface="Menlo Regular"/>
                <a:cs typeface="Menlo Regular"/>
              </a:rPr>
              <a:t> = new </a:t>
            </a:r>
            <a:r>
              <a:rPr lang="en-US" sz="2200" dirty="0" err="1">
                <a:latin typeface="Menlo Regular"/>
                <a:cs typeface="Menlo Regular"/>
              </a:rPr>
              <a:t>TableEnvironment</a:t>
            </a:r>
            <a:r>
              <a:rPr lang="en-US" sz="2200" dirty="0">
                <a:latin typeface="Menlo Regular"/>
                <a:cs typeface="Menlo Regular"/>
              </a:rPr>
              <a:t>();</a:t>
            </a:r>
          </a:p>
          <a:p>
            <a:pPr marL="0" indent="0">
              <a:buNone/>
            </a:pPr>
            <a:r>
              <a:rPr lang="en-US" sz="2200" dirty="0" err="1" smtClean="0">
                <a:latin typeface="Menlo Regular"/>
                <a:cs typeface="Menlo Regular"/>
              </a:rPr>
              <a:t>tEnv.toSet</a:t>
            </a:r>
            <a:r>
              <a:rPr lang="en-US" sz="2200" dirty="0" smtClean="0">
                <a:latin typeface="Menlo Regular"/>
                <a:cs typeface="Menlo Regular"/>
              </a:rPr>
              <a:t>(t, </a:t>
            </a:r>
            <a:r>
              <a:rPr lang="en-US" sz="2200" dirty="0" err="1" smtClean="0">
                <a:latin typeface="Menlo Regular"/>
                <a:cs typeface="Menlo Regular"/>
              </a:rPr>
              <a:t>Row.class</a:t>
            </a:r>
            <a:r>
              <a:rPr lang="en-US" sz="2200" dirty="0" smtClean="0">
                <a:latin typeface="Menlo Regular"/>
                <a:cs typeface="Menlo Regular"/>
              </a:rPr>
              <a:t>).print();</a:t>
            </a:r>
          </a:p>
          <a:p>
            <a:pPr marL="0" indent="0">
              <a:buNone/>
            </a:pPr>
            <a:endParaRPr lang="en-US" sz="2000" dirty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7526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264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721"/>
            <a:ext cx="7474685" cy="1126323"/>
          </a:xfrm>
        </p:spPr>
        <p:txBody>
          <a:bodyPr>
            <a:noAutofit/>
          </a:bodyPr>
          <a:lstStyle/>
          <a:p>
            <a:r>
              <a:rPr lang="en-US" dirty="0" smtClean="0"/>
              <a:t>Type Extraction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860" y="1535711"/>
            <a:ext cx="8483786" cy="769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enlo Regular"/>
                <a:cs typeface="Menlo Regular"/>
              </a:rPr>
              <a:t>DataSet</a:t>
            </a:r>
            <a:r>
              <a:rPr lang="en-US" sz="2200" dirty="0">
                <a:latin typeface="Menlo Regular"/>
                <a:cs typeface="Menlo Regular"/>
              </a:rPr>
              <a:t>&lt;</a:t>
            </a:r>
            <a:r>
              <a:rPr lang="en-US" sz="2200" b="1" dirty="0">
                <a:latin typeface="Menlo Regular"/>
                <a:cs typeface="Menlo Regular"/>
              </a:rPr>
              <a:t>Tuple3&lt;Integer, Long, String&gt;</a:t>
            </a:r>
            <a:r>
              <a:rPr lang="en-US" sz="2200" dirty="0">
                <a:latin typeface="Menlo Regular"/>
                <a:cs typeface="Menlo Regular"/>
              </a:rPr>
              <a:t>&gt; </a:t>
            </a:r>
            <a:r>
              <a:rPr lang="en-US" sz="2200" dirty="0" smtClean="0">
                <a:latin typeface="Menlo Regular"/>
                <a:cs typeface="Menlo Regular"/>
              </a:rPr>
              <a:t>countries; </a:t>
            </a:r>
            <a:br>
              <a:rPr lang="en-US" sz="2200" dirty="0" smtClean="0">
                <a:latin typeface="Menlo Regular"/>
                <a:cs typeface="Menlo Regular"/>
              </a:rPr>
            </a:br>
            <a:r>
              <a:rPr lang="en-US" sz="2200" dirty="0" err="1" smtClean="0">
                <a:latin typeface="Menlo Regular"/>
                <a:cs typeface="Menlo Regular"/>
              </a:rPr>
              <a:t>DataSet</a:t>
            </a:r>
            <a:r>
              <a:rPr lang="en-US" sz="2200" dirty="0" smtClean="0">
                <a:latin typeface="Menlo Regular"/>
                <a:cs typeface="Menlo Regular"/>
              </a:rPr>
              <a:t>&lt;</a:t>
            </a:r>
            <a:r>
              <a:rPr lang="en-US" sz="2200" b="1" dirty="0" smtClean="0">
                <a:latin typeface="Menlo Regular"/>
                <a:cs typeface="Menlo Regular"/>
              </a:rPr>
              <a:t>Tuple2&lt;Person, Integer&gt;</a:t>
            </a:r>
            <a:r>
              <a:rPr lang="en-US" sz="2200" dirty="0">
                <a:latin typeface="Menlo Regular"/>
                <a:cs typeface="Menlo Regular"/>
              </a:rPr>
              <a:t>&gt; </a:t>
            </a:r>
            <a:r>
              <a:rPr lang="en-US" sz="2200" dirty="0" smtClean="0">
                <a:latin typeface="Menlo Regular"/>
                <a:cs typeface="Menlo Regular"/>
              </a:rPr>
              <a:t>users;</a:t>
            </a:r>
            <a:endParaRPr lang="en-US" sz="2200" dirty="0">
              <a:latin typeface="Menlo Regular"/>
              <a:cs typeface="Menlo Regular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5580" y="3582244"/>
            <a:ext cx="4962516" cy="2554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Menlo Regular"/>
                <a:cs typeface="Menlo Regular"/>
              </a:rPr>
              <a:t>countries:</a:t>
            </a:r>
          </a:p>
          <a:p>
            <a:r>
              <a:rPr lang="en-US" sz="1200" dirty="0" smtClean="0">
                <a:latin typeface="Menlo Regular"/>
                <a:cs typeface="Menlo Regular"/>
              </a:rPr>
              <a:t> </a:t>
            </a:r>
          </a:p>
          <a:p>
            <a:r>
              <a:rPr lang="en-US" sz="2400" dirty="0" err="1" smtClean="0">
                <a:latin typeface="Menlo Regular"/>
                <a:cs typeface="Menlo Regular"/>
              </a:rPr>
              <a:t>TupleType</a:t>
            </a:r>
            <a:r>
              <a:rPr lang="en-US" sz="2400" dirty="0" smtClean="0">
                <a:latin typeface="Menlo Regular"/>
                <a:cs typeface="Menlo Regular"/>
              </a:rPr>
              <a:t>&lt;Tuple3&gt;</a:t>
            </a:r>
          </a:p>
          <a:p>
            <a:r>
              <a:rPr lang="en-US" sz="2400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&lt;Integer&gt;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latin typeface="Menlo Regular"/>
                <a:cs typeface="Menlo Regular"/>
              </a:rPr>
              <a:t>&lt;Long&gt;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latin typeface="Menlo Regular"/>
                <a:cs typeface="Menlo Regular"/>
              </a:rPr>
              <a:t>&lt;String&gt;</a:t>
            </a:r>
          </a:p>
          <a:p>
            <a:endParaRPr lang="en-US" sz="2400" dirty="0" smtClean="0">
              <a:latin typeface="Menlo Regular"/>
              <a:cs typeface="Menlo Regular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3373" y="3582244"/>
            <a:ext cx="4962516" cy="2554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Menlo Regular"/>
                <a:cs typeface="Menlo Regular"/>
              </a:rPr>
              <a:t>users:</a:t>
            </a:r>
          </a:p>
          <a:p>
            <a:r>
              <a:rPr lang="en-US" sz="1200" dirty="0" smtClean="0">
                <a:latin typeface="Menlo Regular"/>
                <a:cs typeface="Menlo Regular"/>
              </a:rPr>
              <a:t> </a:t>
            </a:r>
          </a:p>
          <a:p>
            <a:r>
              <a:rPr lang="en-US" sz="2400" dirty="0" err="1" smtClean="0">
                <a:latin typeface="Menlo Regular"/>
                <a:cs typeface="Menlo Regular"/>
              </a:rPr>
              <a:t>TupleType</a:t>
            </a:r>
            <a:r>
              <a:rPr lang="en-US" sz="2400" dirty="0" smtClean="0">
                <a:latin typeface="Menlo Regular"/>
                <a:cs typeface="Menlo Regular"/>
              </a:rPr>
              <a:t>&lt;Tuple2&gt;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PojoType</a:t>
            </a:r>
            <a:r>
              <a:rPr lang="en-US" sz="2400" dirty="0" smtClean="0">
                <a:latin typeface="Menlo Regular"/>
                <a:cs typeface="Menlo Regular"/>
              </a:rPr>
              <a:t>&lt;Person&gt;</a:t>
            </a:r>
          </a:p>
          <a:p>
            <a:r>
              <a:rPr lang="en-US" sz="2400" dirty="0" smtClean="0">
                <a:latin typeface="Menlo Regular"/>
                <a:cs typeface="Menlo Regular"/>
              </a:rPr>
              <a:t>    </a:t>
            </a:r>
            <a:r>
              <a:rPr lang="en-US" sz="2400" dirty="0" err="1" smtClean="0"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latin typeface="Menlo Regular"/>
                <a:cs typeface="Menlo Regular"/>
              </a:rPr>
              <a:t>&lt;Integer&gt;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  </a:t>
            </a:r>
            <a:r>
              <a:rPr lang="en-US" sz="2400" dirty="0" err="1" smtClean="0"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latin typeface="Menlo Regular"/>
                <a:cs typeface="Menlo Regular"/>
              </a:rPr>
              <a:t>&lt;String&gt;</a:t>
            </a:r>
          </a:p>
          <a:p>
            <a:r>
              <a:rPr lang="en-US" sz="2400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&lt;Integer&gt;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idx="1"/>
          </p:nvPr>
        </p:nvSpPr>
        <p:spPr>
          <a:xfrm>
            <a:off x="457199" y="2893151"/>
            <a:ext cx="8443843" cy="829133"/>
          </a:xfrm>
        </p:spPr>
        <p:txBody>
          <a:bodyPr>
            <a:normAutofit/>
          </a:bodyPr>
          <a:lstStyle/>
          <a:p>
            <a:r>
              <a:rPr lang="en-US" dirty="0" smtClean="0"/>
              <a:t>Extracted types: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370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Data Types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" y="1490870"/>
            <a:ext cx="4040188" cy="46352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Atomic Types:</a:t>
            </a:r>
          </a:p>
          <a:p>
            <a:r>
              <a:rPr lang="en-US" dirty="0" err="1" smtClean="0"/>
              <a:t>BasicType</a:t>
            </a:r>
            <a:endParaRPr lang="en-US" dirty="0" smtClean="0"/>
          </a:p>
          <a:p>
            <a:pPr lvl="1"/>
            <a:r>
              <a:rPr lang="en-US" dirty="0" smtClean="0"/>
              <a:t>Integer, String, Long, …</a:t>
            </a:r>
          </a:p>
          <a:p>
            <a:r>
              <a:rPr lang="en-US" dirty="0" err="1" smtClean="0"/>
              <a:t>ArrayType</a:t>
            </a:r>
            <a:endParaRPr lang="en-US" dirty="0" smtClean="0"/>
          </a:p>
          <a:p>
            <a:pPr lvl="1"/>
            <a:r>
              <a:rPr lang="en-US" dirty="0" smtClean="0"/>
              <a:t>Primitives + Objects</a:t>
            </a:r>
          </a:p>
          <a:p>
            <a:r>
              <a:rPr lang="en-US" dirty="0" err="1" smtClean="0"/>
              <a:t>WritableType</a:t>
            </a:r>
            <a:endParaRPr lang="en-US" dirty="0" smtClean="0"/>
          </a:p>
          <a:p>
            <a:pPr lvl="1"/>
            <a:r>
              <a:rPr lang="en-US" dirty="0" smtClean="0"/>
              <a:t>Hadoop Interface</a:t>
            </a:r>
          </a:p>
          <a:p>
            <a:r>
              <a:rPr lang="en-US" dirty="0" err="1" smtClean="0"/>
              <a:t>GenericType</a:t>
            </a:r>
            <a:endParaRPr lang="en-US" dirty="0"/>
          </a:p>
          <a:p>
            <a:pPr lvl="1"/>
            <a:r>
              <a:rPr lang="en-US" dirty="0" smtClean="0"/>
              <a:t>Everything else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306957" y="1490870"/>
            <a:ext cx="4605130" cy="46352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Composite Types:</a:t>
            </a:r>
          </a:p>
          <a:p>
            <a:r>
              <a:rPr lang="en-US" dirty="0" smtClean="0"/>
              <a:t>Are composed of other types</a:t>
            </a:r>
          </a:p>
          <a:p>
            <a:r>
              <a:rPr lang="en-US" dirty="0" err="1" smtClean="0"/>
              <a:t>TupleType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Tuple1…Tuple25</a:t>
            </a:r>
          </a:p>
          <a:p>
            <a:r>
              <a:rPr lang="en-US" dirty="0" err="1" smtClean="0"/>
              <a:t>PojoType</a:t>
            </a:r>
            <a:endParaRPr lang="en-US" dirty="0"/>
          </a:p>
          <a:p>
            <a:pPr lvl="1"/>
            <a:r>
              <a:rPr lang="en-US" dirty="0" smtClean="0"/>
              <a:t>“Bean-style” Java objects</a:t>
            </a:r>
          </a:p>
          <a:p>
            <a:r>
              <a:rPr lang="en-US" dirty="0" err="1" smtClean="0"/>
              <a:t>CaseClassType</a:t>
            </a:r>
            <a:endParaRPr lang="en-US" dirty="0" smtClean="0"/>
          </a:p>
          <a:p>
            <a:pPr lvl="1"/>
            <a:r>
              <a:rPr lang="en-US" dirty="0" err="1" smtClean="0"/>
              <a:t>Scala</a:t>
            </a:r>
            <a:r>
              <a:rPr lang="en-US" dirty="0" smtClean="0"/>
              <a:t> </a:t>
            </a:r>
            <a:r>
              <a:rPr lang="en-US" dirty="0" err="1" smtClean="0"/>
              <a:t>CaseClasses</a:t>
            </a:r>
            <a:r>
              <a:rPr lang="en-US" dirty="0" smtClean="0"/>
              <a:t> incl. Tuples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031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 Types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6929343"/>
              </p:ext>
            </p:extLst>
          </p:nvPr>
        </p:nvGraphicFramePr>
        <p:xfrm>
          <a:off x="210240" y="2041338"/>
          <a:ext cx="8686800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488"/>
                <a:gridCol w="1164223"/>
                <a:gridCol w="1146583"/>
                <a:gridCol w="2628325"/>
                <a:gridCol w="2035181"/>
              </a:tblGrid>
              <a:tr h="370840">
                <a:tc>
                  <a:txBody>
                    <a:bodyPr/>
                    <a:lstStyle/>
                    <a:p>
                      <a:endParaRPr lang="en-US" sz="2000" b="0" i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Basic Type</a:t>
                      </a:r>
                      <a:endParaRPr lang="en-US" sz="2000" b="0" i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Array Type</a:t>
                      </a:r>
                      <a:endParaRPr lang="en-US" sz="2000" b="0" i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Writable Type</a:t>
                      </a:r>
                      <a:endParaRPr lang="en-US" sz="2000" b="0" i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 err="1" smtClean="0">
                          <a:latin typeface="Avenir Next Regular"/>
                          <a:cs typeface="Avenir Next Regular"/>
                        </a:rPr>
                        <a:t>GenericType</a:t>
                      </a:r>
                      <a:endParaRPr lang="en-US" sz="2000" b="0" i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Supported as Key</a:t>
                      </a:r>
                      <a:endParaRPr lang="en-US" sz="2000" b="0" i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Yes</a:t>
                      </a:r>
                      <a:endParaRPr lang="en-US" sz="2000" b="0" i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No</a:t>
                      </a:r>
                      <a:endParaRPr lang="en-US" sz="2000" b="0" i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If type implements (Writable)</a:t>
                      </a:r>
                      <a:b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</a:br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Comparable</a:t>
                      </a:r>
                      <a:endParaRPr lang="en-US" sz="2000" b="0" i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If type implements Comparable</a:t>
                      </a:r>
                      <a:endParaRPr lang="en-US" sz="2000" b="0" i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dirty="0" err="1" smtClean="0">
                          <a:latin typeface="Avenir Next Regular"/>
                          <a:cs typeface="Avenir Next Regular"/>
                        </a:rPr>
                        <a:t>Serializer</a:t>
                      </a:r>
                      <a:endParaRPr lang="en-US" sz="2000" b="0" i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Flink</a:t>
                      </a:r>
                      <a:r>
                        <a:rPr lang="en-US" sz="2000" b="0" i="0" baseline="0" dirty="0" smtClean="0">
                          <a:latin typeface="Avenir Next Regular"/>
                          <a:cs typeface="Avenir Next Regular"/>
                        </a:rPr>
                        <a:t> native</a:t>
                      </a:r>
                      <a:endParaRPr lang="en-US" sz="2000" b="0" i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Flink native</a:t>
                      </a:r>
                      <a:endParaRPr lang="en-US" sz="2000" b="0" i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 err="1" smtClean="0">
                          <a:latin typeface="Avenir Next Regular"/>
                          <a:cs typeface="Avenir Next Regular"/>
                        </a:rPr>
                        <a:t>Writable’s</a:t>
                      </a:r>
                      <a:endParaRPr lang="en-US" sz="2000" b="0" i="0" dirty="0" smtClean="0">
                        <a:latin typeface="Avenir Next Regular"/>
                        <a:cs typeface="Avenir Next Regular"/>
                      </a:endParaRP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write()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000" b="0" i="0" dirty="0" err="1" smtClean="0">
                          <a:latin typeface="Avenir Next Regular"/>
                          <a:cs typeface="Avenir Next Regular"/>
                        </a:rPr>
                        <a:t>readFields</a:t>
                      </a:r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()</a:t>
                      </a:r>
                      <a:endParaRPr lang="en-US" sz="2000" b="0" i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000" b="0" i="0" dirty="0" err="1" smtClean="0">
                          <a:latin typeface="Avenir Next Regular"/>
                          <a:cs typeface="Avenir Next Regular"/>
                        </a:rPr>
                        <a:t>Kryo</a:t>
                      </a:r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 or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Avro</a:t>
                      </a:r>
                      <a:endParaRPr lang="en-US" sz="2000" b="0" i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Support for </a:t>
                      </a:r>
                      <a:b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</a:br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Binary Operations</a:t>
                      </a:r>
                      <a:endParaRPr lang="en-US" sz="2000" b="0" i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Yes</a:t>
                      </a:r>
                      <a:endParaRPr lang="en-US" sz="2000" b="0" i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No</a:t>
                      </a:r>
                      <a:endParaRPr lang="en-US" sz="2000" b="0" i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No</a:t>
                      </a:r>
                      <a:endParaRPr lang="en-US" sz="2000" b="0" i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No</a:t>
                      </a:r>
                      <a:endParaRPr lang="en-US" sz="2000" b="0" i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166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</a:t>
            </a:r>
            <a:r>
              <a:rPr lang="en-US" dirty="0" smtClean="0"/>
              <a:t>lain </a:t>
            </a:r>
            <a:r>
              <a:rPr lang="en-US" b="1" dirty="0" smtClean="0"/>
              <a:t>O</a:t>
            </a:r>
            <a:r>
              <a:rPr lang="en-US" dirty="0" smtClean="0"/>
              <a:t>ld </a:t>
            </a:r>
            <a:r>
              <a:rPr lang="en-US" b="1" dirty="0" smtClean="0"/>
              <a:t>J</a:t>
            </a:r>
            <a:r>
              <a:rPr lang="en-US" dirty="0" smtClean="0"/>
              <a:t>ava </a:t>
            </a:r>
            <a:r>
              <a:rPr lang="en-US" b="1" dirty="0" smtClean="0"/>
              <a:t>O</a:t>
            </a:r>
            <a:r>
              <a:rPr lang="en-US" dirty="0" smtClean="0"/>
              <a:t>bjects (POJO)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Default constructor (no arguments)</a:t>
            </a:r>
          </a:p>
          <a:p>
            <a:endParaRPr lang="en-US" dirty="0" smtClean="0"/>
          </a:p>
          <a:p>
            <a:r>
              <a:rPr lang="en-US" dirty="0" smtClean="0"/>
              <a:t>All fields must be</a:t>
            </a:r>
          </a:p>
          <a:p>
            <a:pPr lvl="1"/>
            <a:r>
              <a:rPr lang="en-US" dirty="0" smtClean="0"/>
              <a:t>either public</a:t>
            </a:r>
          </a:p>
          <a:p>
            <a:pPr lvl="1"/>
            <a:r>
              <a:rPr lang="en-US" dirty="0" smtClean="0"/>
              <a:t>or accessible through getters &amp; setters</a:t>
            </a:r>
          </a:p>
          <a:p>
            <a:endParaRPr lang="en-US" dirty="0" smtClean="0"/>
          </a:p>
          <a:p>
            <a:r>
              <a:rPr lang="en-US" dirty="0" smtClean="0"/>
              <a:t>Turn on logging to get messages why the system (</a:t>
            </a:r>
            <a:r>
              <a:rPr lang="en-US" dirty="0" err="1" smtClean="0"/>
              <a:t>TypeExtractor</a:t>
            </a:r>
            <a:r>
              <a:rPr lang="en-US" dirty="0" smtClean="0"/>
              <a:t>) is not accepting classes.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86949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2459</Words>
  <Application>Microsoft Macintosh PowerPoint</Application>
  <PresentationFormat>On-screen Show (4:3)</PresentationFormat>
  <Paragraphs>665</Paragraphs>
  <Slides>55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1_Office Theme</vt:lpstr>
      <vt:lpstr>Apache Flink® Training</vt:lpstr>
      <vt:lpstr>Agenda</vt:lpstr>
      <vt:lpstr>Apache Flink’s Type System</vt:lpstr>
      <vt:lpstr>Apache Flink’s Type System</vt:lpstr>
      <vt:lpstr>Extracting Types from Programs</vt:lpstr>
      <vt:lpstr>Type Extraction Example</vt:lpstr>
      <vt:lpstr>Supported Data Types</vt:lpstr>
      <vt:lpstr>Atomic Types</vt:lpstr>
      <vt:lpstr>Plain Old Java Objects (POJO)</vt:lpstr>
      <vt:lpstr>Composite Types</vt:lpstr>
      <vt:lpstr>Why should I care about that?</vt:lpstr>
      <vt:lpstr>Defining Keys</vt:lpstr>
      <vt:lpstr>Keyed Operations</vt:lpstr>
      <vt:lpstr>Key Definition Examples</vt:lpstr>
      <vt:lpstr>Key Definition Examples</vt:lpstr>
      <vt:lpstr>Key Definition Examples</vt:lpstr>
      <vt:lpstr>Key Definition Examples</vt:lpstr>
      <vt:lpstr>Key Definition Examples</vt:lpstr>
      <vt:lpstr>Key Definition Examples</vt:lpstr>
      <vt:lpstr>Key Definition Examples</vt:lpstr>
      <vt:lpstr>Advanced Sources and Sinks</vt:lpstr>
      <vt:lpstr>Supported File Systems</vt:lpstr>
      <vt:lpstr>Input/Output Formats</vt:lpstr>
      <vt:lpstr>Hadoop Input/OutputFormats</vt:lpstr>
      <vt:lpstr>Using InputFormats</vt:lpstr>
      <vt:lpstr>Transformations &amp; Functions</vt:lpstr>
      <vt:lpstr>Transformations</vt:lpstr>
      <vt:lpstr>GroupReduce (Hadoop-style)</vt:lpstr>
      <vt:lpstr>Reduce (FP-style)</vt:lpstr>
      <vt:lpstr>Reduce (FP-style)</vt:lpstr>
      <vt:lpstr>CoGroup</vt:lpstr>
      <vt:lpstr>CoGroup</vt:lpstr>
      <vt:lpstr>Combiner</vt:lpstr>
      <vt:lpstr>Combiner WordCount Example</vt:lpstr>
      <vt:lpstr>Use a combiner</vt:lpstr>
      <vt:lpstr>GroupSort</vt:lpstr>
      <vt:lpstr>AllReduce / AllGroupReduce</vt:lpstr>
      <vt:lpstr>Union</vt:lpstr>
      <vt:lpstr>RichFunctions</vt:lpstr>
      <vt:lpstr>RichFunctions &amp; RuntimeContext</vt:lpstr>
      <vt:lpstr>Further API Concepts</vt:lpstr>
      <vt:lpstr>Broadcast Variables</vt:lpstr>
      <vt:lpstr>Broadcast variables</vt:lpstr>
      <vt:lpstr>Accumulators</vt:lpstr>
      <vt:lpstr>Accumulators</vt:lpstr>
      <vt:lpstr>Using Accumulators</vt:lpstr>
      <vt:lpstr>Get Accumulator Results</vt:lpstr>
      <vt:lpstr>Table API</vt:lpstr>
      <vt:lpstr>Table API Overview</vt:lpstr>
      <vt:lpstr>Table API Overview</vt:lpstr>
      <vt:lpstr>Table API Expressions</vt:lpstr>
      <vt:lpstr>DataSet to Table</vt:lpstr>
      <vt:lpstr>Table to DataSet</vt:lpstr>
      <vt:lpstr>Table to DataSet</vt:lpstr>
      <vt:lpstr>PowerPoint Presentation</vt:lpstr>
    </vt:vector>
  </TitlesOfParts>
  <Company>data Artisans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Kostas Tzoumas</dc:creator>
  <cp:lastModifiedBy>Fabian Hueske</cp:lastModifiedBy>
  <cp:revision>358</cp:revision>
  <dcterms:created xsi:type="dcterms:W3CDTF">2015-01-22T00:00:06Z</dcterms:created>
  <dcterms:modified xsi:type="dcterms:W3CDTF">2015-06-02T21:31:07Z</dcterms:modified>
</cp:coreProperties>
</file>